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49"/>
  </p:handoutMasterIdLst>
  <p:sldIdLst>
    <p:sldId id="257" r:id="rId2"/>
    <p:sldId id="270" r:id="rId3"/>
    <p:sldId id="258" r:id="rId4"/>
    <p:sldId id="259" r:id="rId5"/>
    <p:sldId id="260" r:id="rId6"/>
    <p:sldId id="261" r:id="rId7"/>
    <p:sldId id="262" r:id="rId8"/>
    <p:sldId id="263" r:id="rId9"/>
    <p:sldId id="277" r:id="rId10"/>
    <p:sldId id="278" r:id="rId11"/>
    <p:sldId id="279" r:id="rId12"/>
    <p:sldId id="280" r:id="rId13"/>
    <p:sldId id="284" r:id="rId14"/>
    <p:sldId id="285" r:id="rId15"/>
    <p:sldId id="286" r:id="rId16"/>
    <p:sldId id="287" r:id="rId17"/>
    <p:sldId id="264" r:id="rId18"/>
    <p:sldId id="283" r:id="rId19"/>
    <p:sldId id="265" r:id="rId20"/>
    <p:sldId id="266" r:id="rId21"/>
    <p:sldId id="267" r:id="rId22"/>
    <p:sldId id="305" r:id="rId23"/>
    <p:sldId id="306" r:id="rId24"/>
    <p:sldId id="271" r:id="rId25"/>
    <p:sldId id="272" r:id="rId26"/>
    <p:sldId id="275" r:id="rId27"/>
    <p:sldId id="308" r:id="rId28"/>
    <p:sldId id="307" r:id="rId29"/>
    <p:sldId id="309" r:id="rId30"/>
    <p:sldId id="310" r:id="rId31"/>
    <p:sldId id="311" r:id="rId32"/>
    <p:sldId id="312" r:id="rId33"/>
    <p:sldId id="269" r:id="rId34"/>
    <p:sldId id="281" r:id="rId35"/>
    <p:sldId id="294" r:id="rId36"/>
    <p:sldId id="313" r:id="rId37"/>
    <p:sldId id="295" r:id="rId38"/>
    <p:sldId id="296" r:id="rId39"/>
    <p:sldId id="297" r:id="rId40"/>
    <p:sldId id="298" r:id="rId41"/>
    <p:sldId id="299" r:id="rId42"/>
    <p:sldId id="300" r:id="rId43"/>
    <p:sldId id="290" r:id="rId44"/>
    <p:sldId id="292" r:id="rId45"/>
    <p:sldId id="314" r:id="rId46"/>
    <p:sldId id="316" r:id="rId47"/>
    <p:sldId id="268" r:id="rId4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4" autoAdjust="0"/>
    <p:restoredTop sz="94234" autoAdjust="0"/>
  </p:normalViewPr>
  <p:slideViewPr>
    <p:cSldViewPr>
      <p:cViewPr varScale="1">
        <p:scale>
          <a:sx n="93" d="100"/>
          <a:sy n="93" d="100"/>
        </p:scale>
        <p:origin x="1157" y="67"/>
      </p:cViewPr>
      <p:guideLst>
        <p:guide orient="horz" pos="2160"/>
        <p:guide pos="2880"/>
      </p:guideLst>
    </p:cSldViewPr>
  </p:slideViewPr>
  <p:notesTextViewPr>
    <p:cViewPr>
      <p:scale>
        <a:sx n="1" d="1"/>
        <a:sy n="1" d="1"/>
      </p:scale>
      <p:origin x="0" y="0"/>
    </p:cViewPr>
  </p:notesTextViewPr>
  <p:sorterViewPr>
    <p:cViewPr>
      <p:scale>
        <a:sx n="100" d="100"/>
        <a:sy n="100" d="100"/>
      </p:scale>
      <p:origin x="0" y="2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F15FCC90-553D-4EFB-B23D-E594C76352F7}" type="datetimeFigureOut">
              <a:rPr lang="en-US" smtClean="0"/>
              <a:t>10/20/2023</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6EF5C9B7-0C70-419C-95B9-2EA61671DB4C}" type="slidenum">
              <a:rPr lang="en-US" smtClean="0"/>
              <a:t>‹#›</a:t>
            </a:fld>
            <a:endParaRPr lang="en-US"/>
          </a:p>
        </p:txBody>
      </p:sp>
    </p:spTree>
    <p:extLst>
      <p:ext uri="{BB962C8B-B14F-4D97-AF65-F5344CB8AC3E}">
        <p14:creationId xmlns:p14="http://schemas.microsoft.com/office/powerpoint/2010/main" val="40776854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5B27DE2-8377-4C2D-8692-044A880C330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51D39-39FE-4B2F-941E-5E7B88DF2D0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91F04-C59E-4B51-8819-EF1EAD300E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5883A-ED06-4742-BC8F-54FC14B7A91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1A399-1702-4DDE-A37B-AAB2D9ECF2C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53A2B-68F4-45E8-92D5-86C730517C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02F569-8A41-40D0-801A-FED472D60A8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74DE6D-6630-4E3D-9FA4-757578C4B35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069CB4-4594-4466-ABBC-A357D54160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B787E-38AC-4F8E-90C2-49D88D878BB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F08ED0D-A37F-42E4-9C70-C22A805F4B6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A7C358A-82B1-4D48-8D71-146627DDC9A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4495800"/>
          </a:xfrm>
        </p:spPr>
        <p:txBody>
          <a:bodyPr>
            <a:normAutofit fontScale="90000"/>
          </a:bodyPr>
          <a:lstStyle/>
          <a:p>
            <a:pPr algn="ctr"/>
            <a:br>
              <a:rPr lang="en-US" dirty="0"/>
            </a:br>
            <a:br>
              <a:rPr lang="en-US" dirty="0"/>
            </a:br>
            <a:br>
              <a:rPr lang="en-US" dirty="0"/>
            </a:br>
            <a:br>
              <a:rPr lang="en-US" dirty="0"/>
            </a:br>
            <a:br>
              <a:rPr lang="en-US" dirty="0"/>
            </a:br>
            <a:br>
              <a:rPr lang="en-US" dirty="0"/>
            </a:br>
            <a:r>
              <a:rPr lang="en-US" dirty="0">
                <a:solidFill>
                  <a:srgbClr val="00B0F0"/>
                </a:solidFill>
              </a:rPr>
              <a:t>Preventative Maintenance</a:t>
            </a:r>
            <a:br>
              <a:rPr lang="en-US" dirty="0"/>
            </a:br>
            <a:br>
              <a:rPr lang="en-US" dirty="0"/>
            </a:br>
            <a:br>
              <a:rPr lang="en-US" dirty="0"/>
            </a:br>
            <a:endParaRPr lang="en-US" dirty="0"/>
          </a:p>
        </p:txBody>
      </p:sp>
      <p:pic>
        <p:nvPicPr>
          <p:cNvPr id="5" name="Picture 4" descr="C:\Users\lkappel\AppData\Local\Microsoft\Windows\Temporary Internet Files\Content.Outlook\BGG8FILY\CMG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484417"/>
            <a:ext cx="2705100" cy="1009015"/>
          </a:xfrm>
          <a:prstGeom prst="rect">
            <a:avLst/>
          </a:prstGeom>
          <a:noFill/>
          <a:ln>
            <a:noFill/>
          </a:ln>
        </p:spPr>
      </p:pic>
    </p:spTree>
    <p:extLst>
      <p:ext uri="{BB962C8B-B14F-4D97-AF65-F5344CB8AC3E}">
        <p14:creationId xmlns:p14="http://schemas.microsoft.com/office/powerpoint/2010/main" val="416921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5709" y="1935163"/>
            <a:ext cx="585258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85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A room with a variety of objects&#10;&#10;Description automatically generated">
            <a:extLst>
              <a:ext uri="{FF2B5EF4-FFF2-40B4-BE49-F238E27FC236}">
                <a16:creationId xmlns:a16="http://schemas.microsoft.com/office/drawing/2014/main" id="{BF969A5D-B426-8556-2033-5A8C8F5ABC9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8178" y="1935163"/>
            <a:ext cx="4387644" cy="4389437"/>
          </a:xfrm>
        </p:spPr>
      </p:pic>
    </p:spTree>
    <p:extLst>
      <p:ext uri="{BB962C8B-B14F-4D97-AF65-F5344CB8AC3E}">
        <p14:creationId xmlns:p14="http://schemas.microsoft.com/office/powerpoint/2010/main" val="325057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5709" y="1935163"/>
            <a:ext cx="585258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29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t>
            </a:r>
            <a:br>
              <a:rPr lang="en-US" dirty="0"/>
            </a:br>
            <a:br>
              <a:rPr lang="en-US" dirty="0"/>
            </a:br>
            <a:br>
              <a:rPr lang="en-US" dirty="0"/>
            </a:br>
            <a:r>
              <a:rPr lang="en-US" sz="3100" b="1" dirty="0">
                <a:solidFill>
                  <a:srgbClr val="0070C0"/>
                </a:solidFill>
                <a:latin typeface="Palatino Linotype" panose="02040502050505030304" pitchFamily="18" charset="0"/>
              </a:rPr>
              <a:t>After The Storm:</a:t>
            </a:r>
            <a:r>
              <a:rPr lang="en-US" sz="3100" dirty="0">
                <a:solidFill>
                  <a:srgbClr val="0070C0"/>
                </a:solidFill>
                <a:latin typeface="Palatino Linotype" panose="02040502050505030304" pitchFamily="18" charset="0"/>
              </a:rPr>
              <a:t> </a:t>
            </a:r>
            <a:r>
              <a:rPr lang="en-US" sz="3100" b="1" i="1" dirty="0">
                <a:solidFill>
                  <a:srgbClr val="0070C0"/>
                </a:solidFill>
                <a:latin typeface="Palatino Linotype" panose="02040502050505030304" pitchFamily="18" charset="0"/>
              </a:rPr>
              <a:t>Facility Management </a:t>
            </a:r>
            <a:endParaRPr lang="en-US" sz="3100" dirty="0">
              <a:solidFill>
                <a:srgbClr val="0070C0"/>
              </a:solidFill>
              <a:latin typeface="Palatino Linotype" panose="02040502050505030304" pitchFamily="18" charset="0"/>
            </a:endParaRPr>
          </a:p>
        </p:txBody>
      </p:sp>
      <p:sp>
        <p:nvSpPr>
          <p:cNvPr id="3" name="Content Placeholder 2"/>
          <p:cNvSpPr>
            <a:spLocks noGrp="1"/>
          </p:cNvSpPr>
          <p:nvPr>
            <p:ph idx="1"/>
          </p:nvPr>
        </p:nvSpPr>
        <p:spPr/>
        <p:txBody>
          <a:bodyPr>
            <a:normAutofit fontScale="55000" lnSpcReduction="20000"/>
          </a:bodyPr>
          <a:lstStyle/>
          <a:p>
            <a:pPr marL="0" indent="0">
              <a:buNone/>
            </a:pPr>
            <a:endParaRPr lang="en-US" sz="3700" dirty="0">
              <a:solidFill>
                <a:schemeClr val="accent1">
                  <a:lumMod val="75000"/>
                </a:schemeClr>
              </a:solidFill>
              <a:latin typeface="Century Gothic" panose="020B0502020202020204" pitchFamily="34" charset="0"/>
            </a:endParaRPr>
          </a:p>
          <a:p>
            <a:pPr>
              <a:buFont typeface="Arial" panose="020B0604020202020204" pitchFamily="34" charset="0"/>
              <a:buChar char="•"/>
            </a:pPr>
            <a:r>
              <a:rPr lang="en-US" sz="3700" dirty="0">
                <a:solidFill>
                  <a:schemeClr val="accent1">
                    <a:lumMod val="75000"/>
                  </a:schemeClr>
                </a:solidFill>
              </a:rPr>
              <a:t>In many parts of the country, tornados and severe thunderstorms can cause extensive damage to our properties. As soon as it is deemed safe to examine the property, you'll want to do so. </a:t>
            </a:r>
          </a:p>
          <a:p>
            <a:pPr>
              <a:buFont typeface="Arial" panose="020B0604020202020204" pitchFamily="34" charset="0"/>
              <a:buChar char="•"/>
            </a:pPr>
            <a:endParaRPr lang="en-US" sz="3700" dirty="0">
              <a:solidFill>
                <a:schemeClr val="accent1">
                  <a:lumMod val="75000"/>
                </a:schemeClr>
              </a:solidFill>
            </a:endParaRPr>
          </a:p>
          <a:p>
            <a:pPr>
              <a:buFont typeface="Arial" panose="020B0604020202020204" pitchFamily="34" charset="0"/>
              <a:buChar char="•"/>
            </a:pPr>
            <a:r>
              <a:rPr lang="en-US" sz="3700" dirty="0">
                <a:solidFill>
                  <a:schemeClr val="accent1">
                    <a:lumMod val="75000"/>
                  </a:schemeClr>
                </a:solidFill>
              </a:rPr>
              <a:t>Watch for downed power lines. If found, discontinue your examination until you are advised it is safe to walk your grounds. </a:t>
            </a:r>
          </a:p>
          <a:p>
            <a:pPr>
              <a:buFont typeface="Arial" panose="020B0604020202020204" pitchFamily="34" charset="0"/>
              <a:buChar char="•"/>
            </a:pPr>
            <a:endParaRPr lang="en-US" sz="3700" dirty="0">
              <a:solidFill>
                <a:schemeClr val="accent1">
                  <a:lumMod val="75000"/>
                </a:schemeClr>
              </a:solidFill>
            </a:endParaRPr>
          </a:p>
          <a:p>
            <a:pPr>
              <a:buFont typeface="Arial" panose="020B0604020202020204" pitchFamily="34" charset="0"/>
              <a:buChar char="•"/>
            </a:pPr>
            <a:r>
              <a:rPr lang="en-US" sz="3700" dirty="0">
                <a:solidFill>
                  <a:schemeClr val="accent1">
                    <a:lumMod val="75000"/>
                  </a:schemeClr>
                </a:solidFill>
              </a:rPr>
              <a:t>If you have above-ground electrical service, make a visual check of the electrical connection outside of building. Do not attempt to make repairs or touch any wiring. Contact a qualified electrician to examine the issue if you suspect damages or have concerns. </a:t>
            </a:r>
          </a:p>
          <a:p>
            <a:pPr marL="0" indent="0">
              <a:buNone/>
            </a:pPr>
            <a:endParaRPr lang="en-US" sz="3700" dirty="0">
              <a:solidFill>
                <a:schemeClr val="accent1"/>
              </a:solidFill>
              <a:latin typeface="Century Gothic" panose="020B0502020202020204" pitchFamily="34" charset="0"/>
            </a:endParaRPr>
          </a:p>
          <a:p>
            <a:pPr marL="0" indent="0">
              <a:buNone/>
            </a:pPr>
            <a:endParaRPr lang="en-US" sz="3700" dirty="0">
              <a:solidFill>
                <a:schemeClr val="accent1"/>
              </a:solidFill>
              <a:latin typeface="Century Gothic" panose="020B0502020202020204" pitchFamily="34" charset="0"/>
            </a:endParaRPr>
          </a:p>
          <a:p>
            <a:endParaRPr lang="en-US" sz="3700" dirty="0"/>
          </a:p>
          <a:p>
            <a:endParaRPr lang="en-US" dirty="0"/>
          </a:p>
        </p:txBody>
      </p:sp>
    </p:spTree>
    <p:extLst>
      <p:ext uri="{BB962C8B-B14F-4D97-AF65-F5344CB8AC3E}">
        <p14:creationId xmlns:p14="http://schemas.microsoft.com/office/powerpoint/2010/main" val="38667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0070C0"/>
                </a:solidFill>
                <a:latin typeface="Palatino Linotype" panose="02040502050505030304" pitchFamily="18" charset="0"/>
              </a:rPr>
              <a:t>After The Storm:</a:t>
            </a:r>
            <a:r>
              <a:rPr lang="en-US" sz="2800" dirty="0">
                <a:solidFill>
                  <a:srgbClr val="0070C0"/>
                </a:solidFill>
                <a:latin typeface="Palatino Linotype" panose="02040502050505030304" pitchFamily="18" charset="0"/>
              </a:rPr>
              <a:t> </a:t>
            </a:r>
            <a:r>
              <a:rPr lang="en-US" sz="2800" b="1" i="1" dirty="0">
                <a:solidFill>
                  <a:srgbClr val="0070C0"/>
                </a:solidFill>
                <a:latin typeface="Palatino Linotype" panose="02040502050505030304" pitchFamily="18" charset="0"/>
              </a:rPr>
              <a:t>Facility Management</a:t>
            </a:r>
            <a:endParaRPr lang="en-US" sz="28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dirty="0">
                <a:solidFill>
                  <a:schemeClr val="accent1">
                    <a:lumMod val="75000"/>
                  </a:schemeClr>
                </a:solidFill>
              </a:rPr>
              <a:t>A quick survey should be made to identify the types of items that need to be secured and whether any trees or branches pose a direct threat to your property. Most of the damage from storms comes from fallen trees or branches. </a:t>
            </a:r>
          </a:p>
          <a:p>
            <a:pPr>
              <a:buFont typeface="Arial" panose="020B0604020202020204" pitchFamily="34" charset="0"/>
              <a:buChar char="•"/>
            </a:pPr>
            <a:endParaRPr lang="en-US" sz="2000" dirty="0">
              <a:solidFill>
                <a:schemeClr val="accent1">
                  <a:lumMod val="75000"/>
                </a:schemeClr>
              </a:solidFill>
            </a:endParaRPr>
          </a:p>
          <a:p>
            <a:pPr>
              <a:buFont typeface="Arial" panose="020B0604020202020204" pitchFamily="34" charset="0"/>
              <a:buChar char="•"/>
            </a:pPr>
            <a:r>
              <a:rPr lang="en-US" sz="2000" dirty="0">
                <a:solidFill>
                  <a:schemeClr val="accent1">
                    <a:lumMod val="75000"/>
                  </a:schemeClr>
                </a:solidFill>
              </a:rPr>
              <a:t>Examine the exterior of building for obvious signs of damage that could turn into a bigger problem. Make temporary repairs to protect from further damage. </a:t>
            </a:r>
          </a:p>
          <a:p>
            <a:pPr>
              <a:buFont typeface="Arial" panose="020B0604020202020204" pitchFamily="34" charset="0"/>
              <a:buChar char="•"/>
            </a:pPr>
            <a:endParaRPr lang="en-US" sz="2000" dirty="0">
              <a:solidFill>
                <a:schemeClr val="accent1">
                  <a:lumMod val="75000"/>
                </a:schemeClr>
              </a:solidFill>
            </a:endParaRPr>
          </a:p>
          <a:p>
            <a:pPr>
              <a:buFont typeface="Arial" panose="020B0604020202020204" pitchFamily="34" charset="0"/>
              <a:buChar char="•"/>
            </a:pPr>
            <a:r>
              <a:rPr lang="en-US" sz="2000" dirty="0">
                <a:solidFill>
                  <a:schemeClr val="accent1">
                    <a:lumMod val="75000"/>
                  </a:schemeClr>
                </a:solidFill>
              </a:rPr>
              <a:t>Check roof for damage such as missing shingles, torn metal, or extensive pooling of rain water on flat roofs. Look for leaks and broken vent pipes. </a:t>
            </a:r>
          </a:p>
          <a:p>
            <a:pPr>
              <a:buFont typeface="Arial" panose="020B0604020202020204" pitchFamily="34" charset="0"/>
              <a:buChar char="•"/>
            </a:pPr>
            <a:endParaRPr lang="en-US" sz="2000" dirty="0">
              <a:solidFill>
                <a:schemeClr val="accent1"/>
              </a:solidFill>
              <a:latin typeface="Century Gothic" panose="020B0502020202020204" pitchFamily="34" charset="0"/>
            </a:endParaRPr>
          </a:p>
          <a:p>
            <a:pPr>
              <a:buFont typeface="Arial" panose="020B0604020202020204" pitchFamily="34" charset="0"/>
              <a:buChar char="•"/>
            </a:pPr>
            <a:endParaRPr lang="en-US" sz="2800" dirty="0">
              <a:solidFill>
                <a:schemeClr val="accent1"/>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28874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0070C0"/>
                </a:solidFill>
                <a:latin typeface="Palatino Linotype" panose="02040502050505030304" pitchFamily="18" charset="0"/>
              </a:rPr>
              <a:t>After The Storm:</a:t>
            </a:r>
            <a:r>
              <a:rPr lang="en-US" sz="2800" dirty="0">
                <a:solidFill>
                  <a:srgbClr val="0070C0"/>
                </a:solidFill>
                <a:latin typeface="Palatino Linotype" panose="02040502050505030304" pitchFamily="18" charset="0"/>
              </a:rPr>
              <a:t> </a:t>
            </a:r>
            <a:r>
              <a:rPr lang="en-US" sz="2800" b="1" i="1" dirty="0">
                <a:solidFill>
                  <a:srgbClr val="0070C0"/>
                </a:solidFill>
                <a:latin typeface="Palatino Linotype" panose="02040502050505030304" pitchFamily="18" charset="0"/>
              </a:rPr>
              <a:t>Facility Management</a:t>
            </a:r>
            <a:endParaRPr lang="en-US" sz="2800" dirty="0"/>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sz="2200" dirty="0">
                <a:solidFill>
                  <a:schemeClr val="accent1">
                    <a:lumMod val="75000"/>
                  </a:schemeClr>
                </a:solidFill>
              </a:rPr>
              <a:t>The evidence for wind damage can range from missing shingles, which can be seen from the ground, to lifted shingles with broken glue seals. Asphalt shingles adhere to one another utilizing a strip of adhesive called a glue strip or sealant strip. When high winds break this seal, debris and dirt are blown into this glue area. </a:t>
            </a:r>
          </a:p>
          <a:p>
            <a:pPr>
              <a:buFont typeface="Arial" panose="020B0604020202020204" pitchFamily="34" charset="0"/>
              <a:buChar char="•"/>
            </a:pPr>
            <a:endParaRPr lang="en-US" sz="2200" dirty="0">
              <a:solidFill>
                <a:schemeClr val="accent1">
                  <a:lumMod val="75000"/>
                </a:schemeClr>
              </a:solidFill>
            </a:endParaRPr>
          </a:p>
          <a:p>
            <a:pPr>
              <a:buFont typeface="Arial" panose="020B0604020202020204" pitchFamily="34" charset="0"/>
              <a:buChar char="•"/>
            </a:pPr>
            <a:r>
              <a:rPr lang="en-US" sz="2200" dirty="0">
                <a:solidFill>
                  <a:schemeClr val="accent1">
                    <a:lumMod val="75000"/>
                  </a:schemeClr>
                </a:solidFill>
              </a:rPr>
              <a:t>Lightning damage is not always visible or obvious. It can range from structural damage to damage to a portion or the entire electrical system to the building(s). </a:t>
            </a:r>
          </a:p>
          <a:p>
            <a:pPr>
              <a:buFont typeface="Arial" panose="020B0604020202020204" pitchFamily="34" charset="0"/>
              <a:buChar char="•"/>
            </a:pPr>
            <a:endParaRPr lang="en-US" sz="2200" dirty="0">
              <a:solidFill>
                <a:schemeClr val="accent1">
                  <a:lumMod val="75000"/>
                </a:schemeClr>
              </a:solidFill>
            </a:endParaRPr>
          </a:p>
          <a:p>
            <a:pPr>
              <a:buFont typeface="Arial" panose="020B0604020202020204" pitchFamily="34" charset="0"/>
              <a:buChar char="•"/>
            </a:pPr>
            <a:r>
              <a:rPr lang="en-US" sz="2200" dirty="0">
                <a:solidFill>
                  <a:schemeClr val="accent1">
                    <a:lumMod val="75000"/>
                  </a:schemeClr>
                </a:solidFill>
              </a:rPr>
              <a:t>Examine the interior of every room and look for water staining or leaks. If you see water on the floor along the wall but no moisture on the wall itself, this would be indicative of interior water migration. </a:t>
            </a:r>
          </a:p>
          <a:p>
            <a:pPr>
              <a:buFont typeface="Arial" panose="020B0604020202020204" pitchFamily="34" charset="0"/>
              <a:buChar char="•"/>
            </a:pPr>
            <a:endParaRPr lang="en-US" sz="2200" dirty="0">
              <a:solidFill>
                <a:schemeClr val="accent1"/>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142319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0070C0"/>
                </a:solidFill>
                <a:latin typeface="Palatino Linotype" panose="02040502050505030304" pitchFamily="18" charset="0"/>
              </a:rPr>
              <a:t>After The Storm:</a:t>
            </a:r>
            <a:r>
              <a:rPr lang="en-US" sz="2800" dirty="0">
                <a:solidFill>
                  <a:srgbClr val="0070C0"/>
                </a:solidFill>
                <a:latin typeface="Palatino Linotype" panose="02040502050505030304" pitchFamily="18" charset="0"/>
              </a:rPr>
              <a:t> </a:t>
            </a:r>
            <a:r>
              <a:rPr lang="en-US" sz="2800" b="1" i="1" dirty="0">
                <a:solidFill>
                  <a:srgbClr val="0070C0"/>
                </a:solidFill>
                <a:latin typeface="Palatino Linotype" panose="02040502050505030304" pitchFamily="18" charset="0"/>
              </a:rPr>
              <a:t>Facility Management</a:t>
            </a:r>
            <a:endParaRPr lang="en-US" sz="28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dirty="0">
                <a:solidFill>
                  <a:schemeClr val="accent1">
                    <a:lumMod val="75000"/>
                  </a:schemeClr>
                </a:solidFill>
              </a:rPr>
              <a:t>Almost every church and school depends on volunteers for necessary maintenance and minor repair work. However, it is not recommended to have volunteers examine your property for storm damage. This should be handled by professionals who are trained to identify specific damages and are aware of potential hazardous situations. </a:t>
            </a:r>
          </a:p>
          <a:p>
            <a:pPr>
              <a:buFont typeface="Arial" panose="020B0604020202020204" pitchFamily="34" charset="0"/>
              <a:buChar char="•"/>
            </a:pPr>
            <a:endParaRPr lang="en-US" sz="2000" dirty="0">
              <a:solidFill>
                <a:schemeClr val="accent1">
                  <a:lumMod val="75000"/>
                </a:schemeClr>
              </a:solidFill>
            </a:endParaRPr>
          </a:p>
          <a:p>
            <a:endParaRPr lang="en-US" dirty="0"/>
          </a:p>
        </p:txBody>
      </p:sp>
    </p:spTree>
    <p:extLst>
      <p:ext uri="{BB962C8B-B14F-4D97-AF65-F5344CB8AC3E}">
        <p14:creationId xmlns:p14="http://schemas.microsoft.com/office/powerpoint/2010/main" val="3133946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609599"/>
          </a:xfrm>
        </p:spPr>
        <p:txBody>
          <a:bodyPr/>
          <a:lstStyle/>
          <a:p>
            <a:pPr algn="ctr"/>
            <a:r>
              <a:rPr lang="en-US" sz="2800" b="1" kern="0" dirty="0">
                <a:solidFill>
                  <a:schemeClr val="tx1"/>
                </a:solidFill>
                <a:effectLst>
                  <a:outerShdw blurRad="38100" dist="38100" dir="2700000" algn="tl">
                    <a:srgbClr val="000000"/>
                  </a:outerShdw>
                </a:effectLst>
                <a:latin typeface="Palatino Linotype" pitchFamily="18" charset="0"/>
              </a:rPr>
              <a:t>Preventative Maintenance Checklist</a:t>
            </a:r>
            <a:endParaRPr lang="en-US" sz="2800" dirty="0">
              <a:solidFill>
                <a:schemeClr val="tx1"/>
              </a:solidFill>
              <a:latin typeface="Palatino Linotype" pitchFamily="18" charset="0"/>
            </a:endParaRPr>
          </a:p>
        </p:txBody>
      </p:sp>
      <p:sp>
        <p:nvSpPr>
          <p:cNvPr id="3" name="Subtitle 2"/>
          <p:cNvSpPr>
            <a:spLocks noGrp="1"/>
          </p:cNvSpPr>
          <p:nvPr>
            <p:ph type="subTitle" idx="1"/>
          </p:nvPr>
        </p:nvSpPr>
        <p:spPr>
          <a:xfrm>
            <a:off x="762000" y="1905000"/>
            <a:ext cx="7696200" cy="5181600"/>
          </a:xfrm>
        </p:spPr>
        <p:txBody>
          <a:bodyPr>
            <a:normAutofit/>
          </a:bodyPr>
          <a:lstStyle/>
          <a:p>
            <a:pPr algn="l">
              <a:lnSpc>
                <a:spcPct val="80000"/>
              </a:lnSpc>
              <a:defRPr/>
            </a:pPr>
            <a:r>
              <a:rPr lang="en-US" sz="2000" dirty="0">
                <a:solidFill>
                  <a:schemeClr val="tx2"/>
                </a:solidFill>
              </a:rPr>
              <a:t>Daily</a:t>
            </a:r>
          </a:p>
          <a:p>
            <a:pPr algn="l">
              <a:lnSpc>
                <a:spcPct val="80000"/>
              </a:lnSpc>
              <a:defRPr/>
            </a:pPr>
            <a:endParaRPr lang="en-US" sz="1600" dirty="0">
              <a:solidFill>
                <a:schemeClr val="tx2"/>
              </a:solidFill>
            </a:endParaRPr>
          </a:p>
          <a:p>
            <a:pPr marL="285750" indent="-285750" algn="l">
              <a:lnSpc>
                <a:spcPct val="80000"/>
              </a:lnSpc>
              <a:buFont typeface="Arial" pitchFamily="34" charset="0"/>
              <a:buChar char="•"/>
              <a:defRPr/>
            </a:pPr>
            <a:r>
              <a:rPr lang="en-US" sz="2000" i="1" dirty="0">
                <a:solidFill>
                  <a:schemeClr val="tx2"/>
                </a:solidFill>
              </a:rPr>
              <a:t>Wet or snowy days:</a:t>
            </a:r>
            <a:endParaRPr lang="en-US" sz="2000" dirty="0">
              <a:solidFill>
                <a:srgbClr val="FF0000"/>
              </a:solidFill>
            </a:endParaRPr>
          </a:p>
          <a:p>
            <a:pPr lvl="1" algn="l">
              <a:lnSpc>
                <a:spcPct val="80000"/>
              </a:lnSpc>
              <a:defRPr/>
            </a:pPr>
            <a:r>
              <a:rPr lang="en-US" sz="2000" dirty="0">
                <a:solidFill>
                  <a:schemeClr val="tx2"/>
                </a:solidFill>
              </a:rPr>
              <a:t>Clean up water around entrances and on steps right after school starts, just before lunch, and just before dismissal.</a:t>
            </a:r>
          </a:p>
          <a:p>
            <a:pPr marL="285750" indent="-285750" algn="l">
              <a:lnSpc>
                <a:spcPct val="80000"/>
              </a:lnSpc>
              <a:buFont typeface="Arial" pitchFamily="34" charset="0"/>
              <a:buChar char="•"/>
              <a:defRPr/>
            </a:pPr>
            <a:r>
              <a:rPr lang="en-US" sz="2000" dirty="0">
                <a:solidFill>
                  <a:schemeClr val="tx2"/>
                </a:solidFill>
              </a:rPr>
              <a:t>Check all stoves, hood filters, and cooking areas to insure they are properly cleaned to remove grease and inflammable waste.</a:t>
            </a:r>
          </a:p>
          <a:p>
            <a:pPr marL="285750" indent="-285750" algn="l">
              <a:lnSpc>
                <a:spcPct val="80000"/>
              </a:lnSpc>
              <a:buFont typeface="Arial" pitchFamily="34" charset="0"/>
              <a:buChar char="•"/>
              <a:defRPr/>
            </a:pPr>
            <a:r>
              <a:rPr lang="en-US" sz="2000" dirty="0">
                <a:solidFill>
                  <a:schemeClr val="tx2"/>
                </a:solidFill>
              </a:rPr>
              <a:t>Check exit lights.</a:t>
            </a:r>
          </a:p>
          <a:p>
            <a:pPr marL="285750" indent="-285750" algn="l">
              <a:lnSpc>
                <a:spcPct val="80000"/>
              </a:lnSpc>
              <a:buFont typeface="Arial" pitchFamily="34" charset="0"/>
              <a:buChar char="•"/>
              <a:defRPr/>
            </a:pPr>
            <a:r>
              <a:rPr lang="en-US" sz="2000" dirty="0">
                <a:solidFill>
                  <a:schemeClr val="tx2"/>
                </a:solidFill>
              </a:rPr>
              <a:t>Check all outside lights.</a:t>
            </a:r>
          </a:p>
          <a:p>
            <a:pPr marL="285750" indent="-285750" algn="l">
              <a:lnSpc>
                <a:spcPct val="80000"/>
              </a:lnSpc>
              <a:buFont typeface="Arial" pitchFamily="34" charset="0"/>
              <a:buChar char="•"/>
              <a:defRPr/>
            </a:pPr>
            <a:r>
              <a:rPr lang="en-US" sz="2000" dirty="0">
                <a:solidFill>
                  <a:schemeClr val="tx2"/>
                </a:solidFill>
              </a:rPr>
              <a:t>Vacuum carpets (in heavy traffic areas, classrooms, offices, etc.).</a:t>
            </a:r>
          </a:p>
          <a:p>
            <a:pPr marL="285750" indent="-285750" algn="l">
              <a:lnSpc>
                <a:spcPct val="80000"/>
              </a:lnSpc>
              <a:buFont typeface="Arial" pitchFamily="34" charset="0"/>
              <a:buChar char="•"/>
              <a:defRPr/>
            </a:pPr>
            <a:r>
              <a:rPr lang="en-US" sz="2000" dirty="0">
                <a:solidFill>
                  <a:schemeClr val="tx2"/>
                </a:solidFill>
              </a:rPr>
              <a:t>Pick up all trash around buildings.</a:t>
            </a:r>
          </a:p>
          <a:p>
            <a:pPr marL="285750" indent="-285750" algn="l">
              <a:lnSpc>
                <a:spcPct val="80000"/>
              </a:lnSpc>
              <a:buFont typeface="Arial" pitchFamily="34" charset="0"/>
              <a:buChar char="•"/>
              <a:defRPr/>
            </a:pPr>
            <a:r>
              <a:rPr lang="en-US" sz="2000" dirty="0">
                <a:solidFill>
                  <a:schemeClr val="tx2"/>
                </a:solidFill>
              </a:rPr>
              <a:t>Clean up around dumpster.</a:t>
            </a:r>
          </a:p>
          <a:p>
            <a:endParaRPr lang="en-US" dirty="0"/>
          </a:p>
        </p:txBody>
      </p:sp>
    </p:spTree>
    <p:extLst>
      <p:ext uri="{BB962C8B-B14F-4D97-AF65-F5344CB8AC3E}">
        <p14:creationId xmlns:p14="http://schemas.microsoft.com/office/powerpoint/2010/main" val="253011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kern="0" dirty="0">
                <a:solidFill>
                  <a:schemeClr val="accent2"/>
                </a:solidFill>
                <a:effectLst>
                  <a:outerShdw blurRad="38100" dist="38100" dir="2700000" algn="tl">
                    <a:srgbClr val="000000"/>
                  </a:outerShdw>
                </a:effectLst>
                <a:latin typeface="Palatino Linotype" pitchFamily="18" charset="0"/>
              </a:rPr>
              <a:t>Preventative Maintenance Checklist</a:t>
            </a:r>
            <a:endParaRPr lang="en-US" sz="2800" dirty="0"/>
          </a:p>
        </p:txBody>
      </p:sp>
      <p:sp>
        <p:nvSpPr>
          <p:cNvPr id="3" name="Content Placeholder 2"/>
          <p:cNvSpPr>
            <a:spLocks noGrp="1"/>
          </p:cNvSpPr>
          <p:nvPr>
            <p:ph idx="1"/>
          </p:nvPr>
        </p:nvSpPr>
        <p:spPr/>
        <p:txBody>
          <a:bodyPr/>
          <a:lstStyle/>
          <a:p>
            <a:pPr>
              <a:lnSpc>
                <a:spcPct val="80000"/>
              </a:lnSpc>
              <a:defRPr/>
            </a:pPr>
            <a:r>
              <a:rPr lang="en-US" sz="2000" dirty="0">
                <a:solidFill>
                  <a:schemeClr val="accent1">
                    <a:lumMod val="75000"/>
                  </a:schemeClr>
                </a:solidFill>
              </a:rPr>
              <a:t>Daily</a:t>
            </a:r>
          </a:p>
          <a:p>
            <a:pPr>
              <a:lnSpc>
                <a:spcPct val="80000"/>
              </a:lnSpc>
              <a:defRPr/>
            </a:pPr>
            <a:endParaRPr lang="en-US" sz="1600" dirty="0">
              <a:solidFill>
                <a:schemeClr val="accent1">
                  <a:lumMod val="75000"/>
                </a:schemeClr>
              </a:solidFill>
            </a:endParaRPr>
          </a:p>
          <a:p>
            <a:pPr marL="285750" indent="-285750">
              <a:lnSpc>
                <a:spcPct val="80000"/>
              </a:lnSpc>
              <a:defRPr/>
            </a:pPr>
            <a:r>
              <a:rPr lang="en-US" sz="2000" i="1" dirty="0">
                <a:solidFill>
                  <a:schemeClr val="accent1">
                    <a:lumMod val="75000"/>
                  </a:schemeClr>
                </a:solidFill>
              </a:rPr>
              <a:t>Cold Weather Precautions:</a:t>
            </a:r>
          </a:p>
          <a:p>
            <a:pPr lvl="1">
              <a:lnSpc>
                <a:spcPct val="80000"/>
              </a:lnSpc>
              <a:defRPr/>
            </a:pPr>
            <a:r>
              <a:rPr lang="en-US" sz="2000" dirty="0">
                <a:solidFill>
                  <a:schemeClr val="accent1">
                    <a:lumMod val="75000"/>
                  </a:schemeClr>
                </a:solidFill>
              </a:rPr>
              <a:t>If heat is left on, check to see that it is still on.  </a:t>
            </a:r>
          </a:p>
          <a:p>
            <a:pPr lvl="1">
              <a:lnSpc>
                <a:spcPct val="80000"/>
              </a:lnSpc>
              <a:defRPr/>
            </a:pPr>
            <a:r>
              <a:rPr lang="en-US" sz="2000" dirty="0">
                <a:solidFill>
                  <a:schemeClr val="accent1">
                    <a:lumMod val="75000"/>
                  </a:schemeClr>
                </a:solidFill>
              </a:rPr>
              <a:t>Pipes under sinks are usually on the outside walls.  </a:t>
            </a:r>
          </a:p>
          <a:p>
            <a:pPr lvl="1">
              <a:lnSpc>
                <a:spcPct val="80000"/>
              </a:lnSpc>
              <a:defRPr/>
            </a:pPr>
            <a:r>
              <a:rPr lang="en-US" sz="2000" dirty="0">
                <a:solidFill>
                  <a:schemeClr val="accent1">
                    <a:lumMod val="75000"/>
                  </a:schemeClr>
                </a:solidFill>
              </a:rPr>
              <a:t>Open the cabinet doors so heat can get to these pipes.</a:t>
            </a:r>
          </a:p>
          <a:p>
            <a:pPr lvl="1">
              <a:lnSpc>
                <a:spcPct val="80000"/>
              </a:lnSpc>
              <a:defRPr/>
            </a:pPr>
            <a:r>
              <a:rPr lang="en-US" sz="2000" dirty="0">
                <a:solidFill>
                  <a:schemeClr val="accent1">
                    <a:lumMod val="75000"/>
                  </a:schemeClr>
                </a:solidFill>
              </a:rPr>
              <a:t>Use salt and shovel to clean a path on each set of steps when there is ice on the ground.  </a:t>
            </a:r>
          </a:p>
          <a:p>
            <a:pPr lvl="1">
              <a:lnSpc>
                <a:spcPct val="80000"/>
              </a:lnSpc>
              <a:defRPr/>
            </a:pPr>
            <a:r>
              <a:rPr lang="en-US" sz="2000" dirty="0">
                <a:solidFill>
                  <a:schemeClr val="accent1">
                    <a:lumMod val="75000"/>
                  </a:schemeClr>
                </a:solidFill>
              </a:rPr>
              <a:t>Path should be next to the hand rail.</a:t>
            </a:r>
          </a:p>
          <a:p>
            <a:pPr marL="0" indent="0">
              <a:buNone/>
            </a:pPr>
            <a:endParaRPr lang="en-US" dirty="0"/>
          </a:p>
        </p:txBody>
      </p:sp>
    </p:spTree>
    <p:extLst>
      <p:ext uri="{BB962C8B-B14F-4D97-AF65-F5344CB8AC3E}">
        <p14:creationId xmlns:p14="http://schemas.microsoft.com/office/powerpoint/2010/main" val="54957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609600"/>
          </a:xfrm>
        </p:spPr>
        <p:txBody>
          <a:bodyPr/>
          <a:lstStyle/>
          <a:p>
            <a:pPr algn="ctr"/>
            <a:r>
              <a:rPr lang="en-US" sz="2800" b="1" kern="0" dirty="0">
                <a:solidFill>
                  <a:schemeClr val="tx1"/>
                </a:solidFill>
                <a:effectLst>
                  <a:outerShdw blurRad="38100" dist="38100" dir="2700000" algn="tl">
                    <a:srgbClr val="000000"/>
                  </a:outerShdw>
                </a:effectLst>
                <a:latin typeface="Palatino Linotype" pitchFamily="18" charset="0"/>
              </a:rPr>
              <a:t>Preventative Maintenance Checklist</a:t>
            </a:r>
            <a:endParaRPr lang="en-US" dirty="0">
              <a:solidFill>
                <a:schemeClr val="tx1"/>
              </a:solidFill>
            </a:endParaRPr>
          </a:p>
        </p:txBody>
      </p:sp>
      <p:sp>
        <p:nvSpPr>
          <p:cNvPr id="3" name="Subtitle 2"/>
          <p:cNvSpPr>
            <a:spLocks noGrp="1"/>
          </p:cNvSpPr>
          <p:nvPr>
            <p:ph type="subTitle" idx="1"/>
          </p:nvPr>
        </p:nvSpPr>
        <p:spPr>
          <a:xfrm>
            <a:off x="381000" y="1828800"/>
            <a:ext cx="8153400" cy="5029200"/>
          </a:xfrm>
        </p:spPr>
        <p:txBody>
          <a:bodyPr>
            <a:normAutofit/>
          </a:bodyPr>
          <a:lstStyle/>
          <a:p>
            <a:pPr lvl="0" algn="l" fontAlgn="base">
              <a:lnSpc>
                <a:spcPct val="90000"/>
              </a:lnSpc>
              <a:spcAft>
                <a:spcPct val="0"/>
              </a:spcAft>
              <a:buClr>
                <a:srgbClr val="FFCC00"/>
              </a:buClr>
              <a:buSzPct val="70000"/>
              <a:defRPr/>
            </a:pPr>
            <a:r>
              <a:rPr lang="en-US" sz="2000" kern="0" dirty="0">
                <a:solidFill>
                  <a:schemeClr val="tx2"/>
                </a:solidFill>
              </a:rPr>
              <a:t>Weekly</a:t>
            </a:r>
          </a:p>
          <a:p>
            <a:pPr lvl="0" algn="l" fontAlgn="base">
              <a:lnSpc>
                <a:spcPct val="90000"/>
              </a:lnSpc>
              <a:spcAft>
                <a:spcPct val="0"/>
              </a:spcAft>
              <a:buClr>
                <a:srgbClr val="FFCC00"/>
              </a:buClr>
              <a:buSzPct val="70000"/>
              <a:defRPr/>
            </a:pPr>
            <a:endParaRPr lang="en-US" sz="2000" kern="0" dirty="0">
              <a:solidFill>
                <a:schemeClr val="tx2"/>
              </a:solidFill>
            </a:endParaRPr>
          </a:p>
          <a:p>
            <a:pPr marL="342900" lvl="0" indent="-342900" algn="l" fontAlgn="base">
              <a:lnSpc>
                <a:spcPct val="90000"/>
              </a:lnSpc>
              <a:spcAft>
                <a:spcPct val="0"/>
              </a:spcAft>
              <a:buClr>
                <a:srgbClr val="FFCC00"/>
              </a:buClr>
              <a:buSzPct val="70000"/>
              <a:buFont typeface="Arial" pitchFamily="34" charset="0"/>
              <a:buChar char="•"/>
              <a:defRPr/>
            </a:pPr>
            <a:r>
              <a:rPr lang="en-US" sz="2000" kern="0" dirty="0">
                <a:solidFill>
                  <a:schemeClr val="tx2"/>
                </a:solidFill>
              </a:rPr>
              <a:t>Check smoke detectors.</a:t>
            </a:r>
          </a:p>
          <a:p>
            <a:pPr marL="342900" lvl="0" indent="-342900" algn="l" fontAlgn="base">
              <a:lnSpc>
                <a:spcPct val="90000"/>
              </a:lnSpc>
              <a:spcAft>
                <a:spcPct val="0"/>
              </a:spcAft>
              <a:buClr>
                <a:srgbClr val="FFCC00"/>
              </a:buClr>
              <a:buSzPct val="70000"/>
              <a:buFont typeface="Arial" pitchFamily="34" charset="0"/>
              <a:buChar char="•"/>
              <a:defRPr/>
            </a:pPr>
            <a:r>
              <a:rPr lang="en-US" sz="2000" kern="0" dirty="0">
                <a:solidFill>
                  <a:schemeClr val="tx2"/>
                </a:solidFill>
              </a:rPr>
              <a:t>Drain water from air compressor.</a:t>
            </a:r>
          </a:p>
          <a:p>
            <a:pPr marL="342900" lvl="0" indent="-342900" algn="l" fontAlgn="base">
              <a:lnSpc>
                <a:spcPct val="90000"/>
              </a:lnSpc>
              <a:spcAft>
                <a:spcPct val="0"/>
              </a:spcAft>
              <a:buClr>
                <a:srgbClr val="FFCC00"/>
              </a:buClr>
              <a:buSzPct val="70000"/>
              <a:buFont typeface="Arial" pitchFamily="34" charset="0"/>
              <a:buChar char="•"/>
              <a:defRPr/>
            </a:pPr>
            <a:r>
              <a:rPr lang="en-US" sz="2000" kern="0" dirty="0">
                <a:solidFill>
                  <a:schemeClr val="tx2"/>
                </a:solidFill>
              </a:rPr>
              <a:t>Check plumbing in all restrooms.</a:t>
            </a:r>
          </a:p>
          <a:p>
            <a:pPr marL="342900" lvl="0" indent="-342900" algn="l" fontAlgn="base">
              <a:lnSpc>
                <a:spcPct val="90000"/>
              </a:lnSpc>
              <a:spcAft>
                <a:spcPct val="0"/>
              </a:spcAft>
              <a:buClr>
                <a:srgbClr val="FFCC00"/>
              </a:buClr>
              <a:buSzPct val="70000"/>
              <a:buFont typeface="Arial" pitchFamily="34" charset="0"/>
              <a:buChar char="•"/>
              <a:defRPr/>
            </a:pPr>
            <a:r>
              <a:rPr lang="en-US" sz="2000" kern="0" dirty="0">
                <a:solidFill>
                  <a:schemeClr val="tx2"/>
                </a:solidFill>
              </a:rPr>
              <a:t>Check all sinks for leaks.</a:t>
            </a:r>
          </a:p>
          <a:p>
            <a:pPr marL="342900" lvl="0" indent="-342900" algn="l" fontAlgn="base">
              <a:lnSpc>
                <a:spcPct val="90000"/>
              </a:lnSpc>
              <a:spcAft>
                <a:spcPct val="0"/>
              </a:spcAft>
              <a:buClr>
                <a:srgbClr val="FFCC00"/>
              </a:buClr>
              <a:buSzPct val="70000"/>
              <a:buFont typeface="Arial" pitchFamily="34" charset="0"/>
              <a:buChar char="•"/>
              <a:defRPr/>
            </a:pPr>
            <a:r>
              <a:rPr lang="en-US" sz="2000" kern="0" dirty="0">
                <a:solidFill>
                  <a:schemeClr val="tx2"/>
                </a:solidFill>
              </a:rPr>
              <a:t>Pour water in bathroom floor drains.</a:t>
            </a:r>
          </a:p>
          <a:p>
            <a:endParaRPr lang="en-US" dirty="0"/>
          </a:p>
        </p:txBody>
      </p:sp>
    </p:spTree>
    <p:extLst>
      <p:ext uri="{BB962C8B-B14F-4D97-AF65-F5344CB8AC3E}">
        <p14:creationId xmlns:p14="http://schemas.microsoft.com/office/powerpoint/2010/main" val="343140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Safety Committee</a:t>
            </a:r>
          </a:p>
        </p:txBody>
      </p:sp>
      <p:sp>
        <p:nvSpPr>
          <p:cNvPr id="3" name="Content Placeholder 2"/>
          <p:cNvSpPr>
            <a:spLocks noGrp="1"/>
          </p:cNvSpPr>
          <p:nvPr>
            <p:ph idx="1"/>
          </p:nvPr>
        </p:nvSpPr>
        <p:spPr/>
        <p:txBody>
          <a:bodyPr>
            <a:normAutofit/>
          </a:bodyPr>
          <a:lstStyle/>
          <a:p>
            <a:r>
              <a:rPr lang="en-US" sz="2000" dirty="0">
                <a:solidFill>
                  <a:schemeClr val="accent1">
                    <a:lumMod val="75000"/>
                  </a:schemeClr>
                </a:solidFill>
                <a:latin typeface="Century Gothic" panose="020B0502020202020204" pitchFamily="34" charset="0"/>
              </a:rPr>
              <a:t>To have a preventative maintenance plan, you should have a Safety Committee. </a:t>
            </a:r>
          </a:p>
          <a:p>
            <a:r>
              <a:rPr lang="en-US" sz="2000" dirty="0">
                <a:solidFill>
                  <a:schemeClr val="accent1">
                    <a:lumMod val="75000"/>
                  </a:schemeClr>
                </a:solidFill>
                <a:latin typeface="Century Gothic" panose="020B0502020202020204" pitchFamily="34" charset="0"/>
              </a:rPr>
              <a:t>Everyone has a role.</a:t>
            </a:r>
          </a:p>
          <a:p>
            <a:r>
              <a:rPr lang="en-US" sz="2000" dirty="0">
                <a:solidFill>
                  <a:schemeClr val="accent1">
                    <a:lumMod val="75000"/>
                  </a:schemeClr>
                </a:solidFill>
                <a:latin typeface="Century Gothic" panose="020B0502020202020204" pitchFamily="34" charset="0"/>
              </a:rPr>
              <a:t>Designate persons involved with day to day operations and grounds control.</a:t>
            </a:r>
          </a:p>
          <a:p>
            <a:r>
              <a:rPr lang="en-US" sz="2000" dirty="0">
                <a:solidFill>
                  <a:schemeClr val="accent1">
                    <a:lumMod val="75000"/>
                  </a:schemeClr>
                </a:solidFill>
                <a:latin typeface="Century Gothic" panose="020B0502020202020204" pitchFamily="34" charset="0"/>
              </a:rPr>
              <a:t>Meet regularly to discuss the Parish/School needs to reduce risks on the property.</a:t>
            </a:r>
          </a:p>
          <a:p>
            <a:r>
              <a:rPr lang="en-US" sz="2000" dirty="0">
                <a:solidFill>
                  <a:schemeClr val="accent1">
                    <a:lumMod val="75000"/>
                  </a:schemeClr>
                </a:solidFill>
                <a:latin typeface="Century Gothic" panose="020B0502020202020204" pitchFamily="34" charset="0"/>
              </a:rPr>
              <a:t>Establish a plan to address these risks.</a:t>
            </a:r>
          </a:p>
          <a:p>
            <a:r>
              <a:rPr lang="en-US" sz="2000" dirty="0">
                <a:solidFill>
                  <a:schemeClr val="accent1">
                    <a:lumMod val="75000"/>
                  </a:schemeClr>
                </a:solidFill>
                <a:latin typeface="Century Gothic" panose="020B0502020202020204" pitchFamily="34" charset="0"/>
              </a:rPr>
              <a:t>Don’t wait for something to happen.</a:t>
            </a:r>
            <a:r>
              <a:rPr lang="en-US" sz="2000" dirty="0">
                <a:solidFill>
                  <a:srgbClr val="FF0000"/>
                </a:solidFill>
                <a:latin typeface="Century Gothic" panose="020B0502020202020204" pitchFamily="34" charset="0"/>
              </a:rPr>
              <a:t>  </a:t>
            </a:r>
            <a:r>
              <a:rPr lang="en-US" sz="2000" dirty="0">
                <a:solidFill>
                  <a:schemeClr val="accent1">
                    <a:lumMod val="75000"/>
                  </a:schemeClr>
                </a:solidFill>
                <a:latin typeface="Century Gothic" panose="020B0502020202020204" pitchFamily="34" charset="0"/>
              </a:rPr>
              <a:t>It is all about prevention! By being proactive vs. reactive you are reducing your loss exposure and saving money.</a:t>
            </a:r>
          </a:p>
        </p:txBody>
      </p:sp>
    </p:spTree>
    <p:extLst>
      <p:ext uri="{BB962C8B-B14F-4D97-AF65-F5344CB8AC3E}">
        <p14:creationId xmlns:p14="http://schemas.microsoft.com/office/powerpoint/2010/main" val="384195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761999"/>
          </a:xfrm>
        </p:spPr>
        <p:txBody>
          <a:bodyPr/>
          <a:lstStyle/>
          <a:p>
            <a:pPr algn="ctr"/>
            <a:r>
              <a:rPr lang="en-US" sz="2800" b="1" kern="0" dirty="0">
                <a:solidFill>
                  <a:schemeClr val="tx1"/>
                </a:solidFill>
                <a:effectLst>
                  <a:outerShdw blurRad="38100" dist="38100" dir="2700000" algn="tl">
                    <a:srgbClr val="000000"/>
                  </a:outerShdw>
                </a:effectLst>
                <a:latin typeface="Palatino Linotype" pitchFamily="18" charset="0"/>
              </a:rPr>
              <a:t>Preventative Maintenance Checklist</a:t>
            </a:r>
            <a:endParaRPr lang="en-US" sz="2800" dirty="0">
              <a:solidFill>
                <a:schemeClr val="tx1"/>
              </a:solidFill>
              <a:latin typeface="Palatino Linotype" pitchFamily="18" charset="0"/>
            </a:endParaRPr>
          </a:p>
        </p:txBody>
      </p:sp>
      <p:sp>
        <p:nvSpPr>
          <p:cNvPr id="3" name="Subtitle 2"/>
          <p:cNvSpPr>
            <a:spLocks noGrp="1"/>
          </p:cNvSpPr>
          <p:nvPr>
            <p:ph type="subTitle" idx="1"/>
          </p:nvPr>
        </p:nvSpPr>
        <p:spPr>
          <a:xfrm>
            <a:off x="457200" y="1981200"/>
            <a:ext cx="8153400" cy="5029200"/>
          </a:xfrm>
        </p:spPr>
        <p:txBody>
          <a:bodyPr>
            <a:noAutofit/>
          </a:bodyPr>
          <a:lstStyle/>
          <a:p>
            <a:pPr lvl="0" algn="l" fontAlgn="base">
              <a:lnSpc>
                <a:spcPct val="80000"/>
              </a:lnSpc>
              <a:spcAft>
                <a:spcPct val="0"/>
              </a:spcAft>
              <a:buClr>
                <a:srgbClr val="FFCC00"/>
              </a:buClr>
              <a:buSzPct val="70000"/>
              <a:defRPr/>
            </a:pPr>
            <a:r>
              <a:rPr lang="en-US" sz="2000" kern="0" dirty="0">
                <a:solidFill>
                  <a:schemeClr val="tx2"/>
                </a:solidFill>
              </a:rPr>
              <a:t>Monthly</a:t>
            </a:r>
          </a:p>
          <a:p>
            <a:pPr lvl="0" algn="l" fontAlgn="base">
              <a:lnSpc>
                <a:spcPct val="80000"/>
              </a:lnSpc>
              <a:spcAft>
                <a:spcPct val="0"/>
              </a:spcAft>
              <a:buClr>
                <a:srgbClr val="FFCC00"/>
              </a:buClr>
              <a:buSzPct val="70000"/>
              <a:defRPr/>
            </a:pPr>
            <a:endParaRPr lang="en-US" sz="2000" kern="0" dirty="0">
              <a:solidFill>
                <a:schemeClr val="tx2"/>
              </a:solidFill>
            </a:endParaRPr>
          </a:p>
          <a:p>
            <a:pPr marL="342900" lvl="0" indent="-342900" algn="l" fontAlgn="base">
              <a:lnSpc>
                <a:spcPct val="80000"/>
              </a:lnSpc>
              <a:spcAft>
                <a:spcPct val="0"/>
              </a:spcAft>
              <a:buClr>
                <a:srgbClr val="FFCC00"/>
              </a:buClr>
              <a:buSzPct val="70000"/>
              <a:buFont typeface="Arial" pitchFamily="34" charset="0"/>
              <a:buChar char="•"/>
              <a:defRPr/>
            </a:pPr>
            <a:r>
              <a:rPr lang="en-US" sz="2000" kern="0" dirty="0">
                <a:solidFill>
                  <a:schemeClr val="tx2"/>
                </a:solidFill>
              </a:rPr>
              <a:t>Check all window frames and glass for cracks.</a:t>
            </a:r>
          </a:p>
          <a:p>
            <a:pPr marL="342900" lvl="0" indent="-342900" algn="l" fontAlgn="base">
              <a:lnSpc>
                <a:spcPct val="80000"/>
              </a:lnSpc>
              <a:spcAft>
                <a:spcPct val="0"/>
              </a:spcAft>
              <a:buClr>
                <a:srgbClr val="FFCC00"/>
              </a:buClr>
              <a:buSzPct val="70000"/>
              <a:buFont typeface="Arial" pitchFamily="34" charset="0"/>
              <a:buChar char="•"/>
              <a:defRPr/>
            </a:pPr>
            <a:r>
              <a:rPr lang="en-US" sz="2000" kern="0" dirty="0">
                <a:solidFill>
                  <a:schemeClr val="tx2"/>
                </a:solidFill>
              </a:rPr>
              <a:t>Check caulking on windows.</a:t>
            </a:r>
          </a:p>
          <a:p>
            <a:pPr marL="342900" lvl="0" indent="-342900" algn="l" fontAlgn="base">
              <a:lnSpc>
                <a:spcPct val="80000"/>
              </a:lnSpc>
              <a:spcAft>
                <a:spcPct val="0"/>
              </a:spcAft>
              <a:buClr>
                <a:srgbClr val="FFCC00"/>
              </a:buClr>
              <a:buSzPct val="70000"/>
              <a:buFont typeface="Arial" pitchFamily="34" charset="0"/>
              <a:buChar char="•"/>
              <a:defRPr/>
            </a:pPr>
            <a:r>
              <a:rPr lang="en-US" sz="2000" kern="0" dirty="0">
                <a:solidFill>
                  <a:schemeClr val="tx2"/>
                </a:solidFill>
              </a:rPr>
              <a:t>Check hardware on all doors.</a:t>
            </a:r>
          </a:p>
          <a:p>
            <a:pPr marL="342900" lvl="0" indent="-342900" algn="l" fontAlgn="base">
              <a:lnSpc>
                <a:spcPct val="80000"/>
              </a:lnSpc>
              <a:spcAft>
                <a:spcPct val="0"/>
              </a:spcAft>
              <a:buClr>
                <a:srgbClr val="FFCC00"/>
              </a:buClr>
              <a:buSzPct val="70000"/>
              <a:buFont typeface="Arial" pitchFamily="34" charset="0"/>
              <a:buChar char="•"/>
              <a:defRPr/>
            </a:pPr>
            <a:r>
              <a:rPr lang="en-US" sz="2000" kern="0" dirty="0">
                <a:solidFill>
                  <a:schemeClr val="tx2"/>
                </a:solidFill>
              </a:rPr>
              <a:t>Check all storage areas to insure they are clean, shelves are not overloaded, and heavy objects are stored on lower shelves.</a:t>
            </a:r>
          </a:p>
          <a:p>
            <a:pPr marL="342900" lvl="0" indent="-342900" algn="l" fontAlgn="base">
              <a:lnSpc>
                <a:spcPct val="80000"/>
              </a:lnSpc>
              <a:spcAft>
                <a:spcPct val="0"/>
              </a:spcAft>
              <a:buClr>
                <a:srgbClr val="FFCC00"/>
              </a:buClr>
              <a:buSzPct val="70000"/>
              <a:buFont typeface="Arial" pitchFamily="34" charset="0"/>
              <a:buChar char="•"/>
              <a:defRPr/>
            </a:pPr>
            <a:r>
              <a:rPr lang="en-US" sz="2000" kern="0" dirty="0">
                <a:solidFill>
                  <a:schemeClr val="tx2"/>
                </a:solidFill>
              </a:rPr>
              <a:t>Check all trees for dead branches.</a:t>
            </a:r>
          </a:p>
          <a:p>
            <a:pPr marL="342900" lvl="0" indent="-342900" algn="l" fontAlgn="base">
              <a:lnSpc>
                <a:spcPct val="80000"/>
              </a:lnSpc>
              <a:spcAft>
                <a:spcPct val="0"/>
              </a:spcAft>
              <a:buClr>
                <a:srgbClr val="FFCC00"/>
              </a:buClr>
              <a:buSzPct val="70000"/>
              <a:buFont typeface="Arial" pitchFamily="34" charset="0"/>
              <a:buChar char="•"/>
              <a:defRPr/>
            </a:pPr>
            <a:r>
              <a:rPr lang="en-US" sz="2000" kern="0" dirty="0">
                <a:solidFill>
                  <a:schemeClr val="tx2"/>
                </a:solidFill>
              </a:rPr>
              <a:t>Check all playground equipment.</a:t>
            </a:r>
          </a:p>
          <a:p>
            <a:pPr marL="342900" lvl="0" indent="-342900" algn="l" fontAlgn="base">
              <a:lnSpc>
                <a:spcPct val="80000"/>
              </a:lnSpc>
              <a:spcAft>
                <a:spcPct val="0"/>
              </a:spcAft>
              <a:buClr>
                <a:srgbClr val="FFCC00"/>
              </a:buClr>
              <a:buSzPct val="70000"/>
              <a:buFont typeface="Arial" pitchFamily="34" charset="0"/>
              <a:buChar char="•"/>
              <a:defRPr/>
            </a:pPr>
            <a:r>
              <a:rPr lang="en-US" sz="2000" kern="0" dirty="0">
                <a:solidFill>
                  <a:schemeClr val="tx2"/>
                </a:solidFill>
              </a:rPr>
              <a:t>Check and clean out outside drains.</a:t>
            </a:r>
          </a:p>
          <a:p>
            <a:pPr marL="342900" lvl="0" indent="-342900" algn="l" fontAlgn="base">
              <a:lnSpc>
                <a:spcPct val="90000"/>
              </a:lnSpc>
              <a:spcAft>
                <a:spcPct val="0"/>
              </a:spcAft>
              <a:buClr>
                <a:srgbClr val="FFCC00"/>
              </a:buClr>
              <a:buSzPct val="70000"/>
              <a:buFont typeface="Arial" pitchFamily="34" charset="0"/>
              <a:buChar char="•"/>
              <a:defRPr/>
            </a:pPr>
            <a:r>
              <a:rPr lang="en-US" sz="2000" kern="0" dirty="0">
                <a:solidFill>
                  <a:schemeClr val="tx2"/>
                </a:solidFill>
              </a:rPr>
              <a:t>Check gauge on fire extinguishers.</a:t>
            </a:r>
          </a:p>
          <a:p>
            <a:pPr marL="342900" lvl="0" indent="-342900" algn="l" fontAlgn="base">
              <a:lnSpc>
                <a:spcPct val="80000"/>
              </a:lnSpc>
              <a:spcAft>
                <a:spcPct val="0"/>
              </a:spcAft>
              <a:buClr>
                <a:srgbClr val="FFCC00"/>
              </a:buClr>
              <a:buSzPct val="70000"/>
              <a:buFont typeface="Arial" pitchFamily="34" charset="0"/>
              <a:buChar char="•"/>
              <a:defRPr/>
            </a:pPr>
            <a:r>
              <a:rPr lang="en-US" sz="2000" kern="0" dirty="0">
                <a:solidFill>
                  <a:schemeClr val="tx2"/>
                </a:solidFill>
              </a:rPr>
              <a:t>Check all fences.</a:t>
            </a:r>
          </a:p>
          <a:p>
            <a:pPr marL="342900" lvl="0" indent="-342900" algn="l" fontAlgn="base">
              <a:lnSpc>
                <a:spcPct val="80000"/>
              </a:lnSpc>
              <a:spcAft>
                <a:spcPct val="0"/>
              </a:spcAft>
              <a:buClr>
                <a:srgbClr val="FFCC00"/>
              </a:buClr>
              <a:buSzPct val="70000"/>
              <a:buFont typeface="Arial" pitchFamily="34" charset="0"/>
              <a:buChar char="•"/>
              <a:defRPr/>
            </a:pPr>
            <a:r>
              <a:rPr lang="en-US" sz="2000" kern="0" dirty="0">
                <a:solidFill>
                  <a:schemeClr val="tx2"/>
                </a:solidFill>
              </a:rPr>
              <a:t>Trim shrubs.</a:t>
            </a:r>
          </a:p>
          <a:p>
            <a:pPr marL="342900" indent="-342900">
              <a:buFont typeface="Arial" pitchFamily="34" charset="0"/>
              <a:buChar char="•"/>
            </a:pPr>
            <a:endParaRPr lang="en-US" dirty="0">
              <a:solidFill>
                <a:schemeClr val="tx2"/>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40453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761999"/>
          </a:xfrm>
        </p:spPr>
        <p:txBody>
          <a:bodyPr/>
          <a:lstStyle/>
          <a:p>
            <a:pPr algn="ctr"/>
            <a:r>
              <a:rPr lang="en-US" sz="2800" b="1" kern="0" dirty="0">
                <a:solidFill>
                  <a:schemeClr val="tx1"/>
                </a:solidFill>
                <a:effectLst>
                  <a:outerShdw blurRad="38100" dist="38100" dir="2700000" algn="tl">
                    <a:srgbClr val="000000"/>
                  </a:outerShdw>
                </a:effectLst>
                <a:latin typeface="Palatino Linotype" pitchFamily="18" charset="0"/>
              </a:rPr>
              <a:t>Preventative Maintenance Checklist</a:t>
            </a:r>
            <a:endParaRPr lang="en-US" dirty="0">
              <a:solidFill>
                <a:schemeClr val="tx1"/>
              </a:solidFill>
            </a:endParaRPr>
          </a:p>
        </p:txBody>
      </p:sp>
      <p:sp>
        <p:nvSpPr>
          <p:cNvPr id="3" name="Subtitle 2"/>
          <p:cNvSpPr>
            <a:spLocks noGrp="1"/>
          </p:cNvSpPr>
          <p:nvPr>
            <p:ph type="subTitle" idx="1"/>
          </p:nvPr>
        </p:nvSpPr>
        <p:spPr>
          <a:xfrm>
            <a:off x="457200" y="2057400"/>
            <a:ext cx="8153400" cy="5105400"/>
          </a:xfrm>
        </p:spPr>
        <p:txBody>
          <a:bodyPr>
            <a:normAutofit/>
          </a:bodyPr>
          <a:lstStyle/>
          <a:p>
            <a:pPr marL="342900" lvl="0" indent="-342900" algn="l" fontAlgn="base">
              <a:lnSpc>
                <a:spcPct val="80000"/>
              </a:lnSpc>
              <a:spcAft>
                <a:spcPct val="0"/>
              </a:spcAft>
              <a:buClr>
                <a:srgbClr val="FFCC00"/>
              </a:buClr>
              <a:buSzPct val="70000"/>
              <a:defRPr/>
            </a:pPr>
            <a:r>
              <a:rPr lang="en-US" sz="2000" kern="0" dirty="0">
                <a:solidFill>
                  <a:schemeClr val="tx2"/>
                </a:solidFill>
                <a:effectLst>
                  <a:outerShdw blurRad="38100" dist="38100" dir="2700000" algn="tl">
                    <a:srgbClr val="000000">
                      <a:alpha val="43137"/>
                    </a:srgbClr>
                  </a:outerShdw>
                </a:effectLst>
              </a:rPr>
              <a:t>Every 3 months</a:t>
            </a:r>
          </a:p>
          <a:p>
            <a:pPr marL="342900" lvl="0" indent="-342900" algn="l" fontAlgn="base">
              <a:lnSpc>
                <a:spcPct val="80000"/>
              </a:lnSpc>
              <a:spcAft>
                <a:spcPct val="0"/>
              </a:spcAft>
              <a:buClr>
                <a:srgbClr val="FFCC00"/>
              </a:buClr>
              <a:buSzPct val="70000"/>
              <a:defRPr/>
            </a:pPr>
            <a:endParaRPr lang="en-US" sz="2000" kern="0" dirty="0">
              <a:solidFill>
                <a:schemeClr val="tx2"/>
              </a:solidFill>
            </a:endParaRPr>
          </a:p>
          <a:p>
            <a:pPr marL="342900" lvl="0" indent="-342900" algn="l" fontAlgn="base">
              <a:lnSpc>
                <a:spcPct val="80000"/>
              </a:lnSpc>
              <a:spcAft>
                <a:spcPct val="0"/>
              </a:spcAft>
              <a:buClr>
                <a:srgbClr val="FFCC00"/>
              </a:buClr>
              <a:buSzPct val="70000"/>
              <a:buFont typeface="Arial" panose="020B0604020202020204" pitchFamily="34" charset="0"/>
              <a:buChar char="•"/>
              <a:defRPr/>
            </a:pPr>
            <a:r>
              <a:rPr lang="en-US" sz="2000" kern="0" dirty="0">
                <a:solidFill>
                  <a:schemeClr val="tx2"/>
                </a:solidFill>
              </a:rPr>
              <a:t>Change oil in air compressor.</a:t>
            </a:r>
          </a:p>
          <a:p>
            <a:pPr marL="342900" lvl="0" indent="-342900" algn="l" fontAlgn="base">
              <a:lnSpc>
                <a:spcPct val="80000"/>
              </a:lnSpc>
              <a:spcAft>
                <a:spcPct val="0"/>
              </a:spcAft>
              <a:buClr>
                <a:srgbClr val="FFCC00"/>
              </a:buClr>
              <a:buSzPct val="70000"/>
              <a:buFont typeface="Arial" panose="020B0604020202020204" pitchFamily="34" charset="0"/>
              <a:buChar char="•"/>
              <a:defRPr/>
            </a:pPr>
            <a:r>
              <a:rPr lang="en-US" sz="2000" kern="0" dirty="0">
                <a:solidFill>
                  <a:schemeClr val="tx2"/>
                </a:solidFill>
              </a:rPr>
              <a:t>Clean heating &amp; air conditioning coils.</a:t>
            </a:r>
          </a:p>
          <a:p>
            <a:pPr marL="342900" lvl="0" indent="-342900" algn="l" fontAlgn="base">
              <a:lnSpc>
                <a:spcPct val="80000"/>
              </a:lnSpc>
              <a:spcAft>
                <a:spcPct val="0"/>
              </a:spcAft>
              <a:buClr>
                <a:srgbClr val="FFCC00"/>
              </a:buClr>
              <a:buSzPct val="70000"/>
              <a:buFont typeface="Arial" panose="020B0604020202020204" pitchFamily="34" charset="0"/>
              <a:buChar char="•"/>
              <a:defRPr/>
            </a:pPr>
            <a:r>
              <a:rPr lang="en-US" sz="2000" kern="0" dirty="0">
                <a:solidFill>
                  <a:schemeClr val="tx2"/>
                </a:solidFill>
              </a:rPr>
              <a:t>Clean filters.</a:t>
            </a:r>
          </a:p>
          <a:p>
            <a:pPr marL="342900" lvl="0" indent="-342900" algn="l" fontAlgn="base">
              <a:lnSpc>
                <a:spcPct val="80000"/>
              </a:lnSpc>
              <a:spcAft>
                <a:spcPct val="0"/>
              </a:spcAft>
              <a:buClr>
                <a:srgbClr val="FFCC00"/>
              </a:buClr>
              <a:buSzPct val="70000"/>
              <a:buFont typeface="Arial" panose="020B0604020202020204" pitchFamily="34" charset="0"/>
              <a:buChar char="•"/>
              <a:defRPr/>
            </a:pPr>
            <a:r>
              <a:rPr lang="en-US" sz="2000" kern="0" dirty="0">
                <a:solidFill>
                  <a:schemeClr val="tx2"/>
                </a:solidFill>
              </a:rPr>
              <a:t>Lubricate bearings and shaft.</a:t>
            </a:r>
          </a:p>
          <a:p>
            <a:pPr marL="342900" lvl="0" indent="-342900" algn="l" fontAlgn="base">
              <a:lnSpc>
                <a:spcPct val="80000"/>
              </a:lnSpc>
              <a:spcAft>
                <a:spcPct val="0"/>
              </a:spcAft>
              <a:buClr>
                <a:srgbClr val="FFCC00"/>
              </a:buClr>
              <a:buSzPct val="70000"/>
              <a:buFont typeface="Arial" panose="020B0604020202020204" pitchFamily="34" charset="0"/>
              <a:buChar char="•"/>
              <a:defRPr/>
            </a:pPr>
            <a:r>
              <a:rPr lang="en-US" sz="2000" kern="0" dirty="0">
                <a:solidFill>
                  <a:schemeClr val="tx2"/>
                </a:solidFill>
              </a:rPr>
              <a:t>Leave heat on in vacant buildings, or turn off the water and drain the pipes.</a:t>
            </a:r>
          </a:p>
          <a:p>
            <a:pPr marL="342900" lvl="0" indent="-342900" algn="l" fontAlgn="base">
              <a:lnSpc>
                <a:spcPct val="80000"/>
              </a:lnSpc>
              <a:spcAft>
                <a:spcPct val="0"/>
              </a:spcAft>
              <a:buClr>
                <a:srgbClr val="FFCC00"/>
              </a:buClr>
              <a:buSzPct val="70000"/>
              <a:buFont typeface="Arial" panose="020B0604020202020204" pitchFamily="34" charset="0"/>
              <a:buChar char="•"/>
              <a:defRPr/>
            </a:pPr>
            <a:r>
              <a:rPr lang="en-US" sz="2000" kern="0" dirty="0">
                <a:solidFill>
                  <a:schemeClr val="tx2"/>
                </a:solidFill>
              </a:rPr>
              <a:t>Check fuses/breakers.</a:t>
            </a:r>
          </a:p>
          <a:p>
            <a:pPr marL="342900" lvl="0" indent="-342900" algn="l" fontAlgn="base">
              <a:lnSpc>
                <a:spcPct val="80000"/>
              </a:lnSpc>
              <a:spcAft>
                <a:spcPct val="0"/>
              </a:spcAft>
              <a:buClr>
                <a:srgbClr val="FFCC00"/>
              </a:buClr>
              <a:buSzPct val="70000"/>
              <a:buFont typeface="Arial" panose="020B0604020202020204" pitchFamily="34" charset="0"/>
              <a:buChar char="•"/>
              <a:defRPr/>
            </a:pPr>
            <a:r>
              <a:rPr lang="en-US" sz="2000" kern="0" dirty="0">
                <a:solidFill>
                  <a:schemeClr val="tx2"/>
                </a:solidFill>
              </a:rPr>
              <a:t>Check motors/connections.</a:t>
            </a:r>
          </a:p>
          <a:p>
            <a:pPr marL="342900" lvl="0" indent="-342900" algn="l" fontAlgn="base">
              <a:lnSpc>
                <a:spcPct val="80000"/>
              </a:lnSpc>
              <a:spcAft>
                <a:spcPct val="0"/>
              </a:spcAft>
              <a:buClr>
                <a:srgbClr val="FFCC00"/>
              </a:buClr>
              <a:buSzPct val="70000"/>
              <a:buFont typeface="Arial" panose="020B0604020202020204" pitchFamily="34" charset="0"/>
              <a:buChar char="•"/>
              <a:defRPr/>
            </a:pPr>
            <a:endParaRPr lang="en-US" sz="2000" kern="0" dirty="0">
              <a:solidFill>
                <a:schemeClr val="tx2"/>
              </a:solidFill>
            </a:endParaRPr>
          </a:p>
          <a:p>
            <a:pPr marL="342900" lvl="0" indent="-342900" algn="l" fontAlgn="base">
              <a:lnSpc>
                <a:spcPct val="80000"/>
              </a:lnSpc>
              <a:spcAft>
                <a:spcPct val="0"/>
              </a:spcAft>
              <a:buClr>
                <a:srgbClr val="FFCC00"/>
              </a:buClr>
              <a:buSzPct val="70000"/>
              <a:defRPr/>
            </a:pPr>
            <a:endParaRPr lang="en-US" sz="1400" b="1" kern="0" dirty="0">
              <a:solidFill>
                <a:schemeClr val="tx2"/>
              </a:solidFill>
              <a:latin typeface="Century Gothic" pitchFamily="34" charset="0"/>
            </a:endParaRPr>
          </a:p>
          <a:p>
            <a:endParaRPr lang="en-US" b="1" dirty="0"/>
          </a:p>
        </p:txBody>
      </p:sp>
    </p:spTree>
    <p:extLst>
      <p:ext uri="{BB962C8B-B14F-4D97-AF65-F5344CB8AC3E}">
        <p14:creationId xmlns:p14="http://schemas.microsoft.com/office/powerpoint/2010/main" val="106146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288"/>
            <a:ext cx="8229600" cy="1143000"/>
          </a:xfrm>
        </p:spPr>
        <p:txBody>
          <a:bodyPr>
            <a:normAutofit/>
          </a:bodyPr>
          <a:lstStyle/>
          <a:p>
            <a:pPr algn="ctr"/>
            <a:r>
              <a:rPr lang="en-US" sz="2800" kern="0" dirty="0">
                <a:solidFill>
                  <a:schemeClr val="accent1">
                    <a:lumMod val="75000"/>
                  </a:schemeClr>
                </a:solidFill>
                <a:latin typeface="Palatino Linotype" pitchFamily="18" charset="0"/>
              </a:rPr>
              <a:t>Preventative Maintenance Checklist</a:t>
            </a:r>
            <a:br>
              <a:rPr lang="en-US" sz="2800" kern="0" dirty="0">
                <a:solidFill>
                  <a:schemeClr val="tx1"/>
                </a:solidFill>
                <a:latin typeface="Palatino Linotype" pitchFamily="18" charset="0"/>
              </a:rPr>
            </a:br>
            <a:endParaRPr lang="en-US" sz="2800" dirty="0">
              <a:latin typeface="+mn-lt"/>
            </a:endParaRPr>
          </a:p>
        </p:txBody>
      </p:sp>
      <p:sp>
        <p:nvSpPr>
          <p:cNvPr id="3" name="Content Placeholder 2"/>
          <p:cNvSpPr>
            <a:spLocks noGrp="1"/>
          </p:cNvSpPr>
          <p:nvPr>
            <p:ph idx="1"/>
          </p:nvPr>
        </p:nvSpPr>
        <p:spPr>
          <a:xfrm>
            <a:off x="457200" y="2011680"/>
            <a:ext cx="8229600" cy="4389120"/>
          </a:xfrm>
        </p:spPr>
        <p:txBody>
          <a:bodyPr>
            <a:normAutofit fontScale="92500" lnSpcReduction="10000"/>
          </a:bodyPr>
          <a:lstStyle/>
          <a:p>
            <a:r>
              <a:rPr lang="en-US" sz="2000" dirty="0">
                <a:solidFill>
                  <a:schemeClr val="accent1">
                    <a:lumMod val="75000"/>
                  </a:schemeClr>
                </a:solidFill>
              </a:rPr>
              <a:t>Scan breakers with thermometer</a:t>
            </a:r>
          </a:p>
          <a:p>
            <a:endParaRPr lang="en-US" sz="2000" dirty="0">
              <a:solidFill>
                <a:schemeClr val="accent1">
                  <a:lumMod val="75000"/>
                </a:schemeClr>
              </a:solidFill>
            </a:endParaRPr>
          </a:p>
          <a:p>
            <a:pPr marL="0" indent="0">
              <a:buNone/>
            </a:pPr>
            <a:endParaRPr lang="en-US" sz="2000" dirty="0">
              <a:solidFill>
                <a:schemeClr val="accent1">
                  <a:lumMod val="75000"/>
                </a:schemeClr>
              </a:solidFill>
            </a:endParaRPr>
          </a:p>
          <a:p>
            <a:pPr marL="0" indent="0">
              <a:buNone/>
            </a:pPr>
            <a:endParaRPr lang="en-US" sz="2000" dirty="0">
              <a:solidFill>
                <a:schemeClr val="accent1">
                  <a:lumMod val="75000"/>
                </a:schemeClr>
              </a:solidFill>
            </a:endParaRPr>
          </a:p>
          <a:p>
            <a:r>
              <a:rPr lang="en-US" sz="2000" dirty="0">
                <a:solidFill>
                  <a:schemeClr val="accent1">
                    <a:lumMod val="75000"/>
                  </a:schemeClr>
                </a:solidFill>
              </a:rPr>
              <a:t>Temperatures will vary depending on circuits</a:t>
            </a:r>
          </a:p>
          <a:p>
            <a:endParaRPr lang="en-US" sz="2000" dirty="0">
              <a:solidFill>
                <a:schemeClr val="accent1">
                  <a:lumMod val="75000"/>
                </a:schemeClr>
              </a:solidFill>
            </a:endParaRPr>
          </a:p>
          <a:p>
            <a:r>
              <a:rPr lang="en-US" sz="2000" dirty="0">
                <a:solidFill>
                  <a:schemeClr val="accent1">
                    <a:lumMod val="75000"/>
                  </a:schemeClr>
                </a:solidFill>
              </a:rPr>
              <a:t>The temperature of the breaker(s) should not exceed more than 18 degrees of the ambient temperature</a:t>
            </a:r>
          </a:p>
          <a:p>
            <a:endParaRPr lang="en-US" sz="2000" dirty="0">
              <a:solidFill>
                <a:schemeClr val="accent1">
                  <a:lumMod val="75000"/>
                </a:schemeClr>
              </a:solidFill>
            </a:endParaRPr>
          </a:p>
          <a:p>
            <a:r>
              <a:rPr lang="en-US" sz="2000" dirty="0">
                <a:solidFill>
                  <a:schemeClr val="accent1">
                    <a:lumMod val="75000"/>
                  </a:schemeClr>
                </a:solidFill>
              </a:rPr>
              <a:t>Example: If most breakers are running around 85 degrees and you have one or more breakers 103 degrees or higher, we recommend contacting a qualified electrician to determine the cause</a:t>
            </a:r>
          </a:p>
          <a:p>
            <a:endParaRPr lang="en-US" sz="2000" dirty="0">
              <a:solidFill>
                <a:schemeClr val="accent1">
                  <a:lumMod val="75000"/>
                </a:schemeClr>
              </a:solidFill>
            </a:endParaRPr>
          </a:p>
          <a:p>
            <a:r>
              <a:rPr lang="en-US" sz="2000" dirty="0">
                <a:solidFill>
                  <a:schemeClr val="accent1">
                    <a:lumMod val="75000"/>
                  </a:schemeClr>
                </a:solidFill>
              </a:rPr>
              <a:t>Do not wait to make the call, it may cost you</a:t>
            </a:r>
          </a:p>
          <a:p>
            <a:endParaRPr lang="en-US" sz="2000" dirty="0"/>
          </a:p>
          <a:p>
            <a:endParaRPr lang="en-US" sz="2000" dirty="0"/>
          </a:p>
        </p:txBody>
      </p:sp>
      <p:pic>
        <p:nvPicPr>
          <p:cNvPr id="4" name="Picture 3">
            <a:extLst>
              <a:ext uri="{FF2B5EF4-FFF2-40B4-BE49-F238E27FC236}">
                <a16:creationId xmlns:a16="http://schemas.microsoft.com/office/drawing/2014/main" id="{350E7DF2-8482-3434-1CD0-28A8D082D975}"/>
              </a:ext>
            </a:extLst>
          </p:cNvPr>
          <p:cNvPicPr>
            <a:picLocks noChangeAspect="1"/>
          </p:cNvPicPr>
          <p:nvPr/>
        </p:nvPicPr>
        <p:blipFill>
          <a:blip r:embed="rId2"/>
          <a:stretch>
            <a:fillRect/>
          </a:stretch>
        </p:blipFill>
        <p:spPr>
          <a:xfrm>
            <a:off x="4419600" y="1954530"/>
            <a:ext cx="1402600" cy="1298704"/>
          </a:xfrm>
          <a:prstGeom prst="rect">
            <a:avLst/>
          </a:prstGeom>
        </p:spPr>
      </p:pic>
    </p:spTree>
    <p:extLst>
      <p:ext uri="{BB962C8B-B14F-4D97-AF65-F5344CB8AC3E}">
        <p14:creationId xmlns:p14="http://schemas.microsoft.com/office/powerpoint/2010/main" val="419838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kern="0" dirty="0">
                <a:solidFill>
                  <a:schemeClr val="accent1">
                    <a:lumMod val="75000"/>
                  </a:schemeClr>
                </a:solidFill>
                <a:latin typeface="+mn-lt"/>
              </a:rPr>
              <a:t>Preventative Maintenance Checklist</a:t>
            </a:r>
            <a:br>
              <a:rPr lang="en-US" sz="2800" kern="0" dirty="0">
                <a:solidFill>
                  <a:schemeClr val="tx1"/>
                </a:solidFill>
                <a:latin typeface="Palatino Linotype" pitchFamily="18" charset="0"/>
              </a:rPr>
            </a:br>
            <a:endParaRPr lang="en-US" sz="2800" dirty="0">
              <a:latin typeface="+mn-lt"/>
            </a:endParaRPr>
          </a:p>
        </p:txBody>
      </p:sp>
      <p:sp>
        <p:nvSpPr>
          <p:cNvPr id="3" name="Content Placeholder 2"/>
          <p:cNvSpPr>
            <a:spLocks noGrp="1"/>
          </p:cNvSpPr>
          <p:nvPr>
            <p:ph idx="1"/>
          </p:nvPr>
        </p:nvSpPr>
        <p:spPr/>
        <p:txBody>
          <a:bodyPr>
            <a:normAutofit/>
          </a:bodyPr>
          <a:lstStyle/>
          <a:p>
            <a:r>
              <a:rPr lang="en-US" sz="2000" dirty="0">
                <a:solidFill>
                  <a:schemeClr val="accent1">
                    <a:lumMod val="75000"/>
                  </a:schemeClr>
                </a:solidFill>
              </a:rPr>
              <a:t>The cause of the elevated temperature could be as simple as the breaker needs to be tightened from several years of use or, it could indicate an appliance on that circuit is ready to fail</a:t>
            </a:r>
          </a:p>
          <a:p>
            <a:endParaRPr lang="en-US" sz="2000" dirty="0">
              <a:solidFill>
                <a:schemeClr val="accent1">
                  <a:lumMod val="75000"/>
                </a:schemeClr>
              </a:solidFill>
            </a:endParaRPr>
          </a:p>
          <a:p>
            <a:r>
              <a:rPr lang="en-US" sz="2000" dirty="0">
                <a:solidFill>
                  <a:schemeClr val="accent1">
                    <a:lumMod val="75000"/>
                  </a:schemeClr>
                </a:solidFill>
              </a:rPr>
              <a:t>You would not know if something is ready to fail unless you check these breakers regularly</a:t>
            </a:r>
          </a:p>
          <a:p>
            <a:endParaRPr lang="en-US" sz="2000" dirty="0">
              <a:solidFill>
                <a:schemeClr val="accent1">
                  <a:lumMod val="75000"/>
                </a:schemeClr>
              </a:solidFill>
            </a:endParaRPr>
          </a:p>
          <a:p>
            <a:r>
              <a:rPr lang="en-US" sz="2000" dirty="0">
                <a:solidFill>
                  <a:schemeClr val="accent1">
                    <a:lumMod val="75000"/>
                  </a:schemeClr>
                </a:solidFill>
              </a:rPr>
              <a:t>By inspecting your breakers, you are performing a fire prevention method which may in fact prevent a fire from occurring at your location</a:t>
            </a:r>
          </a:p>
        </p:txBody>
      </p:sp>
    </p:spTree>
    <p:extLst>
      <p:ext uri="{BB962C8B-B14F-4D97-AF65-F5344CB8AC3E}">
        <p14:creationId xmlns:p14="http://schemas.microsoft.com/office/powerpoint/2010/main" val="401149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pPr algn="ctr"/>
            <a:r>
              <a:rPr lang="en-US" sz="2800" b="1" kern="0" dirty="0">
                <a:solidFill>
                  <a:srgbClr val="0070C0"/>
                </a:solidFill>
                <a:effectLst>
                  <a:outerShdw blurRad="38100" dist="38100" dir="2700000" algn="tl">
                    <a:srgbClr val="000000"/>
                  </a:outerShdw>
                </a:effectLst>
                <a:latin typeface="Palatino Linotype" pitchFamily="18" charset="0"/>
              </a:rPr>
              <a:t>Preventative Maintenance Checklist</a:t>
            </a:r>
            <a:endParaRPr lang="en-US" sz="2800" dirty="0">
              <a:solidFill>
                <a:srgbClr val="0070C0"/>
              </a:solidFill>
            </a:endParaRPr>
          </a:p>
        </p:txBody>
      </p:sp>
      <p:sp>
        <p:nvSpPr>
          <p:cNvPr id="3" name="Content Placeholder 2"/>
          <p:cNvSpPr>
            <a:spLocks noGrp="1"/>
          </p:cNvSpPr>
          <p:nvPr>
            <p:ph idx="1"/>
          </p:nvPr>
        </p:nvSpPr>
        <p:spPr/>
        <p:txBody>
          <a:bodyPr>
            <a:normAutofit/>
          </a:bodyPr>
          <a:lstStyle/>
          <a:p>
            <a:pPr marL="0" lvl="0" indent="0" fontAlgn="base">
              <a:lnSpc>
                <a:spcPct val="80000"/>
              </a:lnSpc>
              <a:spcAft>
                <a:spcPct val="0"/>
              </a:spcAft>
              <a:buClr>
                <a:srgbClr val="FFCC00"/>
              </a:buClr>
              <a:buSzPct val="70000"/>
              <a:buNone/>
              <a:defRPr/>
            </a:pPr>
            <a:r>
              <a:rPr lang="en-US" sz="2000" kern="0" dirty="0">
                <a:solidFill>
                  <a:schemeClr val="accent1">
                    <a:lumMod val="75000"/>
                  </a:schemeClr>
                </a:solidFill>
              </a:rPr>
              <a:t>Every 6 months</a:t>
            </a:r>
          </a:p>
          <a:p>
            <a:pPr lvl="0" fontAlgn="base">
              <a:lnSpc>
                <a:spcPct val="80000"/>
              </a:lnSpc>
              <a:spcAft>
                <a:spcPct val="0"/>
              </a:spcAft>
              <a:buClr>
                <a:srgbClr val="FFCC00"/>
              </a:buClr>
              <a:buSzPct val="70000"/>
              <a:buFont typeface="Wingdings" panose="05000000000000000000" pitchFamily="2" charset="2"/>
              <a:buChar char="§"/>
              <a:defRPr/>
            </a:pPr>
            <a:endParaRPr lang="en-US" sz="2000" kern="0" dirty="0">
              <a:solidFill>
                <a:schemeClr val="accent1">
                  <a:lumMod val="75000"/>
                </a:schemeClr>
              </a:solidFill>
            </a:endParaRP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Oil fan motor</a:t>
            </a: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Remove and clean out P-traps</a:t>
            </a: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Inspect roof</a:t>
            </a: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Clean out gutters</a:t>
            </a: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Check weather stripping on doors and windows</a:t>
            </a:r>
          </a:p>
          <a:p>
            <a:pPr lvl="0" fontAlgn="base">
              <a:lnSpc>
                <a:spcPct val="80000"/>
              </a:lnSpc>
              <a:spcAft>
                <a:spcPct val="0"/>
              </a:spcAft>
              <a:buClr>
                <a:srgbClr val="FFCC00"/>
              </a:buClr>
              <a:buSzPct val="70000"/>
              <a:defRPr/>
            </a:pPr>
            <a:endParaRPr lang="en-US" b="1" kern="0" dirty="0">
              <a:solidFill>
                <a:schemeClr val="tx2"/>
              </a:solidFill>
              <a:latin typeface="Century Gothic" pitchFamily="34" charset="0"/>
            </a:endParaRPr>
          </a:p>
          <a:p>
            <a:endParaRPr lang="en-US" dirty="0"/>
          </a:p>
        </p:txBody>
      </p:sp>
    </p:spTree>
    <p:extLst>
      <p:ext uri="{BB962C8B-B14F-4D97-AF65-F5344CB8AC3E}">
        <p14:creationId xmlns:p14="http://schemas.microsoft.com/office/powerpoint/2010/main" val="1767006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kern="0" dirty="0">
                <a:solidFill>
                  <a:srgbClr val="0070C0"/>
                </a:solidFill>
                <a:effectLst>
                  <a:outerShdw blurRad="38100" dist="38100" dir="2700000" algn="tl">
                    <a:srgbClr val="000000"/>
                  </a:outerShdw>
                </a:effectLst>
                <a:latin typeface="Palatino Linotype" pitchFamily="18" charset="0"/>
              </a:rPr>
              <a:t>Preventative Maintenance Checklist</a:t>
            </a:r>
            <a:endParaRPr lang="en-US" sz="2800" dirty="0">
              <a:solidFill>
                <a:srgbClr val="0070C0"/>
              </a:solidFill>
            </a:endParaRPr>
          </a:p>
        </p:txBody>
      </p:sp>
      <p:sp>
        <p:nvSpPr>
          <p:cNvPr id="3" name="Content Placeholder 2"/>
          <p:cNvSpPr>
            <a:spLocks noGrp="1"/>
          </p:cNvSpPr>
          <p:nvPr>
            <p:ph idx="1"/>
          </p:nvPr>
        </p:nvSpPr>
        <p:spPr/>
        <p:txBody>
          <a:bodyPr/>
          <a:lstStyle/>
          <a:p>
            <a:pPr marL="0" lvl="0" indent="0" fontAlgn="base">
              <a:lnSpc>
                <a:spcPct val="80000"/>
              </a:lnSpc>
              <a:spcAft>
                <a:spcPct val="0"/>
              </a:spcAft>
              <a:buClr>
                <a:srgbClr val="FFCC00"/>
              </a:buClr>
              <a:buSzPct val="70000"/>
              <a:buNone/>
              <a:defRPr/>
            </a:pPr>
            <a:r>
              <a:rPr lang="en-US" sz="2000" kern="0" dirty="0">
                <a:solidFill>
                  <a:schemeClr val="accent1">
                    <a:lumMod val="75000"/>
                  </a:schemeClr>
                </a:solidFill>
              </a:rPr>
              <a:t>Yearly</a:t>
            </a:r>
          </a:p>
          <a:p>
            <a:pPr lvl="0" fontAlgn="base">
              <a:lnSpc>
                <a:spcPct val="80000"/>
              </a:lnSpc>
              <a:spcAft>
                <a:spcPct val="0"/>
              </a:spcAft>
              <a:buClr>
                <a:srgbClr val="FFCC00"/>
              </a:buClr>
              <a:buSzPct val="70000"/>
              <a:buFont typeface="Wingdings" panose="05000000000000000000" pitchFamily="2" charset="2"/>
              <a:buChar char="§"/>
              <a:defRPr/>
            </a:pPr>
            <a:endParaRPr lang="en-US" sz="2000" kern="0" dirty="0">
              <a:solidFill>
                <a:schemeClr val="accent1">
                  <a:lumMod val="75000"/>
                </a:schemeClr>
              </a:solidFill>
            </a:endParaRP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Check roof drains.  </a:t>
            </a:r>
            <a:endParaRPr lang="en-US" sz="2000" kern="0" dirty="0">
              <a:solidFill>
                <a:srgbClr val="FF0000"/>
              </a:solidFill>
            </a:endParaRPr>
          </a:p>
          <a:p>
            <a:pPr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Tuckpointing.</a:t>
            </a: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Termite inspection/treatment (outside contractor).</a:t>
            </a: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Fire extinguishers serviced/inspected (outside contractor).</a:t>
            </a: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Clean entire heating/air condition unit.</a:t>
            </a:r>
          </a:p>
          <a:p>
            <a:pPr lvl="0" fontAlgn="base">
              <a:lnSpc>
                <a:spcPct val="80000"/>
              </a:lnSpc>
              <a:spcAft>
                <a:spcPct val="0"/>
              </a:spcAft>
              <a:buClr>
                <a:srgbClr val="FFCC00"/>
              </a:buClr>
              <a:buSzPct val="70000"/>
              <a:buFont typeface="Wingdings" panose="05000000000000000000" pitchFamily="2" charset="2"/>
              <a:buChar char="§"/>
              <a:defRPr/>
            </a:pPr>
            <a:r>
              <a:rPr lang="en-US" sz="2000" kern="0" dirty="0">
                <a:solidFill>
                  <a:schemeClr val="accent1">
                    <a:lumMod val="75000"/>
                  </a:schemeClr>
                </a:solidFill>
              </a:rPr>
              <a:t>Check receptacles.</a:t>
            </a:r>
          </a:p>
          <a:p>
            <a:endParaRPr lang="en-US" dirty="0"/>
          </a:p>
        </p:txBody>
      </p:sp>
    </p:spTree>
    <p:extLst>
      <p:ext uri="{BB962C8B-B14F-4D97-AF65-F5344CB8AC3E}">
        <p14:creationId xmlns:p14="http://schemas.microsoft.com/office/powerpoint/2010/main" val="4155104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1">
                    <a:lumMod val="75000"/>
                  </a:schemeClr>
                </a:solidFill>
              </a:rPr>
              <a:t>Taking Shortcuts</a:t>
            </a:r>
          </a:p>
        </p:txBody>
      </p:sp>
      <p:sp>
        <p:nvSpPr>
          <p:cNvPr id="3" name="Content Placeholder 2"/>
          <p:cNvSpPr>
            <a:spLocks noGrp="1"/>
          </p:cNvSpPr>
          <p:nvPr>
            <p:ph idx="1"/>
          </p:nvPr>
        </p:nvSpPr>
        <p:spPr/>
        <p:txBody>
          <a:bodyPr>
            <a:normAutofit/>
          </a:bodyPr>
          <a:lstStyle/>
          <a:p>
            <a:r>
              <a:rPr lang="en-US" sz="2000" dirty="0">
                <a:solidFill>
                  <a:schemeClr val="accent1">
                    <a:lumMod val="75000"/>
                  </a:schemeClr>
                </a:solidFill>
              </a:rPr>
              <a:t>How often do you wait until tomorrow to repair an issue?</a:t>
            </a:r>
          </a:p>
          <a:p>
            <a:r>
              <a:rPr lang="en-US" sz="2000" dirty="0">
                <a:solidFill>
                  <a:schemeClr val="accent1">
                    <a:lumMod val="75000"/>
                  </a:schemeClr>
                </a:solidFill>
              </a:rPr>
              <a:t>Have you ever used improper tools for a job because you didn’t have the budget to purchase the correct equipment?</a:t>
            </a:r>
          </a:p>
          <a:p>
            <a:r>
              <a:rPr lang="en-US" sz="2000" dirty="0">
                <a:solidFill>
                  <a:schemeClr val="accent1">
                    <a:lumMod val="75000"/>
                  </a:schemeClr>
                </a:solidFill>
              </a:rPr>
              <a:t>Wait another year to replace the roof or parking lot?</a:t>
            </a:r>
          </a:p>
          <a:p>
            <a:r>
              <a:rPr lang="en-US" sz="2000" dirty="0">
                <a:solidFill>
                  <a:schemeClr val="accent1">
                    <a:lumMod val="75000"/>
                  </a:schemeClr>
                </a:solidFill>
              </a:rPr>
              <a:t>Stood on a chair instead of a proper ladder?</a:t>
            </a:r>
          </a:p>
          <a:p>
            <a:r>
              <a:rPr lang="en-US" sz="2000" dirty="0">
                <a:solidFill>
                  <a:schemeClr val="accent1">
                    <a:lumMod val="75000"/>
                  </a:schemeClr>
                </a:solidFill>
              </a:rPr>
              <a:t>Do you allow non-qualified people to make your repairs to save costs (electrical/plumbing/roof)?</a:t>
            </a:r>
          </a:p>
          <a:p>
            <a:pPr marL="0" indent="0">
              <a:buNone/>
            </a:pPr>
            <a:r>
              <a:rPr lang="en-US" sz="2000" dirty="0">
                <a:solidFill>
                  <a:schemeClr val="accent1">
                    <a:lumMod val="75000"/>
                  </a:schemeClr>
                </a:solidFill>
              </a:rPr>
              <a:t> </a:t>
            </a:r>
            <a:endParaRPr lang="en-US" sz="2000" dirty="0">
              <a:solidFill>
                <a:srgbClr val="FF0000"/>
              </a:solidFill>
            </a:endParaRPr>
          </a:p>
        </p:txBody>
      </p:sp>
    </p:spTree>
    <p:extLst>
      <p:ext uri="{BB962C8B-B14F-4D97-AF65-F5344CB8AC3E}">
        <p14:creationId xmlns:p14="http://schemas.microsoft.com/office/powerpoint/2010/main" val="548714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09D5F-2E16-5CB2-138A-56E72DF1F051}"/>
              </a:ext>
            </a:extLst>
          </p:cNvPr>
          <p:cNvSpPr>
            <a:spLocks noGrp="1"/>
          </p:cNvSpPr>
          <p:nvPr>
            <p:ph type="title"/>
          </p:nvPr>
        </p:nvSpPr>
        <p:spPr/>
        <p:txBody>
          <a:bodyPr>
            <a:normAutofit fontScale="90000"/>
          </a:bodyPr>
          <a:lstStyle/>
          <a:p>
            <a:r>
              <a:rPr lang="en-US" dirty="0">
                <a:solidFill>
                  <a:schemeClr val="accent1">
                    <a:lumMod val="75000"/>
                  </a:schemeClr>
                </a:solidFill>
              </a:rPr>
              <a:t>Would you take chances like this?</a:t>
            </a:r>
          </a:p>
        </p:txBody>
      </p:sp>
      <p:sp>
        <p:nvSpPr>
          <p:cNvPr id="5" name="Content Placeholder 4">
            <a:extLst>
              <a:ext uri="{FF2B5EF4-FFF2-40B4-BE49-F238E27FC236}">
                <a16:creationId xmlns:a16="http://schemas.microsoft.com/office/drawing/2014/main" id="{63A86D38-385E-0A0C-92A7-3E63F01E30B2}"/>
              </a:ext>
            </a:extLst>
          </p:cNvPr>
          <p:cNvSpPr>
            <a:spLocks noGrp="1"/>
          </p:cNvSpPr>
          <p:nvPr>
            <p:ph idx="1"/>
          </p:nvPr>
        </p:nvSpPr>
        <p:spPr/>
        <p:txBody>
          <a:bodyPr/>
          <a:lstStyle/>
          <a:p>
            <a:pPr marL="0" indent="0">
              <a:buNone/>
            </a:pPr>
            <a:endParaRPr lang="en-US" dirty="0"/>
          </a:p>
        </p:txBody>
      </p:sp>
      <p:pic>
        <p:nvPicPr>
          <p:cNvPr id="6" name="Content Placeholder 4" descr="A tv and boxes with wires&#10;&#10;Description automatically generated with medium confidence">
            <a:extLst>
              <a:ext uri="{FF2B5EF4-FFF2-40B4-BE49-F238E27FC236}">
                <a16:creationId xmlns:a16="http://schemas.microsoft.com/office/drawing/2014/main" id="{BDA804D9-43C5-0FC5-CAD4-F38C130C2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939" y="1935163"/>
            <a:ext cx="5598122" cy="4389437"/>
          </a:xfrm>
          <a:prstGeom prst="rect">
            <a:avLst/>
          </a:prstGeom>
        </p:spPr>
      </p:pic>
    </p:spTree>
    <p:extLst>
      <p:ext uri="{BB962C8B-B14F-4D97-AF65-F5344CB8AC3E}">
        <p14:creationId xmlns:p14="http://schemas.microsoft.com/office/powerpoint/2010/main" val="1008536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9B30-4643-993C-561D-AEBF2E887F61}"/>
              </a:ext>
            </a:extLst>
          </p:cNvPr>
          <p:cNvSpPr>
            <a:spLocks noGrp="1"/>
          </p:cNvSpPr>
          <p:nvPr>
            <p:ph type="title"/>
          </p:nvPr>
        </p:nvSpPr>
        <p:spPr/>
        <p:txBody>
          <a:bodyPr/>
          <a:lstStyle/>
          <a:p>
            <a:endParaRPr lang="en-US"/>
          </a:p>
        </p:txBody>
      </p:sp>
      <p:pic>
        <p:nvPicPr>
          <p:cNvPr id="8" name="Content Placeholder 3">
            <a:extLst>
              <a:ext uri="{FF2B5EF4-FFF2-40B4-BE49-F238E27FC236}">
                <a16:creationId xmlns:a16="http://schemas.microsoft.com/office/drawing/2014/main" id="{FEB9C285-A96D-CC26-ED47-1958388ADB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24381" y="1982262"/>
            <a:ext cx="4295238" cy="42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81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D11A-384D-A5B7-C6A8-17F08FFDE3B3}"/>
              </a:ext>
            </a:extLst>
          </p:cNvPr>
          <p:cNvSpPr>
            <a:spLocks noGrp="1"/>
          </p:cNvSpPr>
          <p:nvPr>
            <p:ph type="title"/>
          </p:nvPr>
        </p:nvSpPr>
        <p:spPr/>
        <p:txBody>
          <a:bodyPr/>
          <a:lstStyle/>
          <a:p>
            <a:endParaRPr lang="en-US"/>
          </a:p>
        </p:txBody>
      </p:sp>
      <p:pic>
        <p:nvPicPr>
          <p:cNvPr id="8" name="Content Placeholder 7" descr="A tree in a grassy area&#10;&#10;Description automatically generated">
            <a:extLst>
              <a:ext uri="{FF2B5EF4-FFF2-40B4-BE49-F238E27FC236}">
                <a16:creationId xmlns:a16="http://schemas.microsoft.com/office/drawing/2014/main" id="{B070BE2E-B582-9003-019A-775C69526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3987" y="2001044"/>
            <a:ext cx="6296025" cy="4257675"/>
          </a:xfrm>
        </p:spPr>
      </p:pic>
    </p:spTree>
    <p:extLst>
      <p:ext uri="{BB962C8B-B14F-4D97-AF65-F5344CB8AC3E}">
        <p14:creationId xmlns:p14="http://schemas.microsoft.com/office/powerpoint/2010/main" val="385826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772400" cy="1371600"/>
          </a:xfrm>
        </p:spPr>
        <p:txBody>
          <a:bodyPr/>
          <a:lstStyle/>
          <a:p>
            <a:pPr algn="ctr"/>
            <a:r>
              <a:rPr lang="en-US" sz="2800" b="1" dirty="0">
                <a:solidFill>
                  <a:schemeClr val="tx1"/>
                </a:solidFill>
                <a:effectLst>
                  <a:outerShdw blurRad="38100" dist="38100" dir="2700000" algn="tl">
                    <a:srgbClr val="000000">
                      <a:alpha val="43137"/>
                    </a:srgbClr>
                  </a:outerShdw>
                </a:effectLst>
              </a:rPr>
              <a:t>Preventative Maintenance</a:t>
            </a:r>
            <a:br>
              <a:rPr lang="en-US" sz="2800" b="1" dirty="0">
                <a:solidFill>
                  <a:schemeClr val="tx1"/>
                </a:solidFill>
                <a:effectLst>
                  <a:outerShdw blurRad="38100" dist="38100" dir="2700000" algn="tl">
                    <a:srgbClr val="000000">
                      <a:alpha val="43137"/>
                    </a:srgbClr>
                  </a:outerShdw>
                </a:effectLst>
              </a:rPr>
            </a:br>
            <a:r>
              <a:rPr lang="en-US" sz="2800" b="1" dirty="0">
                <a:solidFill>
                  <a:schemeClr val="tx1"/>
                </a:solidFill>
                <a:effectLst>
                  <a:outerShdw blurRad="38100" dist="38100" dir="2700000" algn="tl">
                    <a:srgbClr val="000000">
                      <a:alpha val="43137"/>
                    </a:srgbClr>
                  </a:outerShdw>
                </a:effectLst>
              </a:rPr>
              <a:t>The following statements are no secret to facility managers:</a:t>
            </a:r>
          </a:p>
        </p:txBody>
      </p:sp>
      <p:sp>
        <p:nvSpPr>
          <p:cNvPr id="3" name="Subtitle 2"/>
          <p:cNvSpPr>
            <a:spLocks noGrp="1"/>
          </p:cNvSpPr>
          <p:nvPr>
            <p:ph type="subTitle" idx="1"/>
          </p:nvPr>
        </p:nvSpPr>
        <p:spPr>
          <a:xfrm>
            <a:off x="533400" y="2514600"/>
            <a:ext cx="8153400" cy="4724400"/>
          </a:xfrm>
        </p:spPr>
        <p:txBody>
          <a:bodyPr>
            <a:normAutofit/>
          </a:bodyPr>
          <a:lstStyle/>
          <a:p>
            <a:pPr algn="ctr"/>
            <a:r>
              <a:rPr lang="en-US" sz="2000" dirty="0">
                <a:solidFill>
                  <a:schemeClr val="tx2"/>
                </a:solidFill>
              </a:rPr>
              <a:t>Preventative maintenance funding is usually the first thing that is cut from the budget when looking to save funds.</a:t>
            </a:r>
          </a:p>
          <a:p>
            <a:pPr algn="ctr"/>
            <a:endParaRPr lang="en-US" sz="2000" dirty="0">
              <a:solidFill>
                <a:schemeClr val="tx2"/>
              </a:solidFill>
            </a:endParaRPr>
          </a:p>
          <a:p>
            <a:pPr algn="ctr"/>
            <a:r>
              <a:rPr lang="en-US" sz="2000" dirty="0">
                <a:solidFill>
                  <a:schemeClr val="tx2"/>
                </a:solidFill>
              </a:rPr>
              <a:t>Unfortunately, that can actually cost more money in the long run.</a:t>
            </a:r>
          </a:p>
          <a:p>
            <a:pPr algn="ctr"/>
            <a:endParaRPr lang="en-US" sz="2000" dirty="0">
              <a:solidFill>
                <a:schemeClr val="tx2"/>
              </a:solidFill>
            </a:endParaRPr>
          </a:p>
          <a:p>
            <a:pPr algn="ctr"/>
            <a:r>
              <a:rPr lang="en-US" sz="2000" dirty="0">
                <a:solidFill>
                  <a:schemeClr val="tx2"/>
                </a:solidFill>
              </a:rPr>
              <a:t>It also creates two problems:</a:t>
            </a:r>
          </a:p>
          <a:p>
            <a:pPr algn="ctr"/>
            <a:endParaRPr lang="en-US" sz="2000" dirty="0">
              <a:solidFill>
                <a:schemeClr val="tx2"/>
              </a:solidFill>
            </a:endParaRPr>
          </a:p>
          <a:p>
            <a:pPr marL="457200" indent="-457200" algn="ctr">
              <a:buAutoNum type="arabicParenR"/>
            </a:pPr>
            <a:r>
              <a:rPr lang="en-US" sz="2000" dirty="0">
                <a:solidFill>
                  <a:schemeClr val="tx2"/>
                </a:solidFill>
              </a:rPr>
              <a:t>Increased repair costs for equipment break down</a:t>
            </a:r>
            <a:endParaRPr lang="en-US" sz="2000" dirty="0">
              <a:solidFill>
                <a:srgbClr val="FF0000"/>
              </a:solidFill>
            </a:endParaRPr>
          </a:p>
          <a:p>
            <a:pPr marL="457200" indent="-457200" algn="ctr">
              <a:buAutoNum type="arabicParenR"/>
            </a:pPr>
            <a:r>
              <a:rPr lang="en-US" sz="2000" dirty="0">
                <a:solidFill>
                  <a:schemeClr val="tx2"/>
                </a:solidFill>
              </a:rPr>
              <a:t>Increased exposure to liability and property losses</a:t>
            </a:r>
          </a:p>
          <a:p>
            <a:pPr algn="ctr"/>
            <a:endParaRPr lang="en-US" sz="2000" dirty="0">
              <a:solidFill>
                <a:schemeClr val="tx2"/>
              </a:solidFill>
            </a:endParaRPr>
          </a:p>
          <a:p>
            <a:pPr algn="ctr"/>
            <a:r>
              <a:rPr lang="en-US" sz="2000" dirty="0">
                <a:solidFill>
                  <a:schemeClr val="tx2"/>
                </a:solidFill>
              </a:rPr>
              <a:t>Sometimes it is the little things that can hurt the most.</a:t>
            </a:r>
          </a:p>
        </p:txBody>
      </p:sp>
    </p:spTree>
    <p:extLst>
      <p:ext uri="{BB962C8B-B14F-4D97-AF65-F5344CB8AC3E}">
        <p14:creationId xmlns:p14="http://schemas.microsoft.com/office/powerpoint/2010/main" val="759532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866-FA0C-CC93-3B43-C48C89B82AC4}"/>
              </a:ext>
            </a:extLst>
          </p:cNvPr>
          <p:cNvSpPr>
            <a:spLocks noGrp="1"/>
          </p:cNvSpPr>
          <p:nvPr>
            <p:ph type="title"/>
          </p:nvPr>
        </p:nvSpPr>
        <p:spPr/>
        <p:txBody>
          <a:bodyPr/>
          <a:lstStyle/>
          <a:p>
            <a:endParaRPr lang="en-US"/>
          </a:p>
        </p:txBody>
      </p:sp>
      <p:pic>
        <p:nvPicPr>
          <p:cNvPr id="5" name="Content Placeholder 4" descr="A tree with green leaves&#10;&#10;Description automatically generated">
            <a:extLst>
              <a:ext uri="{FF2B5EF4-FFF2-40B4-BE49-F238E27FC236}">
                <a16:creationId xmlns:a16="http://schemas.microsoft.com/office/drawing/2014/main" id="{CD571F16-FB36-5BD5-B3EE-59CEBBCC53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332" y="1935163"/>
            <a:ext cx="4321335" cy="4389437"/>
          </a:xfrm>
        </p:spPr>
      </p:pic>
    </p:spTree>
    <p:extLst>
      <p:ext uri="{BB962C8B-B14F-4D97-AF65-F5344CB8AC3E}">
        <p14:creationId xmlns:p14="http://schemas.microsoft.com/office/powerpoint/2010/main" val="2644814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1A32-CA3B-19D0-A974-C657BB3A3B88}"/>
              </a:ext>
            </a:extLst>
          </p:cNvPr>
          <p:cNvSpPr>
            <a:spLocks noGrp="1"/>
          </p:cNvSpPr>
          <p:nvPr>
            <p:ph type="title"/>
          </p:nvPr>
        </p:nvSpPr>
        <p:spPr/>
        <p:txBody>
          <a:bodyPr/>
          <a:lstStyle/>
          <a:p>
            <a:endParaRPr lang="en-US"/>
          </a:p>
        </p:txBody>
      </p:sp>
      <p:pic>
        <p:nvPicPr>
          <p:cNvPr id="5" name="Content Placeholder 4" descr="A tree with a few white containers&#10;&#10;Description automatically generated">
            <a:extLst>
              <a:ext uri="{FF2B5EF4-FFF2-40B4-BE49-F238E27FC236}">
                <a16:creationId xmlns:a16="http://schemas.microsoft.com/office/drawing/2014/main" id="{7B5578C8-F51E-8EFA-6DB0-94D4A96B85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4469" y="1935163"/>
            <a:ext cx="4215062" cy="4389437"/>
          </a:xfrm>
        </p:spPr>
      </p:pic>
    </p:spTree>
    <p:extLst>
      <p:ext uri="{BB962C8B-B14F-4D97-AF65-F5344CB8AC3E}">
        <p14:creationId xmlns:p14="http://schemas.microsoft.com/office/powerpoint/2010/main" val="1176798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D5F6-A724-165C-C18F-94E2E3CDAFD0}"/>
              </a:ext>
            </a:extLst>
          </p:cNvPr>
          <p:cNvSpPr>
            <a:spLocks noGrp="1"/>
          </p:cNvSpPr>
          <p:nvPr>
            <p:ph type="title"/>
          </p:nvPr>
        </p:nvSpPr>
        <p:spPr/>
        <p:txBody>
          <a:bodyPr/>
          <a:lstStyle/>
          <a:p>
            <a:endParaRPr lang="en-US"/>
          </a:p>
        </p:txBody>
      </p:sp>
      <p:pic>
        <p:nvPicPr>
          <p:cNvPr id="5" name="Content Placeholder 4" descr="A group of plastic containers in a yard&#10;&#10;Description automatically generated">
            <a:extLst>
              <a:ext uri="{FF2B5EF4-FFF2-40B4-BE49-F238E27FC236}">
                <a16:creationId xmlns:a16="http://schemas.microsoft.com/office/drawing/2014/main" id="{0152805C-BB2C-1359-0587-53A04F6B3C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7003" y="1935163"/>
            <a:ext cx="4249993" cy="4389437"/>
          </a:xfrm>
        </p:spPr>
      </p:pic>
    </p:spTree>
    <p:extLst>
      <p:ext uri="{BB962C8B-B14F-4D97-AF65-F5344CB8AC3E}">
        <p14:creationId xmlns:p14="http://schemas.microsoft.com/office/powerpoint/2010/main" val="345711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685800"/>
          </a:xfrm>
        </p:spPr>
        <p:txBody>
          <a:bodyPr/>
          <a:lstStyle/>
          <a:p>
            <a:pPr algn="ctr"/>
            <a:r>
              <a:rPr lang="en-US" sz="2800" b="1" dirty="0">
                <a:solidFill>
                  <a:schemeClr val="tx1"/>
                </a:solidFill>
                <a:latin typeface="Century Gothic" pitchFamily="34" charset="0"/>
              </a:rPr>
              <a:t>What If We Don’t Have The Staff?</a:t>
            </a:r>
          </a:p>
        </p:txBody>
      </p:sp>
      <p:sp>
        <p:nvSpPr>
          <p:cNvPr id="3" name="Subtitle 2"/>
          <p:cNvSpPr>
            <a:spLocks noGrp="1"/>
          </p:cNvSpPr>
          <p:nvPr>
            <p:ph type="subTitle" idx="1"/>
          </p:nvPr>
        </p:nvSpPr>
        <p:spPr>
          <a:xfrm>
            <a:off x="1371600" y="2286000"/>
            <a:ext cx="6400800" cy="4724400"/>
          </a:xfrm>
        </p:spPr>
        <p:txBody>
          <a:bodyPr>
            <a:normAutofit/>
          </a:bodyPr>
          <a:lstStyle/>
          <a:p>
            <a:pPr algn="l"/>
            <a:r>
              <a:rPr lang="en-US" sz="2000" dirty="0">
                <a:solidFill>
                  <a:schemeClr val="tx2"/>
                </a:solidFill>
              </a:rPr>
              <a:t>This is where we need to use outside vendors to assist in caring for our building and grounds.  We are very sensitive with the current state of the church.  </a:t>
            </a:r>
          </a:p>
        </p:txBody>
      </p:sp>
    </p:spTree>
    <p:extLst>
      <p:ext uri="{BB962C8B-B14F-4D97-AF65-F5344CB8AC3E}">
        <p14:creationId xmlns:p14="http://schemas.microsoft.com/office/powerpoint/2010/main" val="3289858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1">
                    <a:lumMod val="75000"/>
                  </a:schemeClr>
                </a:solidFill>
              </a:rPr>
              <a:t>Deferred Maintenance</a:t>
            </a:r>
          </a:p>
        </p:txBody>
      </p:sp>
      <p:sp>
        <p:nvSpPr>
          <p:cNvPr id="3" name="Content Placeholder 2"/>
          <p:cNvSpPr>
            <a:spLocks noGrp="1"/>
          </p:cNvSpPr>
          <p:nvPr>
            <p:ph idx="1"/>
          </p:nvPr>
        </p:nvSpPr>
        <p:spPr/>
        <p:txBody>
          <a:bodyPr>
            <a:normAutofit/>
          </a:bodyPr>
          <a:lstStyle/>
          <a:p>
            <a:r>
              <a:rPr lang="en-US" sz="2000" dirty="0">
                <a:solidFill>
                  <a:schemeClr val="accent1">
                    <a:lumMod val="75000"/>
                  </a:schemeClr>
                </a:solidFill>
              </a:rPr>
              <a:t>By deferring preventative maintenance, you are taking chances.</a:t>
            </a:r>
          </a:p>
          <a:p>
            <a:r>
              <a:rPr lang="en-US" sz="2000" dirty="0">
                <a:solidFill>
                  <a:schemeClr val="accent1">
                    <a:lumMod val="75000"/>
                  </a:schemeClr>
                </a:solidFill>
              </a:rPr>
              <a:t>Increasing your risks for losses.</a:t>
            </a:r>
          </a:p>
          <a:p>
            <a:r>
              <a:rPr lang="en-US" sz="2000" dirty="0">
                <a:solidFill>
                  <a:schemeClr val="accent1">
                    <a:lumMod val="75000"/>
                  </a:schemeClr>
                </a:solidFill>
              </a:rPr>
              <a:t>Increasing your risks for injuries.</a:t>
            </a:r>
          </a:p>
          <a:p>
            <a:r>
              <a:rPr lang="en-US" sz="2000" dirty="0">
                <a:solidFill>
                  <a:schemeClr val="accent1">
                    <a:lumMod val="75000"/>
                  </a:schemeClr>
                </a:solidFill>
              </a:rPr>
              <a:t>Increasing your chance of litigation.</a:t>
            </a:r>
          </a:p>
        </p:txBody>
      </p:sp>
    </p:spTree>
    <p:extLst>
      <p:ext uri="{BB962C8B-B14F-4D97-AF65-F5344CB8AC3E}">
        <p14:creationId xmlns:p14="http://schemas.microsoft.com/office/powerpoint/2010/main" val="91867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pPr algn="ctr"/>
            <a:br>
              <a:rPr lang="en-US" sz="3100" b="1" dirty="0">
                <a:latin typeface="+mn-lt"/>
              </a:rPr>
            </a:br>
            <a:br>
              <a:rPr lang="en-US" sz="3100" b="1" dirty="0">
                <a:latin typeface="+mn-lt"/>
              </a:rPr>
            </a:br>
            <a:r>
              <a:rPr lang="en-US" sz="3100" b="1" dirty="0">
                <a:latin typeface="+mn-lt"/>
              </a:rPr>
              <a:t>TIPS FOR WINTERIZING PROPERTY</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2000" dirty="0"/>
              <a:t>Replace furnace filters.  This should also be done at least every two months throughout the winter for maximum efficiency.  The furnace should be serviced by a professional every year.  Check the thermostat to ensure it is working properly.</a:t>
            </a:r>
          </a:p>
          <a:p>
            <a:pPr marL="0" indent="0">
              <a:buNone/>
            </a:pPr>
            <a:endParaRPr lang="en-US" sz="2000" dirty="0"/>
          </a:p>
          <a:p>
            <a:r>
              <a:rPr lang="en-US" sz="2000" dirty="0"/>
              <a:t>Examine the water heater for leaks and make repairs as needed.</a:t>
            </a:r>
          </a:p>
          <a:p>
            <a:pPr marL="0" indent="0">
              <a:buNone/>
            </a:pPr>
            <a:endParaRPr lang="en-US" sz="2000" dirty="0"/>
          </a:p>
          <a:p>
            <a:r>
              <a:rPr lang="en-US" sz="2000" dirty="0"/>
              <a:t>Clean and vacuum vents, ducts and baseboard heaters.</a:t>
            </a:r>
          </a:p>
          <a:p>
            <a:endParaRPr lang="en-US" sz="2000" dirty="0"/>
          </a:p>
          <a:p>
            <a:r>
              <a:rPr lang="en-US" sz="2000" dirty="0"/>
              <a:t>Clean and inspect your chimney for blockages.  Check flashing around the chimney or where the roof meets the walls; caulk and seal any open joints.  Also, ensure that the flue is open and fireplace doors seal tightly.</a:t>
            </a:r>
          </a:p>
          <a:p>
            <a:endParaRPr lang="en-US" dirty="0"/>
          </a:p>
        </p:txBody>
      </p:sp>
    </p:spTree>
    <p:extLst>
      <p:ext uri="{BB962C8B-B14F-4D97-AF65-F5344CB8AC3E}">
        <p14:creationId xmlns:p14="http://schemas.microsoft.com/office/powerpoint/2010/main" val="2234964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E9DC-F0EA-FCA8-D5D5-25940CF880FC}"/>
              </a:ext>
            </a:extLst>
          </p:cNvPr>
          <p:cNvSpPr>
            <a:spLocks noGrp="1"/>
          </p:cNvSpPr>
          <p:nvPr>
            <p:ph type="title"/>
          </p:nvPr>
        </p:nvSpPr>
        <p:spPr/>
        <p:txBody>
          <a:bodyPr/>
          <a:lstStyle/>
          <a:p>
            <a:endParaRPr lang="en-US" dirty="0"/>
          </a:p>
        </p:txBody>
      </p:sp>
      <p:pic>
        <p:nvPicPr>
          <p:cNvPr id="9" name="Content Placeholder 8" descr="A brick chimney on a roof&#10;&#10;Description automatically generated">
            <a:extLst>
              <a:ext uri="{FF2B5EF4-FFF2-40B4-BE49-F238E27FC236}">
                <a16:creationId xmlns:a16="http://schemas.microsoft.com/office/drawing/2014/main" id="{C8051B6E-AC99-AC77-59EC-A606ABA8C5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5788" y="1935163"/>
            <a:ext cx="5692423" cy="4389437"/>
          </a:xfrm>
        </p:spPr>
      </p:pic>
    </p:spTree>
    <p:extLst>
      <p:ext uri="{BB962C8B-B14F-4D97-AF65-F5344CB8AC3E}">
        <p14:creationId xmlns:p14="http://schemas.microsoft.com/office/powerpoint/2010/main" val="610763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2800" b="1" dirty="0">
                <a:solidFill>
                  <a:schemeClr val="accent1">
                    <a:lumMod val="75000"/>
                  </a:schemeClr>
                </a:solidFill>
              </a:rPr>
            </a:br>
            <a:r>
              <a:rPr lang="en-US" sz="3100" b="1" dirty="0">
                <a:solidFill>
                  <a:schemeClr val="accent1">
                    <a:lumMod val="75000"/>
                  </a:schemeClr>
                </a:solidFill>
                <a:latin typeface="+mn-lt"/>
              </a:rPr>
              <a:t>TIPS FOR WINTERIZING PROPERTY</a:t>
            </a:r>
            <a:br>
              <a:rPr lang="en-US" sz="2800" b="1" dirty="0"/>
            </a:br>
            <a:endParaRPr lang="en-US" sz="2800" dirty="0">
              <a:latin typeface="+mn-lt"/>
            </a:endParaRPr>
          </a:p>
        </p:txBody>
      </p:sp>
      <p:sp>
        <p:nvSpPr>
          <p:cNvPr id="3" name="Content Placeholder 2"/>
          <p:cNvSpPr>
            <a:spLocks noGrp="1"/>
          </p:cNvSpPr>
          <p:nvPr>
            <p:ph idx="1"/>
          </p:nvPr>
        </p:nvSpPr>
        <p:spPr/>
        <p:txBody>
          <a:bodyPr>
            <a:normAutofit/>
          </a:bodyPr>
          <a:lstStyle/>
          <a:p>
            <a:r>
              <a:rPr lang="en-US" sz="2000" dirty="0">
                <a:solidFill>
                  <a:schemeClr val="accent1">
                    <a:lumMod val="75000"/>
                  </a:schemeClr>
                </a:solidFill>
              </a:rPr>
              <a:t>Check your roof for leaks or damaged, loose or missing roof shingles.  Ensure necessary repairs are made to reduce the chance of water damage.</a:t>
            </a:r>
          </a:p>
          <a:p>
            <a:pPr marL="0" indent="0">
              <a:buNone/>
            </a:pPr>
            <a:endParaRPr lang="en-US" sz="2000" dirty="0">
              <a:solidFill>
                <a:schemeClr val="accent1">
                  <a:lumMod val="75000"/>
                </a:schemeClr>
              </a:solidFill>
            </a:endParaRPr>
          </a:p>
          <a:p>
            <a:r>
              <a:rPr lang="en-US" sz="2000" dirty="0">
                <a:solidFill>
                  <a:schemeClr val="accent1">
                    <a:lumMod val="75000"/>
                  </a:schemeClr>
                </a:solidFill>
              </a:rPr>
              <a:t>Check and repair exterior walls that have peeling paint or missing or loose siding.  </a:t>
            </a:r>
          </a:p>
          <a:p>
            <a:pPr marL="0" indent="0">
              <a:buNone/>
            </a:pPr>
            <a:endParaRPr lang="en-US" sz="2000" dirty="0">
              <a:solidFill>
                <a:schemeClr val="accent1">
                  <a:lumMod val="75000"/>
                </a:schemeClr>
              </a:solidFill>
            </a:endParaRPr>
          </a:p>
          <a:p>
            <a:r>
              <a:rPr lang="en-US" sz="2000" dirty="0">
                <a:solidFill>
                  <a:schemeClr val="accent1">
                    <a:lumMod val="75000"/>
                  </a:schemeClr>
                </a:solidFill>
              </a:rPr>
              <a:t>Drain water from the sprinkler system.  Drain and remove garden hoses.  Insulate exterior faucets by wrapping them with a blanket, bubble wrap or insulation tape.</a:t>
            </a:r>
          </a:p>
          <a:p>
            <a:endParaRPr lang="en-US" dirty="0"/>
          </a:p>
        </p:txBody>
      </p:sp>
    </p:spTree>
    <p:extLst>
      <p:ext uri="{BB962C8B-B14F-4D97-AF65-F5344CB8AC3E}">
        <p14:creationId xmlns:p14="http://schemas.microsoft.com/office/powerpoint/2010/main" val="3153679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accent1">
                    <a:lumMod val="75000"/>
                  </a:schemeClr>
                </a:solidFill>
                <a:latin typeface="+mn-lt"/>
              </a:rPr>
              <a:t>TIPS FOR WINTERIZING PROPERTY</a:t>
            </a:r>
            <a:br>
              <a:rPr lang="en-US" sz="2800" b="1" dirty="0"/>
            </a:br>
            <a:endParaRPr lang="en-US" sz="2800" dirty="0">
              <a:latin typeface="+mn-lt"/>
            </a:endParaRPr>
          </a:p>
        </p:txBody>
      </p:sp>
      <p:sp>
        <p:nvSpPr>
          <p:cNvPr id="3" name="Content Placeholder 2"/>
          <p:cNvSpPr>
            <a:spLocks noGrp="1"/>
          </p:cNvSpPr>
          <p:nvPr>
            <p:ph idx="1"/>
          </p:nvPr>
        </p:nvSpPr>
        <p:spPr/>
        <p:txBody>
          <a:bodyPr>
            <a:normAutofit/>
          </a:bodyPr>
          <a:lstStyle/>
          <a:p>
            <a:r>
              <a:rPr lang="en-US" sz="2000" dirty="0">
                <a:solidFill>
                  <a:schemeClr val="accent1">
                    <a:lumMod val="75000"/>
                  </a:schemeClr>
                </a:solidFill>
              </a:rPr>
              <a:t>Ensure all outdoor lights, switches, timers and bulbs are working properly.  Ensure the timers are reset to compensate for earlier nightfall.</a:t>
            </a:r>
          </a:p>
          <a:p>
            <a:pPr marL="0" indent="0">
              <a:buNone/>
            </a:pPr>
            <a:endParaRPr lang="en-US" sz="2000" dirty="0">
              <a:solidFill>
                <a:schemeClr val="accent1">
                  <a:lumMod val="75000"/>
                </a:schemeClr>
              </a:solidFill>
            </a:endParaRPr>
          </a:p>
          <a:p>
            <a:r>
              <a:rPr lang="en-US" sz="2000" dirty="0">
                <a:solidFill>
                  <a:schemeClr val="accent1">
                    <a:lumMod val="75000"/>
                  </a:schemeClr>
                </a:solidFill>
              </a:rPr>
              <a:t>Clean gutters and storm drains.  Ensure that downspouts carry water at least 6’ away from the house.</a:t>
            </a:r>
          </a:p>
          <a:p>
            <a:endParaRPr lang="en-US" sz="2000" dirty="0">
              <a:solidFill>
                <a:schemeClr val="accent1">
                  <a:lumMod val="75000"/>
                </a:schemeClr>
              </a:solidFill>
            </a:endParaRPr>
          </a:p>
          <a:p>
            <a:r>
              <a:rPr lang="en-US" sz="2000" dirty="0">
                <a:solidFill>
                  <a:schemeClr val="accent1">
                    <a:lumMod val="75000"/>
                  </a:schemeClr>
                </a:solidFill>
              </a:rPr>
              <a:t>Check for low spots around the exterior of the house where drainage might be a problem.  Fill trouble areas so the ground slopes away from the house.</a:t>
            </a:r>
          </a:p>
          <a:p>
            <a:endParaRPr lang="en-US" dirty="0"/>
          </a:p>
        </p:txBody>
      </p:sp>
    </p:spTree>
    <p:extLst>
      <p:ext uri="{BB962C8B-B14F-4D97-AF65-F5344CB8AC3E}">
        <p14:creationId xmlns:p14="http://schemas.microsoft.com/office/powerpoint/2010/main" val="2818707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br>
              <a:rPr lang="en-US" sz="2800" dirty="0"/>
            </a:br>
            <a:r>
              <a:rPr lang="en-US" sz="2800" dirty="0"/>
              <a:t> </a:t>
            </a:r>
            <a:r>
              <a:rPr lang="en-US" sz="2800" b="1" dirty="0">
                <a:solidFill>
                  <a:schemeClr val="accent1">
                    <a:lumMod val="75000"/>
                  </a:schemeClr>
                </a:solidFill>
                <a:latin typeface="+mn-lt"/>
              </a:rPr>
              <a:t>PROTECT YOUR PROPERTY FROM FREEZE DAMAGE</a:t>
            </a:r>
            <a:br>
              <a:rPr lang="en-US" sz="2800" b="1" dirty="0">
                <a:solidFill>
                  <a:schemeClr val="accent1">
                    <a:lumMod val="75000"/>
                  </a:schemeClr>
                </a:solidFill>
                <a:latin typeface="+mn-lt"/>
              </a:rPr>
            </a:br>
            <a:r>
              <a:rPr lang="en-US" sz="2800" b="1" dirty="0">
                <a:solidFill>
                  <a:schemeClr val="accent1">
                    <a:lumMod val="75000"/>
                  </a:schemeClr>
                </a:solidFill>
                <a:latin typeface="+mn-lt"/>
              </a:rPr>
              <a:t> </a:t>
            </a:r>
            <a:endParaRPr lang="en-US" sz="2800" dirty="0">
              <a:solidFill>
                <a:schemeClr val="accent1">
                  <a:lumMod val="75000"/>
                </a:schemeClr>
              </a:solidFill>
              <a:latin typeface="+mn-lt"/>
            </a:endParaRPr>
          </a:p>
        </p:txBody>
      </p:sp>
      <p:sp>
        <p:nvSpPr>
          <p:cNvPr id="3" name="Content Placeholder 2"/>
          <p:cNvSpPr>
            <a:spLocks noGrp="1"/>
          </p:cNvSpPr>
          <p:nvPr>
            <p:ph idx="1"/>
          </p:nvPr>
        </p:nvSpPr>
        <p:spPr/>
        <p:txBody>
          <a:bodyPr>
            <a:normAutofit lnSpcReduction="10000"/>
          </a:bodyPr>
          <a:lstStyle/>
          <a:p>
            <a:endParaRPr lang="en-US" sz="2000" dirty="0"/>
          </a:p>
          <a:p>
            <a:pPr marL="0" indent="0">
              <a:buNone/>
            </a:pPr>
            <a:r>
              <a:rPr lang="en-US" sz="2000" b="1" dirty="0">
                <a:solidFill>
                  <a:schemeClr val="accent1">
                    <a:lumMod val="75000"/>
                  </a:schemeClr>
                </a:solidFill>
              </a:rPr>
              <a:t>INSPECTION OF PROPERTY </a:t>
            </a:r>
            <a:endParaRPr lang="en-US" sz="2000" dirty="0">
              <a:solidFill>
                <a:schemeClr val="accent1">
                  <a:lumMod val="75000"/>
                </a:schemeClr>
              </a:solidFill>
            </a:endParaRPr>
          </a:p>
          <a:p>
            <a:pPr marL="0" indent="0">
              <a:buNone/>
            </a:pPr>
            <a:r>
              <a:rPr lang="en-US" sz="2000" dirty="0">
                <a:solidFill>
                  <a:schemeClr val="accent1">
                    <a:lumMod val="75000"/>
                  </a:schemeClr>
                </a:solidFill>
              </a:rPr>
              <a:t>Fall is the time to perform pre-winter maintenance at each building. A good winterizing program prepares properties for both expected and unexpected cold weather hazards, and begins with a thorough inspection of all property. This program should include servicing of furnaces and boilers by a qualified inspector to guarantee adequate heat sources for the winter. All piping should be identified and treated, as necessary. Pipes in concealed spaces or in areas with limited heat service, especially those pipes which are located outdoors above ground (common in warm climate regions), warrant special attention. Windows, doors, and ventilation openings should also be examined for gaps or cracks where cold air may enter. Minor gaps can be eliminated by caulking; however, major gaps may require replacement. </a:t>
            </a:r>
          </a:p>
        </p:txBody>
      </p:sp>
    </p:spTree>
    <p:extLst>
      <p:ext uri="{BB962C8B-B14F-4D97-AF65-F5344CB8AC3E}">
        <p14:creationId xmlns:p14="http://schemas.microsoft.com/office/powerpoint/2010/main" val="143154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143000"/>
          </a:xfrm>
        </p:spPr>
        <p:txBody>
          <a:bodyPr/>
          <a:lstStyle/>
          <a:p>
            <a:pPr algn="ctr"/>
            <a:r>
              <a:rPr lang="en-US" sz="2400" b="1" dirty="0">
                <a:solidFill>
                  <a:schemeClr val="tx1"/>
                </a:solidFill>
              </a:rPr>
              <a:t>Preventative Maintenance:</a:t>
            </a:r>
            <a:br>
              <a:rPr lang="en-US" sz="2400" b="1" dirty="0">
                <a:solidFill>
                  <a:schemeClr val="tx1"/>
                </a:solidFill>
              </a:rPr>
            </a:br>
            <a:r>
              <a:rPr lang="en-US" sz="2400" b="1" dirty="0">
                <a:solidFill>
                  <a:schemeClr val="tx1"/>
                </a:solidFill>
              </a:rPr>
              <a:t>What are some examples of the most overlooked or deferred  maintenance items?</a:t>
            </a:r>
          </a:p>
        </p:txBody>
      </p:sp>
      <p:sp>
        <p:nvSpPr>
          <p:cNvPr id="3" name="Subtitle 2"/>
          <p:cNvSpPr>
            <a:spLocks noGrp="1"/>
          </p:cNvSpPr>
          <p:nvPr>
            <p:ph type="subTitle" idx="1"/>
          </p:nvPr>
        </p:nvSpPr>
        <p:spPr>
          <a:xfrm>
            <a:off x="533400" y="2362200"/>
            <a:ext cx="8153400" cy="4953000"/>
          </a:xfrm>
        </p:spPr>
        <p:txBody>
          <a:bodyPr/>
          <a:lstStyle/>
          <a:p>
            <a:pPr algn="ctr"/>
            <a:r>
              <a:rPr lang="en-US" sz="2000" dirty="0">
                <a:solidFill>
                  <a:schemeClr val="tx2"/>
                </a:solidFill>
              </a:rPr>
              <a:t>Emergency Lights and Exit Lights</a:t>
            </a:r>
          </a:p>
          <a:p>
            <a:pPr algn="ctr"/>
            <a:r>
              <a:rPr lang="en-US" sz="2000" dirty="0">
                <a:solidFill>
                  <a:schemeClr val="tx2"/>
                </a:solidFill>
              </a:rPr>
              <a:t>HVAC Systems</a:t>
            </a:r>
          </a:p>
          <a:p>
            <a:pPr algn="ctr"/>
            <a:r>
              <a:rPr lang="en-US" sz="2000" dirty="0">
                <a:solidFill>
                  <a:schemeClr val="tx2"/>
                </a:solidFill>
              </a:rPr>
              <a:t>Interior stairs and landings</a:t>
            </a:r>
          </a:p>
          <a:p>
            <a:pPr algn="ctr"/>
            <a:r>
              <a:rPr lang="en-US" sz="2000" dirty="0">
                <a:solidFill>
                  <a:schemeClr val="tx2"/>
                </a:solidFill>
              </a:rPr>
              <a:t>Roofs and gutters</a:t>
            </a:r>
          </a:p>
          <a:p>
            <a:pPr algn="ctr"/>
            <a:r>
              <a:rPr lang="en-US" sz="2000" dirty="0">
                <a:solidFill>
                  <a:schemeClr val="tx2"/>
                </a:solidFill>
              </a:rPr>
              <a:t>Flooring</a:t>
            </a:r>
          </a:p>
          <a:p>
            <a:pPr algn="ctr"/>
            <a:r>
              <a:rPr lang="en-US" sz="2000" dirty="0">
                <a:solidFill>
                  <a:schemeClr val="tx2"/>
                </a:solidFill>
              </a:rPr>
              <a:t>Sidewalks, exterior stairs, other walkways</a:t>
            </a:r>
          </a:p>
          <a:p>
            <a:pPr algn="ctr"/>
            <a:r>
              <a:rPr lang="en-US" sz="2000" dirty="0">
                <a:solidFill>
                  <a:schemeClr val="tx2"/>
                </a:solidFill>
              </a:rPr>
              <a:t>Exterior security lighting</a:t>
            </a:r>
          </a:p>
          <a:p>
            <a:pPr algn="ctr"/>
            <a:r>
              <a:rPr lang="en-US" sz="2000" dirty="0">
                <a:solidFill>
                  <a:schemeClr val="tx2"/>
                </a:solidFill>
              </a:rPr>
              <a:t>Exit doors</a:t>
            </a:r>
          </a:p>
          <a:p>
            <a:pPr algn="ctr"/>
            <a:r>
              <a:rPr lang="en-US" sz="2000" dirty="0">
                <a:solidFill>
                  <a:schemeClr val="tx2"/>
                </a:solidFill>
              </a:rPr>
              <a:t>Electrical systems</a:t>
            </a:r>
          </a:p>
          <a:p>
            <a:pPr algn="ctr"/>
            <a:r>
              <a:rPr lang="en-US" sz="2000" dirty="0">
                <a:solidFill>
                  <a:schemeClr val="tx2"/>
                </a:solidFill>
              </a:rPr>
              <a:t>Building security</a:t>
            </a:r>
          </a:p>
          <a:p>
            <a:pPr algn="ctr"/>
            <a:r>
              <a:rPr lang="en-US" sz="2000" dirty="0">
                <a:solidFill>
                  <a:schemeClr val="tx2"/>
                </a:solidFill>
              </a:rPr>
              <a:t>Playgrounds</a:t>
            </a:r>
          </a:p>
          <a:p>
            <a:pPr marL="342900" indent="-342900" algn="ctr">
              <a:buFont typeface="Arial" pitchFamily="34" charset="0"/>
              <a:buChar char="•"/>
            </a:pPr>
            <a:endParaRPr lang="en-US"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8370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chemeClr val="accent1">
                    <a:lumMod val="75000"/>
                  </a:schemeClr>
                </a:solidFill>
              </a:rPr>
              <a:t>PROTECT YOUR PROPERTY FROM FREEZE DAMAGE</a:t>
            </a:r>
            <a:br>
              <a:rPr lang="en-US" sz="2400" b="1" dirty="0"/>
            </a:br>
            <a:endParaRPr lang="en-US" sz="2400" dirty="0">
              <a:latin typeface="+mn-lt"/>
            </a:endParaRPr>
          </a:p>
        </p:txBody>
      </p:sp>
      <p:sp>
        <p:nvSpPr>
          <p:cNvPr id="3" name="Content Placeholder 2"/>
          <p:cNvSpPr>
            <a:spLocks noGrp="1"/>
          </p:cNvSpPr>
          <p:nvPr>
            <p:ph idx="1"/>
          </p:nvPr>
        </p:nvSpPr>
        <p:spPr/>
        <p:txBody>
          <a:bodyPr>
            <a:normAutofit/>
          </a:bodyPr>
          <a:lstStyle/>
          <a:p>
            <a:pPr marL="0" indent="0">
              <a:buNone/>
            </a:pPr>
            <a:r>
              <a:rPr lang="en-US" sz="2000" b="1" dirty="0">
                <a:solidFill>
                  <a:schemeClr val="accent1">
                    <a:lumMod val="75000"/>
                  </a:schemeClr>
                </a:solidFill>
              </a:rPr>
              <a:t>INSULATION AND INSPECTION OF PIPING </a:t>
            </a:r>
            <a:endParaRPr lang="en-US" sz="2000" dirty="0">
              <a:solidFill>
                <a:schemeClr val="accent1">
                  <a:lumMod val="75000"/>
                </a:schemeClr>
              </a:solidFill>
            </a:endParaRPr>
          </a:p>
          <a:p>
            <a:pPr marL="0" indent="0">
              <a:buNone/>
            </a:pPr>
            <a:r>
              <a:rPr lang="en-US" sz="2000" dirty="0">
                <a:solidFill>
                  <a:schemeClr val="accent1">
                    <a:lumMod val="75000"/>
                  </a:schemeClr>
                </a:solidFill>
              </a:rPr>
              <a:t>Pipes identified as being potentially subject to freezing should be properly insulated. Heat tape or heat cables can be used, but caution should be exercised. The U.S. Consumer Product Safety Commission states that “heat tapes or cables contribute to 3,300 residential fires each year,” and advises that heat tapes and cables be inspected yearly for cracks or damage to the plastic coverings, bare wires or char marks. If damage is found, the tapes or cables should be replaced.  Be aware of asbestos!</a:t>
            </a:r>
          </a:p>
          <a:p>
            <a:pPr marL="0" indent="0">
              <a:buNone/>
            </a:pPr>
            <a:endParaRPr lang="en-US" sz="2000" dirty="0">
              <a:solidFill>
                <a:schemeClr val="accent1">
                  <a:lumMod val="75000"/>
                </a:schemeClr>
              </a:solidFill>
            </a:endParaRPr>
          </a:p>
          <a:p>
            <a:pPr marL="0" indent="0">
              <a:buNone/>
            </a:pPr>
            <a:r>
              <a:rPr lang="en-US" sz="2000" dirty="0">
                <a:solidFill>
                  <a:schemeClr val="accent1">
                    <a:lumMod val="75000"/>
                  </a:schemeClr>
                </a:solidFill>
              </a:rPr>
              <a:t>Incorrect application of heat tape also poses a fire hazard. Use only one layer of heat tape. This will sufficiently protect pipes from freezing without presenting a risk of fire. </a:t>
            </a:r>
          </a:p>
        </p:txBody>
      </p:sp>
    </p:spTree>
    <p:extLst>
      <p:ext uri="{BB962C8B-B14F-4D97-AF65-F5344CB8AC3E}">
        <p14:creationId xmlns:p14="http://schemas.microsoft.com/office/powerpoint/2010/main" val="1748510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chemeClr val="accent1">
                    <a:lumMod val="75000"/>
                  </a:schemeClr>
                </a:solidFill>
              </a:rPr>
              <a:t>PROTECT YOUR PROPERTY FROM FREEZE DAMAGE</a:t>
            </a:r>
            <a:br>
              <a:rPr lang="en-US" sz="2400" b="1" dirty="0">
                <a:solidFill>
                  <a:schemeClr val="accent1">
                    <a:lumMod val="75000"/>
                  </a:schemeClr>
                </a:solidFill>
              </a:rPr>
            </a:br>
            <a:endParaRPr lang="en-US" sz="2400" dirty="0">
              <a:solidFill>
                <a:schemeClr val="accent1">
                  <a:lumMod val="75000"/>
                </a:schemeClr>
              </a:solidFill>
              <a:latin typeface="+mn-lt"/>
            </a:endParaRPr>
          </a:p>
        </p:txBody>
      </p:sp>
      <p:sp>
        <p:nvSpPr>
          <p:cNvPr id="3" name="Content Placeholder 2"/>
          <p:cNvSpPr>
            <a:spLocks noGrp="1"/>
          </p:cNvSpPr>
          <p:nvPr>
            <p:ph idx="1"/>
          </p:nvPr>
        </p:nvSpPr>
        <p:spPr/>
        <p:txBody>
          <a:bodyPr>
            <a:normAutofit/>
          </a:bodyPr>
          <a:lstStyle/>
          <a:p>
            <a:endParaRPr lang="en-US" dirty="0">
              <a:solidFill>
                <a:schemeClr val="accent1">
                  <a:lumMod val="75000"/>
                </a:schemeClr>
              </a:solidFill>
            </a:endParaRPr>
          </a:p>
          <a:p>
            <a:pPr marL="0" indent="0">
              <a:buNone/>
            </a:pPr>
            <a:r>
              <a:rPr lang="en-US" sz="2000" dirty="0">
                <a:solidFill>
                  <a:schemeClr val="accent1">
                    <a:lumMod val="75000"/>
                  </a:schemeClr>
                </a:solidFill>
              </a:rPr>
              <a:t>Many people also use heat tape in gutters, downspouts, and drains to prevent water from freezing in these areas and from backing up under roof materials, causing extensive roof damage and water leaks. However, it is important that the heat tape used is approved by a recognized testing lab for this type of application and that it be installed in accordance with manufacturer’s recommendations. Misuse of heat tape in these cases creates an electrical hazard and a possible fire ignition source.</a:t>
            </a:r>
          </a:p>
        </p:txBody>
      </p:sp>
    </p:spTree>
    <p:extLst>
      <p:ext uri="{BB962C8B-B14F-4D97-AF65-F5344CB8AC3E}">
        <p14:creationId xmlns:p14="http://schemas.microsoft.com/office/powerpoint/2010/main" val="1597029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chemeClr val="accent1">
                    <a:lumMod val="75000"/>
                  </a:schemeClr>
                </a:solidFill>
              </a:rPr>
              <a:t>PROTECT YOUR PROPERTY FROM FREEZE DAMAGE</a:t>
            </a:r>
            <a:br>
              <a:rPr lang="en-US" sz="2800" b="1" dirty="0">
                <a:solidFill>
                  <a:schemeClr val="accent1">
                    <a:lumMod val="75000"/>
                  </a:schemeClr>
                </a:solidFill>
              </a:rPr>
            </a:br>
            <a:endParaRPr lang="en-US" sz="2800" dirty="0">
              <a:solidFill>
                <a:schemeClr val="accent1">
                  <a:lumMod val="75000"/>
                </a:schemeClr>
              </a:solidFill>
              <a:latin typeface="+mn-lt"/>
            </a:endParaRPr>
          </a:p>
        </p:txBody>
      </p:sp>
      <p:sp>
        <p:nvSpPr>
          <p:cNvPr id="3" name="Content Placeholder 2"/>
          <p:cNvSpPr>
            <a:spLocks noGrp="1"/>
          </p:cNvSpPr>
          <p:nvPr>
            <p:ph idx="1"/>
          </p:nvPr>
        </p:nvSpPr>
        <p:spPr/>
        <p:txBody>
          <a:bodyPr>
            <a:normAutofit/>
          </a:bodyPr>
          <a:lstStyle/>
          <a:p>
            <a:endParaRPr lang="en-US" sz="2000" dirty="0">
              <a:solidFill>
                <a:schemeClr val="accent1">
                  <a:lumMod val="75000"/>
                </a:schemeClr>
              </a:solidFill>
            </a:endParaRPr>
          </a:p>
          <a:p>
            <a:pPr marL="0" indent="0">
              <a:buNone/>
            </a:pPr>
            <a:r>
              <a:rPr lang="en-US" sz="2000" dirty="0">
                <a:solidFill>
                  <a:schemeClr val="accent1">
                    <a:lumMod val="75000"/>
                  </a:schemeClr>
                </a:solidFill>
              </a:rPr>
              <a:t>As winter arrives, a designated person should routinely inspect the property in order to limit damage if a water pipe has frozen. Mission churches, parish halls, schools, and other occupancies that are used on a limited basis should also be checked. These buildings can sustain extensive water damage before the problem is discovered. During holidays and weekends, when buildings are unoccupied (such as schools) or have minimum staff on hand, substantial losses can be incurred before it can be determined that a water pipe has frozen and burst. During periods of extreme cold, inspections performed every three or four hours would not be excessive.</a:t>
            </a:r>
          </a:p>
        </p:txBody>
      </p:sp>
    </p:spTree>
    <p:extLst>
      <p:ext uri="{BB962C8B-B14F-4D97-AF65-F5344CB8AC3E}">
        <p14:creationId xmlns:p14="http://schemas.microsoft.com/office/powerpoint/2010/main" val="1095453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accent1">
                    <a:lumMod val="75000"/>
                  </a:schemeClr>
                </a:solidFill>
                <a:latin typeface="+mn-lt"/>
              </a:rPr>
              <a:t>Self Inspection Report</a:t>
            </a:r>
            <a:br>
              <a:rPr lang="en-US" sz="2800" dirty="0"/>
            </a:br>
            <a:endParaRPr lang="en-US" sz="2800" dirty="0">
              <a:latin typeface="+mn-lt"/>
            </a:endParaRPr>
          </a:p>
        </p:txBody>
      </p:sp>
      <p:sp>
        <p:nvSpPr>
          <p:cNvPr id="3" name="Content Placeholder 2"/>
          <p:cNvSpPr>
            <a:spLocks noGrp="1"/>
          </p:cNvSpPr>
          <p:nvPr>
            <p:ph idx="1"/>
          </p:nvPr>
        </p:nvSpPr>
        <p:spPr/>
        <p:txBody>
          <a:bodyPr>
            <a:normAutofit/>
          </a:bodyPr>
          <a:lstStyle/>
          <a:p>
            <a:r>
              <a:rPr lang="en-US" sz="2000" dirty="0">
                <a:solidFill>
                  <a:schemeClr val="accent1">
                    <a:lumMod val="75000"/>
                  </a:schemeClr>
                </a:solidFill>
              </a:rPr>
              <a:t>Locations that do not receive an Onsite Inspection will receive a SIR.</a:t>
            </a:r>
          </a:p>
          <a:p>
            <a:endParaRPr lang="en-US" sz="2000" dirty="0">
              <a:solidFill>
                <a:schemeClr val="accent1">
                  <a:lumMod val="75000"/>
                </a:schemeClr>
              </a:solidFill>
            </a:endParaRPr>
          </a:p>
          <a:p>
            <a:r>
              <a:rPr lang="en-US" sz="2000" dirty="0">
                <a:solidFill>
                  <a:schemeClr val="accent1">
                    <a:lumMod val="75000"/>
                  </a:schemeClr>
                </a:solidFill>
              </a:rPr>
              <a:t>Why are the SIR’s so important?</a:t>
            </a:r>
          </a:p>
          <a:p>
            <a:pPr marL="0" indent="0">
              <a:buNone/>
            </a:pPr>
            <a:endParaRPr lang="en-US" sz="2000" dirty="0">
              <a:solidFill>
                <a:schemeClr val="accent1">
                  <a:lumMod val="75000"/>
                </a:schemeClr>
              </a:solidFill>
            </a:endParaRPr>
          </a:p>
          <a:p>
            <a:r>
              <a:rPr lang="en-US" sz="2000" dirty="0">
                <a:solidFill>
                  <a:schemeClr val="accent1">
                    <a:lumMod val="75000"/>
                  </a:schemeClr>
                </a:solidFill>
              </a:rPr>
              <a:t>Who should fill out the SIR?</a:t>
            </a:r>
          </a:p>
          <a:p>
            <a:pPr marL="0" indent="0">
              <a:buNone/>
            </a:pPr>
            <a:r>
              <a:rPr lang="en-US" sz="2000" dirty="0"/>
              <a:t> </a:t>
            </a:r>
          </a:p>
        </p:txBody>
      </p:sp>
    </p:spTree>
    <p:extLst>
      <p:ext uri="{BB962C8B-B14F-4D97-AF65-F5344CB8AC3E}">
        <p14:creationId xmlns:p14="http://schemas.microsoft.com/office/powerpoint/2010/main" val="653105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888"/>
            <a:ext cx="8229600" cy="1143000"/>
          </a:xfrm>
        </p:spPr>
        <p:txBody>
          <a:bodyPr>
            <a:normAutofit fontScale="90000"/>
          </a:bodyPr>
          <a:lstStyle/>
          <a:p>
            <a:pPr algn="ctr"/>
            <a:br>
              <a:rPr lang="en-US" sz="2800" dirty="0">
                <a:solidFill>
                  <a:schemeClr val="accent1">
                    <a:lumMod val="75000"/>
                  </a:schemeClr>
                </a:solidFill>
                <a:latin typeface="+mn-lt"/>
              </a:rPr>
            </a:br>
            <a:r>
              <a:rPr lang="en-US" sz="3100" dirty="0">
                <a:solidFill>
                  <a:schemeClr val="accent1">
                    <a:lumMod val="75000"/>
                  </a:schemeClr>
                </a:solidFill>
                <a:latin typeface="+mn-lt"/>
              </a:rPr>
              <a:t>Self Inspection Report</a:t>
            </a:r>
            <a:br>
              <a:rPr lang="en-US" sz="2800" dirty="0">
                <a:solidFill>
                  <a:schemeClr val="accent1">
                    <a:lumMod val="75000"/>
                  </a:schemeClr>
                </a:solidFill>
                <a:latin typeface="+mn-lt"/>
              </a:rPr>
            </a:br>
            <a:br>
              <a:rPr lang="en-US" sz="2000" dirty="0">
                <a:latin typeface="+mn-lt"/>
              </a:rPr>
            </a:br>
            <a:endParaRPr lang="en-US" sz="2000" dirty="0">
              <a:latin typeface="+mn-lt"/>
            </a:endParaRPr>
          </a:p>
        </p:txBody>
      </p:sp>
      <p:sp>
        <p:nvSpPr>
          <p:cNvPr id="3" name="Content Placeholder 2"/>
          <p:cNvSpPr>
            <a:spLocks noGrp="1"/>
          </p:cNvSpPr>
          <p:nvPr>
            <p:ph idx="1"/>
          </p:nvPr>
        </p:nvSpPr>
        <p:spPr>
          <a:xfrm>
            <a:off x="457200" y="2240280"/>
            <a:ext cx="8229600" cy="4389120"/>
          </a:xfrm>
        </p:spPr>
        <p:txBody>
          <a:bodyPr>
            <a:normAutofit/>
          </a:bodyPr>
          <a:lstStyle/>
          <a:p>
            <a:r>
              <a:rPr lang="en-US" sz="2000" dirty="0">
                <a:solidFill>
                  <a:schemeClr val="accent1">
                    <a:lumMod val="75000"/>
                  </a:schemeClr>
                </a:solidFill>
              </a:rPr>
              <a:t>Do you have a security emergency response plan in place?</a:t>
            </a:r>
          </a:p>
          <a:p>
            <a:endParaRPr lang="en-US" sz="2000" dirty="0">
              <a:solidFill>
                <a:schemeClr val="accent1">
                  <a:lumMod val="75000"/>
                </a:schemeClr>
              </a:solidFill>
            </a:endParaRPr>
          </a:p>
          <a:p>
            <a:r>
              <a:rPr lang="en-US" sz="2000" dirty="0">
                <a:solidFill>
                  <a:schemeClr val="accent1">
                    <a:lumMod val="75000"/>
                  </a:schemeClr>
                </a:solidFill>
              </a:rPr>
              <a:t>Are practice drills regularly conducted?</a:t>
            </a:r>
          </a:p>
          <a:p>
            <a:endParaRPr lang="en-US" sz="2000" dirty="0">
              <a:solidFill>
                <a:schemeClr val="accent1">
                  <a:lumMod val="75000"/>
                </a:schemeClr>
              </a:solidFill>
            </a:endParaRPr>
          </a:p>
          <a:p>
            <a:r>
              <a:rPr lang="en-US" sz="2000" dirty="0">
                <a:solidFill>
                  <a:schemeClr val="accent1">
                    <a:lumMod val="75000"/>
                  </a:schemeClr>
                </a:solidFill>
              </a:rPr>
              <a:t>Do you have key control policy in place?</a:t>
            </a:r>
          </a:p>
          <a:p>
            <a:endParaRPr lang="en-US" sz="2000" dirty="0">
              <a:solidFill>
                <a:schemeClr val="accent1">
                  <a:lumMod val="75000"/>
                </a:schemeClr>
              </a:solidFill>
            </a:endParaRPr>
          </a:p>
          <a:p>
            <a:r>
              <a:rPr lang="en-US" sz="2000" dirty="0">
                <a:solidFill>
                  <a:schemeClr val="accent1">
                    <a:lumMod val="75000"/>
                  </a:schemeClr>
                </a:solidFill>
              </a:rPr>
              <a:t>Do you maintain an inventory list of furnishings &amp; equipment?</a:t>
            </a:r>
          </a:p>
          <a:p>
            <a:pPr marL="0" indent="0">
              <a:buNone/>
            </a:pPr>
            <a:endParaRPr lang="en-US" sz="2000" dirty="0">
              <a:solidFill>
                <a:schemeClr val="accent1">
                  <a:lumMod val="75000"/>
                </a:schemeClr>
              </a:solidFill>
            </a:endParaRPr>
          </a:p>
          <a:p>
            <a:r>
              <a:rPr lang="en-US" sz="2000" dirty="0">
                <a:solidFill>
                  <a:schemeClr val="accent1">
                    <a:lumMod val="75000"/>
                  </a:schemeClr>
                </a:solidFill>
              </a:rPr>
              <a:t>Do you have an Automatic External Defibrillator (AED)?</a:t>
            </a:r>
          </a:p>
        </p:txBody>
      </p:sp>
    </p:spTree>
    <p:extLst>
      <p:ext uri="{BB962C8B-B14F-4D97-AF65-F5344CB8AC3E}">
        <p14:creationId xmlns:p14="http://schemas.microsoft.com/office/powerpoint/2010/main" val="2349780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71CA-49F9-6FA5-D294-C418F0147303}"/>
              </a:ext>
            </a:extLst>
          </p:cNvPr>
          <p:cNvSpPr>
            <a:spLocks noGrp="1"/>
          </p:cNvSpPr>
          <p:nvPr>
            <p:ph type="title"/>
          </p:nvPr>
        </p:nvSpPr>
        <p:spPr/>
        <p:txBody>
          <a:bodyPr/>
          <a:lstStyle/>
          <a:p>
            <a:pPr algn="ctr"/>
            <a:r>
              <a:rPr lang="en-US" sz="2800" dirty="0">
                <a:solidFill>
                  <a:schemeClr val="accent1">
                    <a:lumMod val="75000"/>
                  </a:schemeClr>
                </a:solidFill>
                <a:latin typeface="+mn-lt"/>
              </a:rPr>
              <a:t>CMG Resources Available</a:t>
            </a:r>
            <a:endParaRPr lang="en-US" sz="2800" dirty="0">
              <a:solidFill>
                <a:schemeClr val="accent1">
                  <a:lumMod val="75000"/>
                </a:schemeClr>
              </a:solidFill>
              <a:latin typeface="Constantia" panose="02030602050306030303" pitchFamily="18" charset="0"/>
            </a:endParaRPr>
          </a:p>
        </p:txBody>
      </p:sp>
      <p:sp>
        <p:nvSpPr>
          <p:cNvPr id="3" name="Content Placeholder 2">
            <a:extLst>
              <a:ext uri="{FF2B5EF4-FFF2-40B4-BE49-F238E27FC236}">
                <a16:creationId xmlns:a16="http://schemas.microsoft.com/office/drawing/2014/main" id="{22ED8522-7B95-F779-BEC9-59EBDA48D3E2}"/>
              </a:ext>
            </a:extLst>
          </p:cNvPr>
          <p:cNvSpPr>
            <a:spLocks noGrp="1"/>
          </p:cNvSpPr>
          <p:nvPr>
            <p:ph idx="1"/>
          </p:nvPr>
        </p:nvSpPr>
        <p:spPr/>
        <p:txBody>
          <a:bodyPr>
            <a:normAutofit/>
          </a:bodyPr>
          <a:lstStyle/>
          <a:p>
            <a:endParaRPr lang="en-US" sz="2000" dirty="0">
              <a:solidFill>
                <a:schemeClr val="accent1">
                  <a:lumMod val="75000"/>
                </a:schemeClr>
              </a:solidFill>
            </a:endParaRPr>
          </a:p>
          <a:p>
            <a:r>
              <a:rPr lang="en-US" sz="2000" dirty="0">
                <a:solidFill>
                  <a:schemeClr val="accent1">
                    <a:lumMod val="75000"/>
                  </a:schemeClr>
                </a:solidFill>
              </a:rPr>
              <a:t>CMG Connect</a:t>
            </a:r>
          </a:p>
          <a:p>
            <a:endParaRPr lang="en-US" sz="2000" dirty="0">
              <a:solidFill>
                <a:schemeClr val="accent1">
                  <a:lumMod val="75000"/>
                </a:schemeClr>
              </a:solidFill>
            </a:endParaRPr>
          </a:p>
          <a:p>
            <a:r>
              <a:rPr lang="en-US" sz="2000" dirty="0">
                <a:solidFill>
                  <a:schemeClr val="accent1">
                    <a:lumMod val="75000"/>
                  </a:schemeClr>
                </a:solidFill>
              </a:rPr>
              <a:t>Catholic Mutual CARES documents</a:t>
            </a:r>
          </a:p>
          <a:p>
            <a:endParaRPr lang="en-US" sz="2000" dirty="0">
              <a:solidFill>
                <a:schemeClr val="accent1">
                  <a:lumMod val="75000"/>
                </a:schemeClr>
              </a:solidFill>
            </a:endParaRPr>
          </a:p>
          <a:p>
            <a:r>
              <a:rPr lang="en-US" sz="2000" dirty="0">
                <a:solidFill>
                  <a:schemeClr val="accent1">
                    <a:lumMod val="75000"/>
                  </a:schemeClr>
                </a:solidFill>
              </a:rPr>
              <a:t>Emergency Response Procedures phone app</a:t>
            </a:r>
          </a:p>
          <a:p>
            <a:pPr marL="0" indent="0">
              <a:buNone/>
            </a:pPr>
            <a:endParaRPr lang="en-US" sz="2000" dirty="0"/>
          </a:p>
        </p:txBody>
      </p:sp>
    </p:spTree>
    <p:extLst>
      <p:ext uri="{BB962C8B-B14F-4D97-AF65-F5344CB8AC3E}">
        <p14:creationId xmlns:p14="http://schemas.microsoft.com/office/powerpoint/2010/main" val="2723027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71CA-49F9-6FA5-D294-C418F0147303}"/>
              </a:ext>
            </a:extLst>
          </p:cNvPr>
          <p:cNvSpPr>
            <a:spLocks noGrp="1"/>
          </p:cNvSpPr>
          <p:nvPr>
            <p:ph type="title"/>
          </p:nvPr>
        </p:nvSpPr>
        <p:spPr/>
        <p:txBody>
          <a:bodyPr/>
          <a:lstStyle/>
          <a:p>
            <a:pPr algn="ctr"/>
            <a:r>
              <a:rPr lang="en-US" sz="2800" dirty="0">
                <a:solidFill>
                  <a:schemeClr val="accent1">
                    <a:lumMod val="75000"/>
                  </a:schemeClr>
                </a:solidFill>
                <a:latin typeface="+mn-lt"/>
              </a:rPr>
              <a:t>Emergency Response Procedures phone app</a:t>
            </a:r>
            <a:endParaRPr lang="en-US" sz="2800" dirty="0">
              <a:solidFill>
                <a:schemeClr val="accent1">
                  <a:lumMod val="75000"/>
                </a:schemeClr>
              </a:solidFill>
              <a:latin typeface="Constantia" panose="02030602050306030303" pitchFamily="18" charset="0"/>
            </a:endParaRPr>
          </a:p>
        </p:txBody>
      </p:sp>
      <p:sp>
        <p:nvSpPr>
          <p:cNvPr id="3" name="Content Placeholder 2">
            <a:extLst>
              <a:ext uri="{FF2B5EF4-FFF2-40B4-BE49-F238E27FC236}">
                <a16:creationId xmlns:a16="http://schemas.microsoft.com/office/drawing/2014/main" id="{22ED8522-7B95-F779-BEC9-59EBDA48D3E2}"/>
              </a:ext>
            </a:extLst>
          </p:cNvPr>
          <p:cNvSpPr>
            <a:spLocks noGrp="1"/>
          </p:cNvSpPr>
          <p:nvPr>
            <p:ph idx="1"/>
          </p:nvPr>
        </p:nvSpPr>
        <p:spPr/>
        <p:txBody>
          <a:bodyPr>
            <a:normAutofit/>
          </a:bodyPr>
          <a:lstStyle/>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p>
        </p:txBody>
      </p:sp>
      <p:pic>
        <p:nvPicPr>
          <p:cNvPr id="5" name="Picture 4" descr="A screen shot of a computer&#10;&#10;Description automatically generated">
            <a:extLst>
              <a:ext uri="{FF2B5EF4-FFF2-40B4-BE49-F238E27FC236}">
                <a16:creationId xmlns:a16="http://schemas.microsoft.com/office/drawing/2014/main" id="{55054D34-4A40-785E-78C7-BD312065D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072640"/>
            <a:ext cx="2042094" cy="4418176"/>
          </a:xfrm>
          <a:prstGeom prst="rect">
            <a:avLst/>
          </a:prstGeom>
        </p:spPr>
      </p:pic>
      <p:pic>
        <p:nvPicPr>
          <p:cNvPr id="7" name="Picture 6" descr="A screenshot of a document&#10;&#10;Description automatically generated">
            <a:extLst>
              <a:ext uri="{FF2B5EF4-FFF2-40B4-BE49-F238E27FC236}">
                <a16:creationId xmlns:a16="http://schemas.microsoft.com/office/drawing/2014/main" id="{8153384E-585A-3495-953F-0E6A4C5DC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048" y="2072640"/>
            <a:ext cx="2055524" cy="4447232"/>
          </a:xfrm>
          <a:prstGeom prst="rect">
            <a:avLst/>
          </a:prstGeom>
        </p:spPr>
      </p:pic>
      <p:pic>
        <p:nvPicPr>
          <p:cNvPr id="6" name="Picture 5" descr="A screenshot of a document&#10;&#10;Description automatically generated">
            <a:extLst>
              <a:ext uri="{FF2B5EF4-FFF2-40B4-BE49-F238E27FC236}">
                <a16:creationId xmlns:a16="http://schemas.microsoft.com/office/drawing/2014/main" id="{920656F3-2678-7AFB-724C-90C4673F9B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126" y="2058112"/>
            <a:ext cx="2055524" cy="4447232"/>
          </a:xfrm>
          <a:prstGeom prst="rect">
            <a:avLst/>
          </a:prstGeom>
        </p:spPr>
      </p:pic>
    </p:spTree>
    <p:extLst>
      <p:ext uri="{BB962C8B-B14F-4D97-AF65-F5344CB8AC3E}">
        <p14:creationId xmlns:p14="http://schemas.microsoft.com/office/powerpoint/2010/main" val="4011608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685800" y="381000"/>
            <a:ext cx="7772400" cy="838200"/>
          </a:xfrm>
          <a:solidFill>
            <a:srgbClr val="FFFF66"/>
          </a:solidFill>
        </p:spPr>
        <p:txBody>
          <a:bodyPr/>
          <a:lstStyle/>
          <a:p>
            <a:pPr algn="ctr"/>
            <a:r>
              <a:rPr lang="en-US" sz="4000" b="1" dirty="0">
                <a:solidFill>
                  <a:schemeClr val="accent2"/>
                </a:solidFill>
                <a:latin typeface="Century Gothic" pitchFamily="34" charset="0"/>
              </a:rPr>
              <a:t>Any Questions?</a:t>
            </a:r>
          </a:p>
        </p:txBody>
      </p:sp>
      <p:sp>
        <p:nvSpPr>
          <p:cNvPr id="3" name="Subtitle 2"/>
          <p:cNvSpPr>
            <a:spLocks noGrp="1"/>
          </p:cNvSpPr>
          <p:nvPr>
            <p:ph type="subTitle" idx="1"/>
          </p:nvPr>
        </p:nvSpPr>
        <p:spPr>
          <a:xfrm>
            <a:off x="1371600" y="1676400"/>
            <a:ext cx="6400800" cy="4724400"/>
          </a:xfrm>
        </p:spPr>
        <p:txBody>
          <a:bodyPr>
            <a:normAutofit/>
          </a:bodyPr>
          <a:lstStyle/>
          <a:p>
            <a:pPr algn="ctr"/>
            <a:r>
              <a:rPr lang="en-US" sz="2000" dirty="0">
                <a:solidFill>
                  <a:schemeClr val="tx2"/>
                </a:solidFill>
              </a:rPr>
              <a:t>Thanks for joining us!</a:t>
            </a:r>
          </a:p>
        </p:txBody>
      </p:sp>
      <p:pic>
        <p:nvPicPr>
          <p:cNvPr id="5" name="Picture 3" descr="amconf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209800"/>
            <a:ext cx="1857375"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44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914400"/>
          </a:xfrm>
        </p:spPr>
        <p:txBody>
          <a:bodyPr/>
          <a:lstStyle/>
          <a:p>
            <a:pPr algn="ctr"/>
            <a:r>
              <a:rPr lang="en-US" sz="2400" b="1" dirty="0">
                <a:solidFill>
                  <a:schemeClr val="tx1"/>
                </a:solidFill>
              </a:rPr>
              <a:t>Preventative Maintenance:</a:t>
            </a:r>
            <a:br>
              <a:rPr lang="en-US" sz="2400" b="1" dirty="0">
                <a:solidFill>
                  <a:schemeClr val="tx1"/>
                </a:solidFill>
              </a:rPr>
            </a:br>
            <a:r>
              <a:rPr lang="en-US" sz="2400" b="1" dirty="0">
                <a:solidFill>
                  <a:schemeClr val="tx1"/>
                </a:solidFill>
              </a:rPr>
              <a:t>What are some of the most overlooked items?</a:t>
            </a:r>
            <a:endParaRPr lang="en-US" dirty="0">
              <a:solidFill>
                <a:schemeClr val="tx1"/>
              </a:solidFill>
            </a:endParaRPr>
          </a:p>
        </p:txBody>
      </p:sp>
      <p:sp>
        <p:nvSpPr>
          <p:cNvPr id="3" name="Subtitle 2"/>
          <p:cNvSpPr>
            <a:spLocks noGrp="1"/>
          </p:cNvSpPr>
          <p:nvPr>
            <p:ph type="subTitle" idx="1"/>
          </p:nvPr>
        </p:nvSpPr>
        <p:spPr>
          <a:xfrm>
            <a:off x="609600" y="1828800"/>
            <a:ext cx="7848600" cy="4876800"/>
          </a:xfrm>
        </p:spPr>
        <p:txBody>
          <a:bodyPr>
            <a:normAutofit/>
          </a:bodyPr>
          <a:lstStyle/>
          <a:p>
            <a:pPr algn="ctr"/>
            <a:r>
              <a:rPr lang="en-US" sz="2000" dirty="0">
                <a:solidFill>
                  <a:schemeClr val="tx2"/>
                </a:solidFill>
                <a:latin typeface="Century Gothic" panose="020B0502020202020204" pitchFamily="34" charset="0"/>
              </a:rPr>
              <a:t>Exit Doors</a:t>
            </a:r>
          </a:p>
          <a:p>
            <a:endParaRPr lang="en-US" sz="2000" dirty="0">
              <a:solidFill>
                <a:schemeClr val="tx2"/>
              </a:solidFill>
              <a:latin typeface="Century Gothic" panose="020B0502020202020204" pitchFamily="34" charset="0"/>
            </a:endParaRPr>
          </a:p>
          <a:p>
            <a:pPr marL="342900" indent="-342900" algn="l">
              <a:buFont typeface="Arial" pitchFamily="34" charset="0"/>
              <a:buChar char="•"/>
            </a:pPr>
            <a:r>
              <a:rPr lang="en-US" sz="2000" dirty="0">
                <a:solidFill>
                  <a:schemeClr val="tx2"/>
                </a:solidFill>
              </a:rPr>
              <a:t>Doors need to open and close easily and smoothly</a:t>
            </a:r>
          </a:p>
          <a:p>
            <a:pPr algn="l"/>
            <a:endParaRPr lang="en-US" sz="2000" dirty="0">
              <a:solidFill>
                <a:schemeClr val="tx2"/>
              </a:solidFill>
            </a:endParaRPr>
          </a:p>
          <a:p>
            <a:pPr marL="342900" indent="-342900" algn="l">
              <a:buFont typeface="Arial" pitchFamily="34" charset="0"/>
              <a:buChar char="•"/>
            </a:pPr>
            <a:r>
              <a:rPr lang="en-US" sz="2000" dirty="0">
                <a:solidFill>
                  <a:schemeClr val="tx2"/>
                </a:solidFill>
              </a:rPr>
              <a:t>Doors with automatic closures should be checked for proper operation</a:t>
            </a:r>
          </a:p>
          <a:p>
            <a:pPr algn="l"/>
            <a:endParaRPr lang="en-US" sz="2000" dirty="0">
              <a:solidFill>
                <a:schemeClr val="tx2"/>
              </a:solidFill>
            </a:endParaRPr>
          </a:p>
          <a:p>
            <a:pPr marL="342900" indent="-342900" algn="l">
              <a:buFont typeface="Arial" pitchFamily="34" charset="0"/>
              <a:buChar char="•"/>
            </a:pPr>
            <a:r>
              <a:rPr lang="en-US" sz="2000" dirty="0">
                <a:solidFill>
                  <a:schemeClr val="tx2"/>
                </a:solidFill>
              </a:rPr>
              <a:t>Door latching devices should unlock to open the doors easily and latch smoothly when closed</a:t>
            </a:r>
            <a:br>
              <a:rPr lang="en-US" sz="2000" dirty="0">
                <a:solidFill>
                  <a:schemeClr val="tx2"/>
                </a:solidFill>
              </a:rPr>
            </a:br>
            <a:endParaRPr lang="en-US" sz="2000" dirty="0">
              <a:solidFill>
                <a:schemeClr val="tx2"/>
              </a:solidFill>
            </a:endParaRPr>
          </a:p>
          <a:p>
            <a:r>
              <a:rPr lang="en-US" sz="2000" dirty="0">
                <a:solidFill>
                  <a:schemeClr val="tx2"/>
                </a:solidFill>
              </a:rPr>
              <a:t>(No more than 15 pounds of pressure against latch to open the door) </a:t>
            </a:r>
          </a:p>
        </p:txBody>
      </p:sp>
    </p:spTree>
    <p:extLst>
      <p:ext uri="{BB962C8B-B14F-4D97-AF65-F5344CB8AC3E}">
        <p14:creationId xmlns:p14="http://schemas.microsoft.com/office/powerpoint/2010/main" val="21773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914399"/>
          </a:xfrm>
        </p:spPr>
        <p:txBody>
          <a:bodyPr/>
          <a:lstStyle/>
          <a:p>
            <a:pPr algn="ctr"/>
            <a:r>
              <a:rPr lang="en-US" sz="2400" b="1" dirty="0">
                <a:solidFill>
                  <a:schemeClr val="tx1"/>
                </a:solidFill>
              </a:rPr>
              <a:t>Preventative Maintenance:</a:t>
            </a:r>
            <a:br>
              <a:rPr lang="en-US" sz="2400" b="1" dirty="0">
                <a:solidFill>
                  <a:schemeClr val="tx1"/>
                </a:solidFill>
              </a:rPr>
            </a:br>
            <a:r>
              <a:rPr lang="en-US" sz="2400" b="1" dirty="0">
                <a:solidFill>
                  <a:schemeClr val="tx1"/>
                </a:solidFill>
              </a:rPr>
              <a:t>What are some of the most overlooked items?</a:t>
            </a:r>
            <a:endParaRPr lang="en-US" dirty="0">
              <a:solidFill>
                <a:schemeClr val="tx1"/>
              </a:solidFill>
            </a:endParaRPr>
          </a:p>
        </p:txBody>
      </p:sp>
      <p:sp>
        <p:nvSpPr>
          <p:cNvPr id="3" name="Subtitle 2"/>
          <p:cNvSpPr>
            <a:spLocks noGrp="1"/>
          </p:cNvSpPr>
          <p:nvPr>
            <p:ph type="subTitle" idx="1"/>
          </p:nvPr>
        </p:nvSpPr>
        <p:spPr>
          <a:xfrm>
            <a:off x="457200" y="1981200"/>
            <a:ext cx="8153400" cy="4876800"/>
          </a:xfrm>
        </p:spPr>
        <p:txBody>
          <a:bodyPr>
            <a:normAutofit/>
          </a:bodyPr>
          <a:lstStyle/>
          <a:p>
            <a:pPr algn="ctr"/>
            <a:r>
              <a:rPr lang="en-US" sz="2000" dirty="0">
                <a:solidFill>
                  <a:schemeClr val="tx2"/>
                </a:solidFill>
              </a:rPr>
              <a:t>Building Security</a:t>
            </a:r>
          </a:p>
          <a:p>
            <a:endParaRPr lang="en-US" sz="2000" dirty="0">
              <a:solidFill>
                <a:schemeClr val="tx2"/>
              </a:solidFill>
            </a:endParaRPr>
          </a:p>
          <a:p>
            <a:pPr marL="342900" indent="-342900" algn="l">
              <a:buFont typeface="Arial" pitchFamily="34" charset="0"/>
              <a:buChar char="•"/>
            </a:pPr>
            <a:r>
              <a:rPr lang="en-US" sz="2000" dirty="0">
                <a:solidFill>
                  <a:schemeClr val="tx2"/>
                </a:solidFill>
              </a:rPr>
              <a:t>Do you have a good key control policy?</a:t>
            </a:r>
          </a:p>
          <a:p>
            <a:pPr algn="l"/>
            <a:endParaRPr lang="en-US" sz="2000" dirty="0">
              <a:solidFill>
                <a:schemeClr val="tx2"/>
              </a:solidFill>
            </a:endParaRPr>
          </a:p>
          <a:p>
            <a:pPr marL="342900" indent="-342900" algn="l">
              <a:buFont typeface="Arial" pitchFamily="34" charset="0"/>
              <a:buChar char="•"/>
            </a:pPr>
            <a:r>
              <a:rPr lang="en-US" sz="2000" dirty="0">
                <a:solidFill>
                  <a:schemeClr val="tx2"/>
                </a:solidFill>
              </a:rPr>
              <a:t>Do you check your outside lights regularly?</a:t>
            </a:r>
          </a:p>
          <a:p>
            <a:pPr marL="342900" indent="-342900" algn="l">
              <a:buFont typeface="Arial" pitchFamily="34" charset="0"/>
              <a:buChar char="•"/>
            </a:pPr>
            <a:endParaRPr lang="en-US" sz="2000" dirty="0">
              <a:solidFill>
                <a:schemeClr val="tx2"/>
              </a:solidFill>
            </a:endParaRPr>
          </a:p>
          <a:p>
            <a:pPr marL="342900" indent="-342900" algn="l">
              <a:buFont typeface="Arial" pitchFamily="34" charset="0"/>
              <a:buChar char="•"/>
            </a:pPr>
            <a:r>
              <a:rPr lang="en-US" sz="2000" dirty="0">
                <a:solidFill>
                  <a:schemeClr val="tx2"/>
                </a:solidFill>
              </a:rPr>
              <a:t>Do you prohibit outside doors from being blocked open?  </a:t>
            </a:r>
            <a:endParaRPr lang="en-US" sz="2000" dirty="0">
              <a:solidFill>
                <a:srgbClr val="FF0000"/>
              </a:solidFill>
            </a:endParaRPr>
          </a:p>
          <a:p>
            <a:pPr marL="342900" indent="-342900" algn="l">
              <a:buFont typeface="Arial" pitchFamily="34" charset="0"/>
              <a:buChar char="•"/>
            </a:pPr>
            <a:endParaRPr lang="en-US" sz="2000" dirty="0">
              <a:solidFill>
                <a:schemeClr val="tx2"/>
              </a:solidFill>
            </a:endParaRPr>
          </a:p>
          <a:p>
            <a:pPr marL="342900" indent="-342900" algn="l">
              <a:buFont typeface="Arial" pitchFamily="34" charset="0"/>
              <a:buChar char="•"/>
            </a:pPr>
            <a:r>
              <a:rPr lang="en-US" sz="2000" dirty="0">
                <a:solidFill>
                  <a:schemeClr val="tx2"/>
                </a:solidFill>
              </a:rPr>
              <a:t>Do you keep landscaping trimmed away from doors and windows?</a:t>
            </a:r>
          </a:p>
        </p:txBody>
      </p:sp>
    </p:spTree>
    <p:extLst>
      <p:ext uri="{BB962C8B-B14F-4D97-AF65-F5344CB8AC3E}">
        <p14:creationId xmlns:p14="http://schemas.microsoft.com/office/powerpoint/2010/main" val="239382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lstStyle/>
          <a:p>
            <a:pPr algn="ctr"/>
            <a:r>
              <a:rPr lang="en-US" sz="2400" b="1" dirty="0">
                <a:solidFill>
                  <a:schemeClr val="tx1"/>
                </a:solidFill>
              </a:rPr>
              <a:t>Preventative Maintenance:</a:t>
            </a:r>
            <a:br>
              <a:rPr lang="en-US" sz="2400" b="1" dirty="0">
                <a:solidFill>
                  <a:schemeClr val="tx1"/>
                </a:solidFill>
              </a:rPr>
            </a:br>
            <a:r>
              <a:rPr lang="en-US" sz="2400" b="1" dirty="0">
                <a:solidFill>
                  <a:schemeClr val="tx1"/>
                </a:solidFill>
              </a:rPr>
              <a:t>What are some of the most overlooked items?</a:t>
            </a:r>
            <a:endParaRPr lang="en-US" dirty="0">
              <a:solidFill>
                <a:schemeClr val="tx1"/>
              </a:solidFill>
            </a:endParaRPr>
          </a:p>
        </p:txBody>
      </p:sp>
      <p:sp>
        <p:nvSpPr>
          <p:cNvPr id="3" name="Subtitle 2"/>
          <p:cNvSpPr>
            <a:spLocks noGrp="1"/>
          </p:cNvSpPr>
          <p:nvPr>
            <p:ph type="subTitle" idx="1"/>
          </p:nvPr>
        </p:nvSpPr>
        <p:spPr>
          <a:xfrm>
            <a:off x="685800" y="1905000"/>
            <a:ext cx="7772400" cy="4876800"/>
          </a:xfrm>
        </p:spPr>
        <p:txBody>
          <a:bodyPr>
            <a:normAutofit/>
          </a:bodyPr>
          <a:lstStyle/>
          <a:p>
            <a:pPr algn="l"/>
            <a:endParaRPr lang="en-US" sz="2000" dirty="0">
              <a:solidFill>
                <a:schemeClr val="tx2"/>
              </a:solidFill>
            </a:endParaRPr>
          </a:p>
          <a:p>
            <a:pPr algn="l"/>
            <a:r>
              <a:rPr lang="en-US" sz="2000" dirty="0">
                <a:solidFill>
                  <a:schemeClr val="tx2"/>
                </a:solidFill>
              </a:rPr>
              <a:t>Playgrounds and equipment should meet Consumer Product Safety Commission Standards (CPSC)</a:t>
            </a:r>
          </a:p>
          <a:p>
            <a:pPr algn="l"/>
            <a:endParaRPr lang="en-US" sz="2000" dirty="0">
              <a:solidFill>
                <a:schemeClr val="tx2"/>
              </a:solidFill>
            </a:endParaRPr>
          </a:p>
          <a:p>
            <a:pPr marL="342900" indent="-342900" algn="l">
              <a:buFont typeface="Arial" pitchFamily="34" charset="0"/>
              <a:buChar char="•"/>
            </a:pPr>
            <a:r>
              <a:rPr lang="en-US" sz="2000" dirty="0">
                <a:solidFill>
                  <a:schemeClr val="tx2"/>
                </a:solidFill>
              </a:rPr>
              <a:t>Regularly check all bolts and connection points</a:t>
            </a:r>
          </a:p>
          <a:p>
            <a:pPr marL="342900" indent="-342900" algn="l">
              <a:buFont typeface="Arial" pitchFamily="34" charset="0"/>
              <a:buChar char="•"/>
            </a:pPr>
            <a:r>
              <a:rPr lang="en-US" sz="2000" dirty="0">
                <a:solidFill>
                  <a:schemeClr val="tx2"/>
                </a:solidFill>
              </a:rPr>
              <a:t>Adequate Cushioning Material (Minimum 9”-12”)</a:t>
            </a:r>
          </a:p>
          <a:p>
            <a:pPr marL="342900" indent="-342900" algn="l">
              <a:buFont typeface="Arial" pitchFamily="34" charset="0"/>
              <a:buChar char="•"/>
            </a:pPr>
            <a:r>
              <a:rPr lang="en-US" sz="2000" dirty="0">
                <a:solidFill>
                  <a:schemeClr val="tx2"/>
                </a:solidFill>
              </a:rPr>
              <a:t>Age appropriate equipment</a:t>
            </a:r>
          </a:p>
          <a:p>
            <a:pPr marL="342900" indent="-342900" algn="l">
              <a:buFont typeface="Arial" pitchFamily="34" charset="0"/>
              <a:buChar char="•"/>
            </a:pPr>
            <a:r>
              <a:rPr lang="en-US" sz="2000" dirty="0">
                <a:solidFill>
                  <a:schemeClr val="tx2"/>
                </a:solidFill>
              </a:rPr>
              <a:t>Adequate “use zones”</a:t>
            </a:r>
          </a:p>
          <a:p>
            <a:pPr marL="342900" indent="-342900" algn="l">
              <a:buFont typeface="Arial" pitchFamily="34" charset="0"/>
              <a:buChar char="•"/>
            </a:pPr>
            <a:r>
              <a:rPr lang="en-US" sz="2000" dirty="0">
                <a:solidFill>
                  <a:schemeClr val="tx2"/>
                </a:solidFill>
              </a:rPr>
              <a:t>Adequate Supervision</a:t>
            </a:r>
          </a:p>
          <a:p>
            <a:pPr marL="342900" indent="-342900" algn="l">
              <a:buFont typeface="Arial" pitchFamily="34" charset="0"/>
              <a:buChar char="•"/>
            </a:pPr>
            <a:r>
              <a:rPr lang="en-US" sz="2000" dirty="0">
                <a:solidFill>
                  <a:schemeClr val="tx2"/>
                </a:solidFill>
              </a:rPr>
              <a:t>NO HOMEMADE PLAYGROUND EQUIPMENT!</a:t>
            </a:r>
          </a:p>
          <a:p>
            <a:pPr marL="342900" indent="-342900" algn="l">
              <a:buFont typeface="Arial" pitchFamily="34" charset="0"/>
              <a:buChar char="•"/>
            </a:pPr>
            <a:r>
              <a:rPr lang="en-US" sz="2000" dirty="0">
                <a:solidFill>
                  <a:schemeClr val="tx2"/>
                </a:solidFill>
              </a:rPr>
              <a:t>Regularly check the condition of the athletic fields for adverse condition</a:t>
            </a:r>
          </a:p>
          <a:p>
            <a:pPr marL="342900" indent="-342900">
              <a:buFont typeface="Arial" pitchFamily="34" charset="0"/>
              <a:buChar char="•"/>
            </a:pPr>
            <a:endParaRPr lang="en-US" dirty="0"/>
          </a:p>
        </p:txBody>
      </p:sp>
    </p:spTree>
    <p:extLst>
      <p:ext uri="{BB962C8B-B14F-4D97-AF65-F5344CB8AC3E}">
        <p14:creationId xmlns:p14="http://schemas.microsoft.com/office/powerpoint/2010/main" val="154385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990599"/>
          </a:xfrm>
        </p:spPr>
        <p:txBody>
          <a:bodyPr/>
          <a:lstStyle/>
          <a:p>
            <a:pPr algn="ctr"/>
            <a:r>
              <a:rPr lang="en-US" sz="2400" b="1" dirty="0">
                <a:solidFill>
                  <a:schemeClr val="tx1"/>
                </a:solidFill>
              </a:rPr>
              <a:t>Preventative Maintenance:</a:t>
            </a:r>
            <a:br>
              <a:rPr lang="en-US" sz="2400" b="1" dirty="0">
                <a:solidFill>
                  <a:schemeClr val="tx1"/>
                </a:solidFill>
              </a:rPr>
            </a:br>
            <a:r>
              <a:rPr lang="en-US" sz="2400" b="1" dirty="0">
                <a:solidFill>
                  <a:schemeClr val="tx1"/>
                </a:solidFill>
              </a:rPr>
              <a:t>What are some of the most overlooked items?</a:t>
            </a:r>
            <a:endParaRPr lang="en-US" dirty="0">
              <a:solidFill>
                <a:schemeClr val="tx1"/>
              </a:solidFill>
            </a:endParaRPr>
          </a:p>
        </p:txBody>
      </p:sp>
      <p:sp>
        <p:nvSpPr>
          <p:cNvPr id="3" name="Subtitle 2"/>
          <p:cNvSpPr>
            <a:spLocks noGrp="1"/>
          </p:cNvSpPr>
          <p:nvPr>
            <p:ph type="subTitle" idx="1"/>
          </p:nvPr>
        </p:nvSpPr>
        <p:spPr>
          <a:xfrm>
            <a:off x="762000" y="1828800"/>
            <a:ext cx="7696200" cy="4495800"/>
          </a:xfrm>
        </p:spPr>
        <p:txBody>
          <a:bodyPr>
            <a:normAutofit/>
          </a:bodyPr>
          <a:lstStyle/>
          <a:p>
            <a:pPr algn="ctr"/>
            <a:r>
              <a:rPr lang="en-US" sz="2000" dirty="0">
                <a:solidFill>
                  <a:schemeClr val="tx2"/>
                </a:solidFill>
              </a:rPr>
              <a:t>Housekeeping</a:t>
            </a:r>
          </a:p>
          <a:p>
            <a:endParaRPr lang="en-US" sz="2000" dirty="0">
              <a:solidFill>
                <a:schemeClr val="tx2"/>
              </a:solidFill>
            </a:endParaRPr>
          </a:p>
          <a:p>
            <a:pPr algn="l"/>
            <a:r>
              <a:rPr lang="en-US" sz="2000" dirty="0">
                <a:solidFill>
                  <a:schemeClr val="tx2"/>
                </a:solidFill>
              </a:rPr>
              <a:t>Following proper housekeeping practices is the cheapest preventative maintenance effort we can make.</a:t>
            </a:r>
          </a:p>
          <a:p>
            <a:pPr algn="l"/>
            <a:endParaRPr lang="en-US" sz="2000" dirty="0">
              <a:solidFill>
                <a:schemeClr val="tx2"/>
              </a:solidFill>
            </a:endParaRPr>
          </a:p>
          <a:p>
            <a:pPr marL="342900" indent="-342900" algn="l">
              <a:buFont typeface="Arial" pitchFamily="34" charset="0"/>
              <a:buChar char="•"/>
            </a:pPr>
            <a:r>
              <a:rPr lang="en-US" sz="2000" dirty="0">
                <a:solidFill>
                  <a:schemeClr val="tx2"/>
                </a:solidFill>
              </a:rPr>
              <a:t>A place for everything and everything in its place.  It may sound simple, but it works!</a:t>
            </a:r>
          </a:p>
          <a:p>
            <a:pPr marL="342900" indent="-342900" algn="l">
              <a:buFont typeface="Arial" pitchFamily="34" charset="0"/>
              <a:buChar char="•"/>
            </a:pPr>
            <a:r>
              <a:rPr lang="en-US" sz="2000" dirty="0">
                <a:solidFill>
                  <a:schemeClr val="tx2"/>
                </a:solidFill>
              </a:rPr>
              <a:t>If you haven’t used it in a while, dispose of it.</a:t>
            </a:r>
          </a:p>
          <a:p>
            <a:pPr marL="342900" indent="-342900" algn="l">
              <a:buFont typeface="Arial" pitchFamily="34" charset="0"/>
              <a:buChar char="•"/>
            </a:pPr>
            <a:r>
              <a:rPr lang="en-US" sz="2000" dirty="0">
                <a:solidFill>
                  <a:schemeClr val="tx2"/>
                </a:solidFill>
              </a:rPr>
              <a:t>While clutter may not start a fire, it gives the fire a place to start and contributes to the spread and severity of a fire.  It also can cause trip and fall injuries.</a:t>
            </a:r>
          </a:p>
          <a:p>
            <a:pPr marL="342900" indent="-342900" algn="l">
              <a:buFont typeface="Arial" pitchFamily="34" charset="0"/>
              <a:buChar char="•"/>
            </a:pPr>
            <a:r>
              <a:rPr lang="en-US" sz="2000" dirty="0">
                <a:solidFill>
                  <a:schemeClr val="tx2"/>
                </a:solidFill>
              </a:rPr>
              <a:t>Excessive items will increase the potential for rodents, insects and other pests.</a:t>
            </a:r>
          </a:p>
        </p:txBody>
      </p:sp>
    </p:spTree>
    <p:extLst>
      <p:ext uri="{BB962C8B-B14F-4D97-AF65-F5344CB8AC3E}">
        <p14:creationId xmlns:p14="http://schemas.microsoft.com/office/powerpoint/2010/main" val="402344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Good housekeeping?</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5709" y="1935163"/>
            <a:ext cx="585258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587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TotalTime>
  <Words>2568</Words>
  <Application>Microsoft Office PowerPoint</Application>
  <PresentationFormat>On-screen Show (4:3)</PresentationFormat>
  <Paragraphs>260</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Century Gothic</vt:lpstr>
      <vt:lpstr>Constantia</vt:lpstr>
      <vt:lpstr>Palatino Linotype</vt:lpstr>
      <vt:lpstr>Times New Roman</vt:lpstr>
      <vt:lpstr>Wingdings</vt:lpstr>
      <vt:lpstr>Wingdings 2</vt:lpstr>
      <vt:lpstr>Flow</vt:lpstr>
      <vt:lpstr>      Preventative Maintenance   </vt:lpstr>
      <vt:lpstr>Safety Committee</vt:lpstr>
      <vt:lpstr>Preventative Maintenance The following statements are no secret to facility managers:</vt:lpstr>
      <vt:lpstr>Preventative Maintenance: What are some examples of the most overlooked or deferred  maintenance items?</vt:lpstr>
      <vt:lpstr>Preventative Maintenance: What are some of the most overlooked items?</vt:lpstr>
      <vt:lpstr>Preventative Maintenance: What are some of the most overlooked items?</vt:lpstr>
      <vt:lpstr>Preventative Maintenance: What are some of the most overlooked items?</vt:lpstr>
      <vt:lpstr>Preventative Maintenance: What are some of the most overlooked items?</vt:lpstr>
      <vt:lpstr>Good housekeeping?</vt:lpstr>
      <vt:lpstr>PowerPoint Presentation</vt:lpstr>
      <vt:lpstr>PowerPoint Presentation</vt:lpstr>
      <vt:lpstr>PowerPoint Presentation</vt:lpstr>
      <vt:lpstr>    After The Storm: Facility Management </vt:lpstr>
      <vt:lpstr>After The Storm: Facility Management</vt:lpstr>
      <vt:lpstr>After The Storm: Facility Management</vt:lpstr>
      <vt:lpstr>After The Storm: Facility Management</vt:lpstr>
      <vt:lpstr>Preventative Maintenance Checklist</vt:lpstr>
      <vt:lpstr>Preventative Maintenance Checklist</vt:lpstr>
      <vt:lpstr>Preventative Maintenance Checklist</vt:lpstr>
      <vt:lpstr>Preventative Maintenance Checklist</vt:lpstr>
      <vt:lpstr>Preventative Maintenance Checklist</vt:lpstr>
      <vt:lpstr>Preventative Maintenance Checklist </vt:lpstr>
      <vt:lpstr>Preventative Maintenance Checklist </vt:lpstr>
      <vt:lpstr>Preventative Maintenance Checklist</vt:lpstr>
      <vt:lpstr>Preventative Maintenance Checklist</vt:lpstr>
      <vt:lpstr>Taking Shortcuts</vt:lpstr>
      <vt:lpstr>Would you take chances like this?</vt:lpstr>
      <vt:lpstr>PowerPoint Presentation</vt:lpstr>
      <vt:lpstr>PowerPoint Presentation</vt:lpstr>
      <vt:lpstr>PowerPoint Presentation</vt:lpstr>
      <vt:lpstr>PowerPoint Presentation</vt:lpstr>
      <vt:lpstr>PowerPoint Presentation</vt:lpstr>
      <vt:lpstr>What If We Don’t Have The Staff?</vt:lpstr>
      <vt:lpstr>Deferred Maintenance</vt:lpstr>
      <vt:lpstr>  TIPS FOR WINTERIZING PROPERTY </vt:lpstr>
      <vt:lpstr>PowerPoint Presentation</vt:lpstr>
      <vt:lpstr> TIPS FOR WINTERIZING PROPERTY </vt:lpstr>
      <vt:lpstr>TIPS FOR WINTERIZING PROPERTY </vt:lpstr>
      <vt:lpstr>  PROTECT YOUR PROPERTY FROM FREEZE DAMAGE  </vt:lpstr>
      <vt:lpstr>PROTECT YOUR PROPERTY FROM FREEZE DAMAGE </vt:lpstr>
      <vt:lpstr>PROTECT YOUR PROPERTY FROM FREEZE DAMAGE </vt:lpstr>
      <vt:lpstr>PROTECT YOUR PROPERTY FROM FREEZE DAMAGE </vt:lpstr>
      <vt:lpstr>Self Inspection Report </vt:lpstr>
      <vt:lpstr> Self Inspection Report  </vt:lpstr>
      <vt:lpstr>CMG Resources Available</vt:lpstr>
      <vt:lpstr>Emergency Response Procedures phone app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Preventative Maintenance</dc:title>
  <dc:creator>Ken Winters</dc:creator>
  <cp:lastModifiedBy>Darland, Colleen</cp:lastModifiedBy>
  <cp:revision>86</cp:revision>
  <cp:lastPrinted>2015-09-18T13:35:27Z</cp:lastPrinted>
  <dcterms:created xsi:type="dcterms:W3CDTF">2012-04-12T15:38:57Z</dcterms:created>
  <dcterms:modified xsi:type="dcterms:W3CDTF">2023-10-20T18:35:43Z</dcterms:modified>
</cp:coreProperties>
</file>