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8"/>
  </p:notesMasterIdLst>
  <p:sldIdLst>
    <p:sldId id="256" r:id="rId5"/>
    <p:sldId id="393" r:id="rId6"/>
    <p:sldId id="425" r:id="rId7"/>
    <p:sldId id="347" r:id="rId8"/>
    <p:sldId id="400" r:id="rId9"/>
    <p:sldId id="424" r:id="rId10"/>
    <p:sldId id="364" r:id="rId11"/>
    <p:sldId id="404" r:id="rId12"/>
    <p:sldId id="259" r:id="rId13"/>
    <p:sldId id="258" r:id="rId14"/>
    <p:sldId id="266" r:id="rId15"/>
    <p:sldId id="372" r:id="rId16"/>
    <p:sldId id="397" r:id="rId17"/>
    <p:sldId id="261" r:id="rId18"/>
    <p:sldId id="301" r:id="rId19"/>
    <p:sldId id="260" r:id="rId20"/>
    <p:sldId id="267" r:id="rId21"/>
    <p:sldId id="262" r:id="rId22"/>
    <p:sldId id="398" r:id="rId23"/>
    <p:sldId id="263" r:id="rId24"/>
    <p:sldId id="399" r:id="rId25"/>
    <p:sldId id="264" r:id="rId26"/>
    <p:sldId id="265" r:id="rId27"/>
    <p:sldId id="370" r:id="rId28"/>
    <p:sldId id="401" r:id="rId29"/>
    <p:sldId id="374" r:id="rId30"/>
    <p:sldId id="379" r:id="rId31"/>
    <p:sldId id="380" r:id="rId32"/>
    <p:sldId id="381" r:id="rId33"/>
    <p:sldId id="382" r:id="rId34"/>
    <p:sldId id="302" r:id="rId35"/>
    <p:sldId id="282" r:id="rId36"/>
    <p:sldId id="385" r:id="rId37"/>
    <p:sldId id="386" r:id="rId38"/>
    <p:sldId id="387" r:id="rId39"/>
    <p:sldId id="283" r:id="rId40"/>
    <p:sldId id="285" r:id="rId41"/>
    <p:sldId id="286" r:id="rId42"/>
    <p:sldId id="287" r:id="rId43"/>
    <p:sldId id="389" r:id="rId44"/>
    <p:sldId id="268" r:id="rId45"/>
    <p:sldId id="270" r:id="rId46"/>
    <p:sldId id="269" r:id="rId47"/>
    <p:sldId id="289" r:id="rId48"/>
    <p:sldId id="290" r:id="rId49"/>
    <p:sldId id="291" r:id="rId50"/>
    <p:sldId id="271" r:id="rId51"/>
    <p:sldId id="272" r:id="rId52"/>
    <p:sldId id="292" r:id="rId53"/>
    <p:sldId id="293" r:id="rId54"/>
    <p:sldId id="294" r:id="rId55"/>
    <p:sldId id="304" r:id="rId56"/>
    <p:sldId id="298" r:id="rId57"/>
    <p:sldId id="273" r:id="rId58"/>
    <p:sldId id="274" r:id="rId59"/>
    <p:sldId id="275" r:id="rId60"/>
    <p:sldId id="276" r:id="rId61"/>
    <p:sldId id="299" r:id="rId62"/>
    <p:sldId id="300" r:id="rId63"/>
    <p:sldId id="377" r:id="rId64"/>
    <p:sldId id="403" r:id="rId65"/>
    <p:sldId id="362" r:id="rId66"/>
    <p:sldId id="36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sorterViewPr>
    <p:cViewPr>
      <p:scale>
        <a:sx n="100" d="100"/>
        <a:sy n="100" d="100"/>
      </p:scale>
      <p:origin x="0" y="-110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DDA56-841C-48E6-99D3-EDC3ABA49F49}"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4A31-6F15-4298-94AF-1B2FD3116EE7}" type="slidenum">
              <a:rPr lang="en-US" smtClean="0"/>
              <a:t>‹#›</a:t>
            </a:fld>
            <a:endParaRPr lang="en-US"/>
          </a:p>
        </p:txBody>
      </p:sp>
    </p:spTree>
    <p:extLst>
      <p:ext uri="{BB962C8B-B14F-4D97-AF65-F5344CB8AC3E}">
        <p14:creationId xmlns:p14="http://schemas.microsoft.com/office/powerpoint/2010/main" val="825825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1</a:t>
            </a:fld>
            <a:endParaRPr lang="en-US" altLang="en-US"/>
          </a:p>
        </p:txBody>
      </p:sp>
    </p:spTree>
    <p:extLst>
      <p:ext uri="{BB962C8B-B14F-4D97-AF65-F5344CB8AC3E}">
        <p14:creationId xmlns:p14="http://schemas.microsoft.com/office/powerpoint/2010/main" val="160232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3</a:t>
            </a:fld>
            <a:endParaRPr lang="en-US" altLang="en-US"/>
          </a:p>
        </p:txBody>
      </p:sp>
    </p:spTree>
    <p:extLst>
      <p:ext uri="{BB962C8B-B14F-4D97-AF65-F5344CB8AC3E}">
        <p14:creationId xmlns:p14="http://schemas.microsoft.com/office/powerpoint/2010/main" val="395702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FFC2-F043-44CF-9E6D-E9933F6094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1F35C-5BED-485F-BE61-5D44DAA4A5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194C25-B989-4A5E-A620-B2D3A9E6C573}"/>
              </a:ext>
            </a:extLst>
          </p:cNvPr>
          <p:cNvSpPr>
            <a:spLocks noGrp="1"/>
          </p:cNvSpPr>
          <p:nvPr>
            <p:ph type="dt" sz="half" idx="10"/>
          </p:nvPr>
        </p:nvSpPr>
        <p:spPr>
          <a:xfrm>
            <a:off x="838200" y="6356350"/>
            <a:ext cx="2743200" cy="365125"/>
          </a:xfrm>
          <a:prstGeom prst="rect">
            <a:avLst/>
          </a:prstGeom>
        </p:spPr>
        <p:txBody>
          <a:bodyPr/>
          <a:lstStyle/>
          <a:p>
            <a:fld id="{DE6DA566-44EC-4008-8953-D665C94D352E}" type="datetimeFigureOut">
              <a:rPr lang="en-US" smtClean="0"/>
              <a:t>1/28/2025</a:t>
            </a:fld>
            <a:endParaRPr lang="en-US"/>
          </a:p>
        </p:txBody>
      </p:sp>
      <p:sp>
        <p:nvSpPr>
          <p:cNvPr id="5" name="Footer Placeholder 4">
            <a:extLst>
              <a:ext uri="{FF2B5EF4-FFF2-40B4-BE49-F238E27FC236}">
                <a16:creationId xmlns:a16="http://schemas.microsoft.com/office/drawing/2014/main" id="{4B2539D7-480D-43FE-ABD8-6ED0AF9D0785}"/>
              </a:ext>
            </a:extLst>
          </p:cNvPr>
          <p:cNvSpPr>
            <a:spLocks noGrp="1"/>
          </p:cNvSpPr>
          <p:nvPr>
            <p:ph type="ftr" sz="quarter" idx="11"/>
          </p:nvPr>
        </p:nvSpPr>
        <p:spPr>
          <a:xfrm>
            <a:off x="7851648"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C0B863-2A0C-4316-8323-8AB7BD752BD6}"/>
              </a:ext>
            </a:extLst>
          </p:cNvPr>
          <p:cNvSpPr>
            <a:spLocks noGrp="1"/>
          </p:cNvSpPr>
          <p:nvPr>
            <p:ph type="sldNum" sz="quarter" idx="12"/>
          </p:nvPr>
        </p:nvSpPr>
        <p:spPr>
          <a:xfrm>
            <a:off x="8610600" y="6356350"/>
            <a:ext cx="2743200" cy="365125"/>
          </a:xfrm>
          <a:prstGeom prst="rect">
            <a:avLst/>
          </a:prstGeom>
        </p:spPr>
        <p:txBody>
          <a:bodyPr/>
          <a:lstStyle/>
          <a:p>
            <a:fld id="{E3638868-7971-4053-B8B9-F208B6287DFC}" type="slidenum">
              <a:rPr lang="en-US" smtClean="0"/>
              <a:t>‹#›</a:t>
            </a:fld>
            <a:endParaRPr lang="en-US"/>
          </a:p>
        </p:txBody>
      </p:sp>
    </p:spTree>
    <p:extLst>
      <p:ext uri="{BB962C8B-B14F-4D97-AF65-F5344CB8AC3E}">
        <p14:creationId xmlns:p14="http://schemas.microsoft.com/office/powerpoint/2010/main" val="118377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9A681-71FE-44CA-9504-511C9019D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39C49-BBAE-4E91-BC64-55E21D81D6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F5C1F-3FBF-46C4-B381-22F9665BBFE3}"/>
              </a:ext>
            </a:extLst>
          </p:cNvPr>
          <p:cNvSpPr>
            <a:spLocks noGrp="1"/>
          </p:cNvSpPr>
          <p:nvPr>
            <p:ph type="dt" sz="half" idx="10"/>
          </p:nvPr>
        </p:nvSpPr>
        <p:spPr>
          <a:xfrm>
            <a:off x="838200" y="6356350"/>
            <a:ext cx="2743200" cy="365125"/>
          </a:xfrm>
          <a:prstGeom prst="rect">
            <a:avLst/>
          </a:prstGeom>
        </p:spPr>
        <p:txBody>
          <a:bodyPr/>
          <a:lstStyle/>
          <a:p>
            <a:fld id="{DE6DA566-44EC-4008-8953-D665C94D352E}" type="datetimeFigureOut">
              <a:rPr lang="en-US" smtClean="0"/>
              <a:t>1/28/2025</a:t>
            </a:fld>
            <a:endParaRPr lang="en-US"/>
          </a:p>
        </p:txBody>
      </p:sp>
      <p:sp>
        <p:nvSpPr>
          <p:cNvPr id="5" name="Footer Placeholder 4">
            <a:extLst>
              <a:ext uri="{FF2B5EF4-FFF2-40B4-BE49-F238E27FC236}">
                <a16:creationId xmlns:a16="http://schemas.microsoft.com/office/drawing/2014/main" id="{CB6C0F77-3D87-4D5E-8857-48F00BB3B0F5}"/>
              </a:ext>
            </a:extLst>
          </p:cNvPr>
          <p:cNvSpPr>
            <a:spLocks noGrp="1"/>
          </p:cNvSpPr>
          <p:nvPr>
            <p:ph type="ftr" sz="quarter" idx="11"/>
          </p:nvPr>
        </p:nvSpPr>
        <p:spPr>
          <a:xfrm>
            <a:off x="7851648"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619A6C-7B95-49D3-AFB7-F7801217F22B}"/>
              </a:ext>
            </a:extLst>
          </p:cNvPr>
          <p:cNvSpPr>
            <a:spLocks noGrp="1"/>
          </p:cNvSpPr>
          <p:nvPr>
            <p:ph type="sldNum" sz="quarter" idx="12"/>
          </p:nvPr>
        </p:nvSpPr>
        <p:spPr>
          <a:xfrm>
            <a:off x="8610600" y="6356350"/>
            <a:ext cx="2743200" cy="365125"/>
          </a:xfrm>
          <a:prstGeom prst="rect">
            <a:avLst/>
          </a:prstGeom>
        </p:spPr>
        <p:txBody>
          <a:bodyPr/>
          <a:lstStyle/>
          <a:p>
            <a:fld id="{E3638868-7971-4053-B8B9-F208B6287DFC}" type="slidenum">
              <a:rPr lang="en-US" smtClean="0"/>
              <a:t>‹#›</a:t>
            </a:fld>
            <a:endParaRPr lang="en-US"/>
          </a:p>
        </p:txBody>
      </p:sp>
    </p:spTree>
    <p:extLst>
      <p:ext uri="{BB962C8B-B14F-4D97-AF65-F5344CB8AC3E}">
        <p14:creationId xmlns:p14="http://schemas.microsoft.com/office/powerpoint/2010/main" val="364925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F333DE-75C5-451D-B89F-7A51E77E78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0CDAF-E26F-437A-9A4F-92768B424C2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7BA1A-45ED-47C8-818D-47126556AD24}"/>
              </a:ext>
            </a:extLst>
          </p:cNvPr>
          <p:cNvSpPr>
            <a:spLocks noGrp="1"/>
          </p:cNvSpPr>
          <p:nvPr>
            <p:ph type="dt" sz="half" idx="10"/>
          </p:nvPr>
        </p:nvSpPr>
        <p:spPr>
          <a:xfrm>
            <a:off x="838200" y="6356350"/>
            <a:ext cx="2743200" cy="365125"/>
          </a:xfrm>
          <a:prstGeom prst="rect">
            <a:avLst/>
          </a:prstGeom>
        </p:spPr>
        <p:txBody>
          <a:bodyPr/>
          <a:lstStyle/>
          <a:p>
            <a:fld id="{DE6DA566-44EC-4008-8953-D665C94D352E}" type="datetimeFigureOut">
              <a:rPr lang="en-US" smtClean="0"/>
              <a:t>1/28/2025</a:t>
            </a:fld>
            <a:endParaRPr lang="en-US"/>
          </a:p>
        </p:txBody>
      </p:sp>
      <p:sp>
        <p:nvSpPr>
          <p:cNvPr id="5" name="Footer Placeholder 4">
            <a:extLst>
              <a:ext uri="{FF2B5EF4-FFF2-40B4-BE49-F238E27FC236}">
                <a16:creationId xmlns:a16="http://schemas.microsoft.com/office/drawing/2014/main" id="{0693E3D4-DA4E-424F-B252-293D39FFC090}"/>
              </a:ext>
            </a:extLst>
          </p:cNvPr>
          <p:cNvSpPr>
            <a:spLocks noGrp="1"/>
          </p:cNvSpPr>
          <p:nvPr>
            <p:ph type="ftr" sz="quarter" idx="11"/>
          </p:nvPr>
        </p:nvSpPr>
        <p:spPr>
          <a:xfrm>
            <a:off x="7851648"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870752-9D43-40B9-A164-468C203555B3}"/>
              </a:ext>
            </a:extLst>
          </p:cNvPr>
          <p:cNvSpPr>
            <a:spLocks noGrp="1"/>
          </p:cNvSpPr>
          <p:nvPr>
            <p:ph type="sldNum" sz="quarter" idx="12"/>
          </p:nvPr>
        </p:nvSpPr>
        <p:spPr>
          <a:xfrm>
            <a:off x="8610600" y="6356350"/>
            <a:ext cx="2743200" cy="365125"/>
          </a:xfrm>
          <a:prstGeom prst="rect">
            <a:avLst/>
          </a:prstGeom>
        </p:spPr>
        <p:txBody>
          <a:bodyPr/>
          <a:lstStyle/>
          <a:p>
            <a:fld id="{E3638868-7971-4053-B8B9-F208B6287DFC}" type="slidenum">
              <a:rPr lang="en-US" smtClean="0"/>
              <a:t>‹#›</a:t>
            </a:fld>
            <a:endParaRPr lang="en-US"/>
          </a:p>
        </p:txBody>
      </p:sp>
    </p:spTree>
    <p:extLst>
      <p:ext uri="{BB962C8B-B14F-4D97-AF65-F5344CB8AC3E}">
        <p14:creationId xmlns:p14="http://schemas.microsoft.com/office/powerpoint/2010/main" val="397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BCD2D410-7ED4-4900-9998-F4FFE5EF3C4A}" type="datetimeFigureOut">
              <a:rPr lang="en-US" smtClean="0"/>
              <a:t>1/28/2025</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29196590-1020-453E-9461-D2B80235D6A5}" type="slidenum">
              <a:rPr lang="en-US" smtClean="0"/>
              <a:t>‹#›</a:t>
            </a:fld>
            <a:endParaRPr lang="en-US"/>
          </a:p>
        </p:txBody>
      </p:sp>
      <p:sp>
        <p:nvSpPr>
          <p:cNvPr id="8" name="Title 1">
            <a:extLst>
              <a:ext uri="{FF2B5EF4-FFF2-40B4-BE49-F238E27FC236}">
                <a16:creationId xmlns:a16="http://schemas.microsoft.com/office/drawing/2014/main" id="{16496040-0506-4D68-877C-4C04949E8F66}"/>
              </a:ext>
            </a:extLst>
          </p:cNvPr>
          <p:cNvSpPr>
            <a:spLocks noGrp="1"/>
          </p:cNvSpPr>
          <p:nvPr>
            <p:ph type="title"/>
          </p:nvPr>
        </p:nvSpPr>
        <p:spPr>
          <a:xfrm>
            <a:off x="677334" y="609600"/>
            <a:ext cx="8596668" cy="1320800"/>
          </a:xfrm>
          <a:prstGeom prst="rect">
            <a:avLst/>
          </a:prstGeom>
        </p:spPr>
        <p:txBody>
          <a:bodyPr>
            <a:normAutofit/>
          </a:bodyPr>
          <a:lstStyle>
            <a:lvl1pPr>
              <a:defRPr sz="3600">
                <a:ln w="13462">
                  <a:solidFill>
                    <a:schemeClr val="bg1"/>
                  </a:solidFill>
                </a:ln>
                <a:solidFill>
                  <a:schemeClr val="tx1"/>
                </a:solidFill>
                <a:effectLst>
                  <a:outerShdw dist="38100" dir="2700000" algn="ctr" rotWithShape="0">
                    <a:schemeClr val="accent2"/>
                  </a:outerShdw>
                </a:effectLst>
                <a:latin typeface="Berlin Sans FB Demi" panose="020E0802020502020306"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50656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fld id="{BCD2D410-7ED4-4900-9998-F4FFE5EF3C4A}" type="datetimeFigureOut">
              <a:rPr lang="en-US" smtClean="0"/>
              <a:t>1/28/2025</a:t>
            </a:fld>
            <a:endParaRPr lang="en-US"/>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590663" y="6041362"/>
            <a:ext cx="683339" cy="365125"/>
          </a:xfrm>
          <a:prstGeom prst="rect">
            <a:avLst/>
          </a:prstGeom>
        </p:spPr>
        <p:txBody>
          <a:bodyPr/>
          <a:lstStyle/>
          <a:p>
            <a:fld id="{29196590-1020-453E-9461-D2B80235D6A5}" type="slidenum">
              <a:rPr lang="en-US" smtClean="0"/>
              <a:t>‹#›</a:t>
            </a:fld>
            <a:endParaRPr lang="en-US"/>
          </a:p>
        </p:txBody>
      </p:sp>
      <p:sp>
        <p:nvSpPr>
          <p:cNvPr id="10" name="Title 1">
            <a:extLst>
              <a:ext uri="{FF2B5EF4-FFF2-40B4-BE49-F238E27FC236}">
                <a16:creationId xmlns:a16="http://schemas.microsoft.com/office/drawing/2014/main" id="{077DC5C2-CB65-4406-A023-F42BE3CCD415}"/>
              </a:ext>
            </a:extLst>
          </p:cNvPr>
          <p:cNvSpPr>
            <a:spLocks noGrp="1"/>
          </p:cNvSpPr>
          <p:nvPr>
            <p:ph type="title"/>
          </p:nvPr>
        </p:nvSpPr>
        <p:spPr>
          <a:xfrm>
            <a:off x="677334" y="609600"/>
            <a:ext cx="8596668" cy="1320800"/>
          </a:xfrm>
          <a:prstGeom prst="rect">
            <a:avLst/>
          </a:prstGeom>
        </p:spPr>
        <p:txBody>
          <a:bodyPr>
            <a:normAutofit/>
          </a:bodyPr>
          <a:lstStyle>
            <a:lvl1pPr>
              <a:defRPr sz="3600">
                <a:ln w="13462">
                  <a:solidFill>
                    <a:schemeClr val="bg1"/>
                  </a:solidFill>
                </a:ln>
                <a:solidFill>
                  <a:schemeClr val="tx1"/>
                </a:solidFill>
                <a:effectLst>
                  <a:outerShdw dist="38100" dir="2700000" algn="ctr" rotWithShape="0">
                    <a:schemeClr val="accent2"/>
                  </a:outerShdw>
                </a:effectLst>
                <a:latin typeface="Berlin Sans FB Demi" panose="020E0802020502020306"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60946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205133" y="6041362"/>
            <a:ext cx="911939" cy="365125"/>
          </a:xfrm>
          <a:prstGeom prst="rect">
            <a:avLst/>
          </a:prstGeom>
        </p:spPr>
        <p:txBody>
          <a:bodyPr/>
          <a:lstStyle/>
          <a:p>
            <a:fld id="{BCD2D410-7ED4-4900-9998-F4FFE5EF3C4A}" type="datetimeFigureOut">
              <a:rPr lang="en-US" smtClean="0"/>
              <a:t>1/28/2025</a:t>
            </a:fld>
            <a:endParaRPr lang="en-US"/>
          </a:p>
        </p:txBody>
      </p:sp>
      <p:sp>
        <p:nvSpPr>
          <p:cNvPr id="4" name="Footer Placeholder 3"/>
          <p:cNvSpPr>
            <a:spLocks noGrp="1"/>
          </p:cNvSpPr>
          <p:nvPr>
            <p:ph type="ftr" sz="quarter" idx="11"/>
          </p:nvPr>
        </p:nvSpPr>
        <p:spPr>
          <a:xfrm>
            <a:off x="677334" y="6041362"/>
            <a:ext cx="6297612"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590663" y="6041362"/>
            <a:ext cx="683339" cy="365125"/>
          </a:xfrm>
          <a:prstGeom prst="rect">
            <a:avLst/>
          </a:prstGeom>
        </p:spPr>
        <p:txBody>
          <a:bodyPr/>
          <a:lstStyle/>
          <a:p>
            <a:fld id="{29196590-1020-453E-9461-D2B80235D6A5}" type="slidenum">
              <a:rPr lang="en-US" smtClean="0"/>
              <a:t>‹#›</a:t>
            </a:fld>
            <a:endParaRPr lang="en-US"/>
          </a:p>
        </p:txBody>
      </p:sp>
      <p:sp>
        <p:nvSpPr>
          <p:cNvPr id="6" name="Title 1">
            <a:extLst>
              <a:ext uri="{FF2B5EF4-FFF2-40B4-BE49-F238E27FC236}">
                <a16:creationId xmlns:a16="http://schemas.microsoft.com/office/drawing/2014/main" id="{1D6D0246-D375-4E67-8A3E-FB2F46D0186D}"/>
              </a:ext>
            </a:extLst>
          </p:cNvPr>
          <p:cNvSpPr>
            <a:spLocks noGrp="1"/>
          </p:cNvSpPr>
          <p:nvPr>
            <p:ph type="title"/>
          </p:nvPr>
        </p:nvSpPr>
        <p:spPr>
          <a:xfrm>
            <a:off x="677334" y="609600"/>
            <a:ext cx="8596668" cy="1320800"/>
          </a:xfrm>
          <a:prstGeom prst="rect">
            <a:avLst/>
          </a:prstGeom>
        </p:spPr>
        <p:txBody>
          <a:bodyPr>
            <a:normAutofit/>
          </a:bodyPr>
          <a:lstStyle>
            <a:lvl1pPr>
              <a:defRPr sz="3600">
                <a:ln w="13462">
                  <a:solidFill>
                    <a:schemeClr val="bg1"/>
                  </a:solidFill>
                </a:ln>
                <a:solidFill>
                  <a:schemeClr val="tx1"/>
                </a:solidFill>
                <a:effectLst>
                  <a:outerShdw dist="38100" dir="2700000" algn="ctr" rotWithShape="0">
                    <a:schemeClr val="accent2"/>
                  </a:outerShdw>
                </a:effectLst>
                <a:latin typeface="Berlin Sans FB Demi" panose="020E0802020502020306"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04725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53509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A41A-4B68-48D8-B41E-6EC1864A9E94}"/>
              </a:ext>
            </a:extLst>
          </p:cNvPr>
          <p:cNvSpPr>
            <a:spLocks noGrp="1"/>
          </p:cNvSpPr>
          <p:nvPr>
            <p:ph type="title"/>
          </p:nvPr>
        </p:nvSpPr>
        <p:spPr/>
        <p:txBody>
          <a:bodyPr/>
          <a:lstStyle>
            <a:lvl1pPr>
              <a:defRPr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rlin Sans FB Demi" panose="020E0802020502020306"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3254577-1B91-4D87-A0E0-134292522A93}"/>
              </a:ext>
            </a:extLst>
          </p:cNvPr>
          <p:cNvSpPr>
            <a:spLocks noGrp="1"/>
          </p:cNvSpPr>
          <p:nvPr>
            <p:ph idx="1"/>
          </p:nvPr>
        </p:nvSpPr>
        <p:spPr/>
        <p:txBody>
          <a:bodyPr/>
          <a:lstStyle>
            <a:lvl1pPr>
              <a:defRPr>
                <a:latin typeface="Berlin Sans FB" panose="020E0602020502020306" pitchFamily="34" charset="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F0B5E9-D4CC-4294-9947-8A7E15677BAC}"/>
              </a:ext>
            </a:extLst>
          </p:cNvPr>
          <p:cNvSpPr>
            <a:spLocks noGrp="1"/>
          </p:cNvSpPr>
          <p:nvPr>
            <p:ph type="dt" sz="half" idx="10"/>
          </p:nvPr>
        </p:nvSpPr>
        <p:spPr>
          <a:xfrm>
            <a:off x="838200" y="6356350"/>
            <a:ext cx="2743200" cy="365125"/>
          </a:xfrm>
          <a:prstGeom prst="rect">
            <a:avLst/>
          </a:prstGeom>
        </p:spPr>
        <p:txBody>
          <a:bodyPr/>
          <a:lstStyle/>
          <a:p>
            <a:fld id="{DE6DA566-44EC-4008-8953-D665C94D352E}" type="datetimeFigureOut">
              <a:rPr lang="en-US" smtClean="0"/>
              <a:t>1/28/2025</a:t>
            </a:fld>
            <a:endParaRPr lang="en-US"/>
          </a:p>
        </p:txBody>
      </p:sp>
      <p:sp>
        <p:nvSpPr>
          <p:cNvPr id="5" name="Footer Placeholder 4">
            <a:extLst>
              <a:ext uri="{FF2B5EF4-FFF2-40B4-BE49-F238E27FC236}">
                <a16:creationId xmlns:a16="http://schemas.microsoft.com/office/drawing/2014/main" id="{BBA5C7B4-F6E1-41D4-A797-428B2E856D3C}"/>
              </a:ext>
            </a:extLst>
          </p:cNvPr>
          <p:cNvSpPr>
            <a:spLocks noGrp="1"/>
          </p:cNvSpPr>
          <p:nvPr>
            <p:ph type="ftr" sz="quarter" idx="11"/>
          </p:nvPr>
        </p:nvSpPr>
        <p:spPr>
          <a:xfrm>
            <a:off x="7851648"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30B4DA-0038-4112-9937-0A9D7B7C2FD9}"/>
              </a:ext>
            </a:extLst>
          </p:cNvPr>
          <p:cNvSpPr>
            <a:spLocks noGrp="1"/>
          </p:cNvSpPr>
          <p:nvPr>
            <p:ph type="sldNum" sz="quarter" idx="12"/>
          </p:nvPr>
        </p:nvSpPr>
        <p:spPr>
          <a:xfrm>
            <a:off x="8610600" y="6356350"/>
            <a:ext cx="2743200" cy="365125"/>
          </a:xfrm>
          <a:prstGeom prst="rect">
            <a:avLst/>
          </a:prstGeom>
        </p:spPr>
        <p:txBody>
          <a:bodyPr/>
          <a:lstStyle/>
          <a:p>
            <a:fld id="{E3638868-7971-4053-B8B9-F208B6287DFC}" type="slidenum">
              <a:rPr lang="en-US" smtClean="0"/>
              <a:t>‹#›</a:t>
            </a:fld>
            <a:endParaRPr lang="en-US"/>
          </a:p>
        </p:txBody>
      </p:sp>
    </p:spTree>
    <p:extLst>
      <p:ext uri="{BB962C8B-B14F-4D97-AF65-F5344CB8AC3E}">
        <p14:creationId xmlns:p14="http://schemas.microsoft.com/office/powerpoint/2010/main" val="346544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E0B7-FEAC-4646-BCC0-55B98E88DE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0D41B9-0252-49E4-BAAD-56C277E85E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619CE0-FA43-49BA-9558-E69808EC8541}"/>
              </a:ext>
            </a:extLst>
          </p:cNvPr>
          <p:cNvSpPr>
            <a:spLocks noGrp="1"/>
          </p:cNvSpPr>
          <p:nvPr>
            <p:ph type="dt" sz="half" idx="10"/>
          </p:nvPr>
        </p:nvSpPr>
        <p:spPr>
          <a:xfrm>
            <a:off x="838200" y="6356350"/>
            <a:ext cx="2743200" cy="365125"/>
          </a:xfrm>
          <a:prstGeom prst="rect">
            <a:avLst/>
          </a:prstGeom>
        </p:spPr>
        <p:txBody>
          <a:bodyPr/>
          <a:lstStyle/>
          <a:p>
            <a:fld id="{DE6DA566-44EC-4008-8953-D665C94D352E}" type="datetimeFigureOut">
              <a:rPr lang="en-US" smtClean="0"/>
              <a:t>1/28/2025</a:t>
            </a:fld>
            <a:endParaRPr lang="en-US"/>
          </a:p>
        </p:txBody>
      </p:sp>
      <p:sp>
        <p:nvSpPr>
          <p:cNvPr id="5" name="Footer Placeholder 4">
            <a:extLst>
              <a:ext uri="{FF2B5EF4-FFF2-40B4-BE49-F238E27FC236}">
                <a16:creationId xmlns:a16="http://schemas.microsoft.com/office/drawing/2014/main" id="{E1E9C956-0FFA-41FA-91C0-70425C6BF1E1}"/>
              </a:ext>
            </a:extLst>
          </p:cNvPr>
          <p:cNvSpPr>
            <a:spLocks noGrp="1"/>
          </p:cNvSpPr>
          <p:nvPr>
            <p:ph type="ftr" sz="quarter" idx="11"/>
          </p:nvPr>
        </p:nvSpPr>
        <p:spPr>
          <a:xfrm>
            <a:off x="7851648"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DFE43E-4759-4899-81D9-A85EAF878FE1}"/>
              </a:ext>
            </a:extLst>
          </p:cNvPr>
          <p:cNvSpPr>
            <a:spLocks noGrp="1"/>
          </p:cNvSpPr>
          <p:nvPr>
            <p:ph type="sldNum" sz="quarter" idx="12"/>
          </p:nvPr>
        </p:nvSpPr>
        <p:spPr>
          <a:xfrm>
            <a:off x="8610600" y="6356350"/>
            <a:ext cx="2743200" cy="365125"/>
          </a:xfrm>
          <a:prstGeom prst="rect">
            <a:avLst/>
          </a:prstGeom>
        </p:spPr>
        <p:txBody>
          <a:bodyPr/>
          <a:lstStyle/>
          <a:p>
            <a:fld id="{E3638868-7971-4053-B8B9-F208B6287DFC}" type="slidenum">
              <a:rPr lang="en-US" smtClean="0"/>
              <a:t>‹#›</a:t>
            </a:fld>
            <a:endParaRPr lang="en-US"/>
          </a:p>
        </p:txBody>
      </p:sp>
    </p:spTree>
    <p:extLst>
      <p:ext uri="{BB962C8B-B14F-4D97-AF65-F5344CB8AC3E}">
        <p14:creationId xmlns:p14="http://schemas.microsoft.com/office/powerpoint/2010/main" val="352473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E128-A603-44BF-B3C4-6D6C4F3B2A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FD6880-C928-4656-9FEB-624F95F831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036475-0322-4AFE-B993-2590E83A6974}"/>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64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721F-5DF4-4CC3-8587-773EEDA347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7F9EF1-18AD-4C0C-8CEA-97586FA078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B1E7E9-6BFE-4436-B31A-043593E79B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BF3269-F5CC-47C9-9AFE-521BDB9D6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7A7043-F895-4756-B1F5-E8943894F72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89710C-C7A7-4348-B491-FA9165D80F55}"/>
              </a:ext>
            </a:extLst>
          </p:cNvPr>
          <p:cNvSpPr>
            <a:spLocks noGrp="1"/>
          </p:cNvSpPr>
          <p:nvPr>
            <p:ph type="dt" sz="half" idx="10"/>
          </p:nvPr>
        </p:nvSpPr>
        <p:spPr>
          <a:xfrm>
            <a:off x="838200" y="6356350"/>
            <a:ext cx="2743200" cy="365125"/>
          </a:xfrm>
          <a:prstGeom prst="rect">
            <a:avLst/>
          </a:prstGeom>
        </p:spPr>
        <p:txBody>
          <a:bodyPr/>
          <a:lstStyle/>
          <a:p>
            <a:fld id="{DE6DA566-44EC-4008-8953-D665C94D352E}" type="datetimeFigureOut">
              <a:rPr lang="en-US" smtClean="0"/>
              <a:t>1/28/2025</a:t>
            </a:fld>
            <a:endParaRPr lang="en-US"/>
          </a:p>
        </p:txBody>
      </p:sp>
      <p:sp>
        <p:nvSpPr>
          <p:cNvPr id="8" name="Footer Placeholder 7">
            <a:extLst>
              <a:ext uri="{FF2B5EF4-FFF2-40B4-BE49-F238E27FC236}">
                <a16:creationId xmlns:a16="http://schemas.microsoft.com/office/drawing/2014/main" id="{3AE879A2-E54E-4058-AF8D-29A10B1F5A73}"/>
              </a:ext>
            </a:extLst>
          </p:cNvPr>
          <p:cNvSpPr>
            <a:spLocks noGrp="1"/>
          </p:cNvSpPr>
          <p:nvPr>
            <p:ph type="ftr" sz="quarter" idx="11"/>
          </p:nvPr>
        </p:nvSpPr>
        <p:spPr>
          <a:xfrm>
            <a:off x="7851648"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9BAC8A-314B-45B4-A7E4-13AFC907F12D}"/>
              </a:ext>
            </a:extLst>
          </p:cNvPr>
          <p:cNvSpPr>
            <a:spLocks noGrp="1"/>
          </p:cNvSpPr>
          <p:nvPr>
            <p:ph type="sldNum" sz="quarter" idx="12"/>
          </p:nvPr>
        </p:nvSpPr>
        <p:spPr>
          <a:xfrm>
            <a:off x="8610600" y="6356350"/>
            <a:ext cx="2743200" cy="365125"/>
          </a:xfrm>
          <a:prstGeom prst="rect">
            <a:avLst/>
          </a:prstGeom>
        </p:spPr>
        <p:txBody>
          <a:bodyPr/>
          <a:lstStyle/>
          <a:p>
            <a:fld id="{E3638868-7971-4053-B8B9-F208B6287DFC}" type="slidenum">
              <a:rPr lang="en-US" smtClean="0"/>
              <a:t>‹#›</a:t>
            </a:fld>
            <a:endParaRPr lang="en-US"/>
          </a:p>
        </p:txBody>
      </p:sp>
    </p:spTree>
    <p:extLst>
      <p:ext uri="{BB962C8B-B14F-4D97-AF65-F5344CB8AC3E}">
        <p14:creationId xmlns:p14="http://schemas.microsoft.com/office/powerpoint/2010/main" val="128276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BD49C-3A2E-4F05-AA63-82B53C12D7FF}"/>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D1CCBF7A-1076-4173-B5EA-40E96A9826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8755" y="2491272"/>
            <a:ext cx="5136503" cy="3424335"/>
          </a:xfrm>
          <a:prstGeom prst="rect">
            <a:avLst/>
          </a:prstGeom>
        </p:spPr>
      </p:pic>
    </p:spTree>
    <p:extLst>
      <p:ext uri="{BB962C8B-B14F-4D97-AF65-F5344CB8AC3E}">
        <p14:creationId xmlns:p14="http://schemas.microsoft.com/office/powerpoint/2010/main" val="341334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E0545-03A3-4879-9611-5352A720EEE7}"/>
              </a:ext>
            </a:extLst>
          </p:cNvPr>
          <p:cNvSpPr>
            <a:spLocks noGrp="1"/>
          </p:cNvSpPr>
          <p:nvPr>
            <p:ph type="dt" sz="half" idx="10"/>
          </p:nvPr>
        </p:nvSpPr>
        <p:spPr>
          <a:xfrm>
            <a:off x="838200" y="6356350"/>
            <a:ext cx="2743200" cy="365125"/>
          </a:xfrm>
          <a:prstGeom prst="rect">
            <a:avLst/>
          </a:prstGeom>
        </p:spPr>
        <p:txBody>
          <a:bodyPr/>
          <a:lstStyle/>
          <a:p>
            <a:fld id="{DE6DA566-44EC-4008-8953-D665C94D352E}" type="datetimeFigureOut">
              <a:rPr lang="en-US" smtClean="0"/>
              <a:t>1/28/2025</a:t>
            </a:fld>
            <a:endParaRPr lang="en-US"/>
          </a:p>
        </p:txBody>
      </p:sp>
      <p:sp>
        <p:nvSpPr>
          <p:cNvPr id="3" name="Footer Placeholder 2">
            <a:extLst>
              <a:ext uri="{FF2B5EF4-FFF2-40B4-BE49-F238E27FC236}">
                <a16:creationId xmlns:a16="http://schemas.microsoft.com/office/drawing/2014/main" id="{3CE33128-05CA-4646-BD51-3F227020268A}"/>
              </a:ext>
            </a:extLst>
          </p:cNvPr>
          <p:cNvSpPr>
            <a:spLocks noGrp="1"/>
          </p:cNvSpPr>
          <p:nvPr>
            <p:ph type="ftr" sz="quarter" idx="11"/>
          </p:nvPr>
        </p:nvSpPr>
        <p:spPr>
          <a:xfrm>
            <a:off x="7851648"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709FE1-7907-4BC9-9546-86BEBFF50096}"/>
              </a:ext>
            </a:extLst>
          </p:cNvPr>
          <p:cNvSpPr>
            <a:spLocks noGrp="1"/>
          </p:cNvSpPr>
          <p:nvPr>
            <p:ph type="sldNum" sz="quarter" idx="12"/>
          </p:nvPr>
        </p:nvSpPr>
        <p:spPr>
          <a:xfrm>
            <a:off x="8610600" y="6356350"/>
            <a:ext cx="2743200" cy="365125"/>
          </a:xfrm>
          <a:prstGeom prst="rect">
            <a:avLst/>
          </a:prstGeom>
        </p:spPr>
        <p:txBody>
          <a:bodyPr/>
          <a:lstStyle/>
          <a:p>
            <a:fld id="{E3638868-7971-4053-B8B9-F208B6287DFC}" type="slidenum">
              <a:rPr lang="en-US" smtClean="0"/>
              <a:t>‹#›</a:t>
            </a:fld>
            <a:endParaRPr lang="en-US"/>
          </a:p>
        </p:txBody>
      </p:sp>
    </p:spTree>
    <p:extLst>
      <p:ext uri="{BB962C8B-B14F-4D97-AF65-F5344CB8AC3E}">
        <p14:creationId xmlns:p14="http://schemas.microsoft.com/office/powerpoint/2010/main" val="157941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1A32-BC3B-42D5-B384-ABA1FEF04FB7}"/>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F324FD6-258A-4F9E-A932-2863942EF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F0171967-D302-405E-A5CF-257B688BB3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8755" y="2491272"/>
            <a:ext cx="5136503" cy="3424335"/>
          </a:xfrm>
          <a:prstGeom prst="rect">
            <a:avLst/>
          </a:prstGeom>
        </p:spPr>
      </p:pic>
    </p:spTree>
    <p:extLst>
      <p:ext uri="{BB962C8B-B14F-4D97-AF65-F5344CB8AC3E}">
        <p14:creationId xmlns:p14="http://schemas.microsoft.com/office/powerpoint/2010/main" val="292675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C073-9F63-4EB1-AD6E-E61A6D9D2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77D5E5-9D62-4513-9773-C80D4EE0CF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DA5B5BF-93B0-4F42-858E-A8E318BA2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E1E0C-D8D0-4A7C-A469-7845E0770613}"/>
              </a:ext>
            </a:extLst>
          </p:cNvPr>
          <p:cNvSpPr>
            <a:spLocks noGrp="1"/>
          </p:cNvSpPr>
          <p:nvPr>
            <p:ph type="dt" sz="half" idx="10"/>
          </p:nvPr>
        </p:nvSpPr>
        <p:spPr>
          <a:xfrm>
            <a:off x="838200" y="6356350"/>
            <a:ext cx="2743200" cy="365125"/>
          </a:xfrm>
          <a:prstGeom prst="rect">
            <a:avLst/>
          </a:prstGeom>
        </p:spPr>
        <p:txBody>
          <a:bodyPr/>
          <a:lstStyle/>
          <a:p>
            <a:fld id="{DE6DA566-44EC-4008-8953-D665C94D352E}" type="datetimeFigureOut">
              <a:rPr lang="en-US" smtClean="0"/>
              <a:t>1/28/2025</a:t>
            </a:fld>
            <a:endParaRPr lang="en-US"/>
          </a:p>
        </p:txBody>
      </p:sp>
      <p:sp>
        <p:nvSpPr>
          <p:cNvPr id="6" name="Footer Placeholder 5">
            <a:extLst>
              <a:ext uri="{FF2B5EF4-FFF2-40B4-BE49-F238E27FC236}">
                <a16:creationId xmlns:a16="http://schemas.microsoft.com/office/drawing/2014/main" id="{107C8930-868E-43DE-9BAF-B2669175F1A3}"/>
              </a:ext>
            </a:extLst>
          </p:cNvPr>
          <p:cNvSpPr>
            <a:spLocks noGrp="1"/>
          </p:cNvSpPr>
          <p:nvPr>
            <p:ph type="ftr" sz="quarter" idx="11"/>
          </p:nvPr>
        </p:nvSpPr>
        <p:spPr>
          <a:xfrm>
            <a:off x="7851648"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BEA0CF-056E-4FCE-AD9B-8350E0FC7B46}"/>
              </a:ext>
            </a:extLst>
          </p:cNvPr>
          <p:cNvSpPr>
            <a:spLocks noGrp="1"/>
          </p:cNvSpPr>
          <p:nvPr>
            <p:ph type="sldNum" sz="quarter" idx="12"/>
          </p:nvPr>
        </p:nvSpPr>
        <p:spPr>
          <a:xfrm>
            <a:off x="8610600" y="6356350"/>
            <a:ext cx="2743200" cy="365125"/>
          </a:xfrm>
          <a:prstGeom prst="rect">
            <a:avLst/>
          </a:prstGeom>
        </p:spPr>
        <p:txBody>
          <a:bodyPr/>
          <a:lstStyle/>
          <a:p>
            <a:fld id="{E3638868-7971-4053-B8B9-F208B6287DFC}" type="slidenum">
              <a:rPr lang="en-US" smtClean="0"/>
              <a:t>‹#›</a:t>
            </a:fld>
            <a:endParaRPr lang="en-US"/>
          </a:p>
        </p:txBody>
      </p:sp>
    </p:spTree>
    <p:extLst>
      <p:ext uri="{BB962C8B-B14F-4D97-AF65-F5344CB8AC3E}">
        <p14:creationId xmlns:p14="http://schemas.microsoft.com/office/powerpoint/2010/main" val="374626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D9448-712E-4D3A-97EE-0ED4BD015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4C48AFF-B154-43A4-B16E-17355CAF1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9CDF3BB2-5E5C-467B-9A47-3D761639F770}"/>
              </a:ext>
            </a:extLst>
          </p:cNvPr>
          <p:cNvSpPr txBox="1"/>
          <p:nvPr userDrawn="1"/>
        </p:nvSpPr>
        <p:spPr>
          <a:xfrm>
            <a:off x="9700952" y="6494265"/>
            <a:ext cx="2060171" cy="230832"/>
          </a:xfrm>
          <a:prstGeom prst="rect">
            <a:avLst/>
          </a:prstGeom>
          <a:noFill/>
        </p:spPr>
        <p:txBody>
          <a:bodyPr wrap="square" rtlCol="0">
            <a:spAutoFit/>
          </a:bodyPr>
          <a:lstStyle/>
          <a:p>
            <a:pPr algn="ctr"/>
            <a:r>
              <a:rPr lang="en-US" sz="900" b="1" dirty="0">
                <a:solidFill>
                  <a:srgbClr val="009999"/>
                </a:solidFill>
              </a:rPr>
              <a:t>FCC Accreditation Program 2024-2025</a:t>
            </a:r>
          </a:p>
        </p:txBody>
      </p:sp>
      <p:pic>
        <p:nvPicPr>
          <p:cNvPr id="7" name="Picture 6">
            <a:extLst>
              <a:ext uri="{FF2B5EF4-FFF2-40B4-BE49-F238E27FC236}">
                <a16:creationId xmlns:a16="http://schemas.microsoft.com/office/drawing/2014/main" id="{3915A480-D110-4918-8DB9-6D76543294C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696007" y="6399591"/>
            <a:ext cx="419793" cy="420181"/>
          </a:xfrm>
          <a:prstGeom prst="rect">
            <a:avLst/>
          </a:prstGeom>
        </p:spPr>
      </p:pic>
    </p:spTree>
    <p:extLst>
      <p:ext uri="{BB962C8B-B14F-4D97-AF65-F5344CB8AC3E}">
        <p14:creationId xmlns:p14="http://schemas.microsoft.com/office/powerpoint/2010/main" val="25446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6" r:id="rId12"/>
    <p:sldLayoutId id="2147483677" r:id="rId13"/>
    <p:sldLayoutId id="2147483678" r:id="rId14"/>
    <p:sldLayoutId id="2147483679" r:id="rId15"/>
  </p:sldLayoutIdLst>
  <p:txStyles>
    <p:titleStyle>
      <a:lvl1pPr algn="l" defTabSz="914400" rtl="0" eaLnBrk="1" latinLnBrk="0" hangingPunct="1">
        <a:lnSpc>
          <a:spcPct val="90000"/>
        </a:lnSpc>
        <a:spcBef>
          <a:spcPct val="0"/>
        </a:spcBef>
        <a:buNone/>
        <a:defRPr sz="4400" b="1" kern="1200"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rlin Sans FB Demi" panose="020E08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eas-ed.org/presentation-recordings-and-powerpoints"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fldoe.org/schools/early-learning/providers/pro-learning.stml" TargetMode="External"/><Relationship Id="rId7" Type="http://schemas.openxmlformats.org/officeDocument/2006/relationships/image" Target="../media/image14.png"/><Relationship Id="rId2" Type="http://schemas.openxmlformats.org/officeDocument/2006/relationships/hyperlink" Target="http://www.eas-ed.org/"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eas-ed.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www.fldoe.org/schools/early-learning/providers/pro-learning.stml" TargetMode="External"/><Relationship Id="rId7" Type="http://schemas.openxmlformats.org/officeDocument/2006/relationships/image" Target="../media/image19.png"/><Relationship Id="rId2" Type="http://schemas.openxmlformats.org/officeDocument/2006/relationships/hyperlink" Target="http://www.eas-ed.org/"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hyperlink" Target="https://www.myflfamilies.com/service-programs/child-care/training.s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mcamp@flacathconf.org" TargetMode="External"/><Relationship Id="rId2" Type="http://schemas.openxmlformats.org/officeDocument/2006/relationships/hyperlink" Target="mailto:aclow@flacathconf.org" TargetMode="Externa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a:extLst>
              <a:ext uri="{FF2B5EF4-FFF2-40B4-BE49-F238E27FC236}">
                <a16:creationId xmlns:a16="http://schemas.microsoft.com/office/drawing/2014/main" id="{D8934FA7-2747-4FC6-B6D6-5963790F0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5816600"/>
            <a:ext cx="182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56AA4B1-554C-4A33-802F-645AFE5DC2A2}"/>
              </a:ext>
            </a:extLst>
          </p:cNvPr>
          <p:cNvPicPr>
            <a:picLocks noChangeAspect="1"/>
          </p:cNvPicPr>
          <p:nvPr/>
        </p:nvPicPr>
        <p:blipFill rotWithShape="1">
          <a:blip r:embed="rId4">
            <a:extLst>
              <a:ext uri="{28A0092B-C50C-407E-A947-70E740481C1C}">
                <a14:useLocalDpi xmlns:a14="http://schemas.microsoft.com/office/drawing/2010/main" val="0"/>
              </a:ext>
            </a:extLst>
          </a:blip>
          <a:srcRect l="16456" r="17371"/>
          <a:stretch/>
        </p:blipFill>
        <p:spPr>
          <a:xfrm>
            <a:off x="1" y="0"/>
            <a:ext cx="6807201" cy="6858000"/>
          </a:xfrm>
          <a:prstGeom prst="rect">
            <a:avLst/>
          </a:prstGeom>
        </p:spPr>
      </p:pic>
      <p:sp>
        <p:nvSpPr>
          <p:cNvPr id="2" name="Title 1">
            <a:extLst>
              <a:ext uri="{FF2B5EF4-FFF2-40B4-BE49-F238E27FC236}">
                <a16:creationId xmlns:a16="http://schemas.microsoft.com/office/drawing/2014/main" id="{5177F072-6BC6-4848-83A6-8770DBB6919D}"/>
              </a:ext>
            </a:extLst>
          </p:cNvPr>
          <p:cNvSpPr>
            <a:spLocks noGrp="1"/>
          </p:cNvSpPr>
          <p:nvPr>
            <p:ph type="title"/>
          </p:nvPr>
        </p:nvSpPr>
        <p:spPr>
          <a:xfrm>
            <a:off x="7300452" y="128432"/>
            <a:ext cx="4688348" cy="1582381"/>
          </a:xfrm>
        </p:spPr>
        <p:txBody>
          <a:bodyPr>
            <a:noAutofit/>
          </a:bodyPr>
          <a:lstStyle/>
          <a:p>
            <a:pPr algn="ctr"/>
            <a:r>
              <a:rPr lang="en-US" sz="3200" dirty="0">
                <a:latin typeface="Berlin Sans FB" panose="020E0602020502020306" pitchFamily="34" charset="0"/>
              </a:rPr>
              <a:t>Florida Catholic Conference </a:t>
            </a:r>
            <a:br>
              <a:rPr lang="en-US" sz="3200" dirty="0">
                <a:latin typeface="Berlin Sans FB" panose="020E0602020502020306" pitchFamily="34" charset="0"/>
              </a:rPr>
            </a:br>
            <a:r>
              <a:rPr lang="en-US" sz="3200" dirty="0">
                <a:latin typeface="Berlin Sans FB" panose="020E0602020502020306" pitchFamily="34" charset="0"/>
              </a:rPr>
              <a:t>Accreditation Program</a:t>
            </a:r>
          </a:p>
        </p:txBody>
      </p:sp>
      <p:sp>
        <p:nvSpPr>
          <p:cNvPr id="5" name="Text Placeholder 4">
            <a:extLst>
              <a:ext uri="{FF2B5EF4-FFF2-40B4-BE49-F238E27FC236}">
                <a16:creationId xmlns:a16="http://schemas.microsoft.com/office/drawing/2014/main" id="{70ECAF62-6CC8-458A-9C2C-1C0BCC83C17F}"/>
              </a:ext>
            </a:extLst>
          </p:cNvPr>
          <p:cNvSpPr>
            <a:spLocks noGrp="1"/>
          </p:cNvSpPr>
          <p:nvPr>
            <p:ph type="body" sz="half" idx="2"/>
          </p:nvPr>
        </p:nvSpPr>
        <p:spPr>
          <a:xfrm>
            <a:off x="7155426" y="1729447"/>
            <a:ext cx="4978400" cy="3410412"/>
          </a:xfrm>
        </p:spPr>
        <p:txBody>
          <a:bodyPr/>
          <a:lstStyle/>
          <a:p>
            <a:pPr algn="ctr"/>
            <a:r>
              <a:rPr lang="en-US" sz="3200" dirty="0">
                <a:solidFill>
                  <a:srgbClr val="0000FF"/>
                </a:solidFill>
              </a:rPr>
              <a:t>Early Education Program</a:t>
            </a:r>
          </a:p>
          <a:p>
            <a:pPr algn="ctr"/>
            <a:r>
              <a:rPr lang="en-US" sz="3200" dirty="0">
                <a:solidFill>
                  <a:srgbClr val="0000FF"/>
                </a:solidFill>
              </a:rPr>
              <a:t>Governance &amp; Leadership</a:t>
            </a:r>
          </a:p>
          <a:p>
            <a:pPr algn="ctr"/>
            <a:r>
              <a:rPr lang="en-US" sz="3200" dirty="0">
                <a:solidFill>
                  <a:srgbClr val="0000FF"/>
                </a:solidFill>
              </a:rPr>
              <a:t>and</a:t>
            </a:r>
          </a:p>
          <a:p>
            <a:pPr algn="ctr"/>
            <a:r>
              <a:rPr lang="en-US" sz="3200" dirty="0">
                <a:solidFill>
                  <a:srgbClr val="0000FF"/>
                </a:solidFill>
              </a:rPr>
              <a:t>Operational Vitality</a:t>
            </a:r>
          </a:p>
          <a:p>
            <a:pPr algn="ctr"/>
            <a:r>
              <a:rPr lang="en-US" sz="3200" dirty="0">
                <a:solidFill>
                  <a:srgbClr val="0000FF"/>
                </a:solidFill>
              </a:rPr>
              <a:t>Benchmarks</a:t>
            </a:r>
          </a:p>
        </p:txBody>
      </p:sp>
      <p:pic>
        <p:nvPicPr>
          <p:cNvPr id="4" name="Picture 3">
            <a:extLst>
              <a:ext uri="{FF2B5EF4-FFF2-40B4-BE49-F238E27FC236}">
                <a16:creationId xmlns:a16="http://schemas.microsoft.com/office/drawing/2014/main" id="{9FA89543-FB74-4DB9-B462-23B5A1D311E1}"/>
              </a:ext>
            </a:extLst>
          </p:cNvPr>
          <p:cNvPicPr>
            <a:picLocks noChangeAspect="1"/>
          </p:cNvPicPr>
          <p:nvPr/>
        </p:nvPicPr>
        <p:blipFill>
          <a:blip r:embed="rId5"/>
          <a:stretch>
            <a:fillRect/>
          </a:stretch>
        </p:blipFill>
        <p:spPr>
          <a:xfrm>
            <a:off x="9085826" y="4599693"/>
            <a:ext cx="1117600" cy="1117600"/>
          </a:xfrm>
          <a:prstGeom prst="rect">
            <a:avLst/>
          </a:prstGeom>
        </p:spPr>
      </p:pic>
      <p:sp>
        <p:nvSpPr>
          <p:cNvPr id="8" name="TextBox 7">
            <a:extLst>
              <a:ext uri="{FF2B5EF4-FFF2-40B4-BE49-F238E27FC236}">
                <a16:creationId xmlns:a16="http://schemas.microsoft.com/office/drawing/2014/main" id="{57B2E9E7-84B9-4E51-9511-684CF31F847F}"/>
              </a:ext>
            </a:extLst>
          </p:cNvPr>
          <p:cNvSpPr txBox="1"/>
          <p:nvPr/>
        </p:nvSpPr>
        <p:spPr>
          <a:xfrm>
            <a:off x="7663426" y="5767274"/>
            <a:ext cx="3962400" cy="420756"/>
          </a:xfrm>
          <a:prstGeom prst="rect">
            <a:avLst/>
          </a:prstGeom>
          <a:noFill/>
        </p:spPr>
        <p:txBody>
          <a:bodyPr wrap="square" rtlCol="0">
            <a:spAutoFit/>
          </a:bodyPr>
          <a:lstStyle/>
          <a:p>
            <a:pPr algn="ctr"/>
            <a:r>
              <a:rPr lang="en-US" sz="1067" dirty="0"/>
              <a:t>Slide deck (recording available after the webinar)</a:t>
            </a:r>
          </a:p>
          <a:p>
            <a:pPr algn="ctr"/>
            <a:r>
              <a:rPr lang="en-US" sz="1067" dirty="0">
                <a:hlinkClick r:id="rId6"/>
              </a:rPr>
              <a:t>https://eas-ed.org/presentation-recordings-and-powerpoints</a:t>
            </a:r>
            <a:r>
              <a:rPr lang="en-US" sz="1067" dirty="0"/>
              <a:t> </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338577" cy="3979556"/>
          </a:xfrm>
        </p:spPr>
        <p:txBody>
          <a:bodyPr>
            <a:noAutofit/>
          </a:bodyPr>
          <a:lstStyle/>
          <a:p>
            <a:pPr marL="0" indent="0">
              <a:buNone/>
            </a:pPr>
            <a:r>
              <a:rPr lang="en-US" sz="2800" b="1" dirty="0"/>
              <a:t>*5.2 </a:t>
            </a:r>
            <a:r>
              <a:rPr lang="en-US" sz="2800" dirty="0"/>
              <a:t>The director </a:t>
            </a:r>
            <a:r>
              <a:rPr lang="en-US" sz="2800" b="1" dirty="0"/>
              <a:t>systematizes the policies </a:t>
            </a:r>
            <a:r>
              <a:rPr lang="en-US" sz="2800" dirty="0"/>
              <a:t>of the early education program’s operations to ensure fidelity to mission, and continuity and sustainability through </a:t>
            </a:r>
            <a:r>
              <a:rPr lang="en-US" sz="2800" b="1" dirty="0"/>
              <a:t>leadership successions</a:t>
            </a:r>
            <a:r>
              <a:rPr lang="en-US" sz="2800" dirty="0"/>
              <a:t>.</a:t>
            </a:r>
          </a:p>
          <a:p>
            <a:pPr marL="0" indent="0">
              <a:buNone/>
            </a:pPr>
            <a:r>
              <a:rPr lang="en-US" sz="2400" dirty="0"/>
              <a:t>Met – The program has well defined and up to date written policies in all areas and a written succession plan.</a:t>
            </a:r>
          </a:p>
          <a:p>
            <a:pPr marL="0" indent="0">
              <a:buNone/>
            </a:pPr>
            <a:r>
              <a:rPr lang="en-US" sz="2400" dirty="0"/>
              <a:t>Not Met – The program only has some policies and handbooks written.</a:t>
            </a:r>
          </a:p>
          <a:p>
            <a:pPr marL="0" indent="0">
              <a:buNone/>
            </a:pPr>
            <a:r>
              <a:rPr lang="en-US" sz="2400" dirty="0"/>
              <a:t>Evidence – Handbooks, files, website, written plan</a:t>
            </a:r>
          </a:p>
        </p:txBody>
      </p:sp>
      <p:sp>
        <p:nvSpPr>
          <p:cNvPr id="4" name="TextBox 3">
            <a:extLst>
              <a:ext uri="{FF2B5EF4-FFF2-40B4-BE49-F238E27FC236}">
                <a16:creationId xmlns:a16="http://schemas.microsoft.com/office/drawing/2014/main" id="{5B05AD36-B6E6-4966-888E-2365B9C85BC8}"/>
              </a:ext>
            </a:extLst>
          </p:cNvPr>
          <p:cNvSpPr txBox="1"/>
          <p:nvPr/>
        </p:nvSpPr>
        <p:spPr>
          <a:xfrm>
            <a:off x="1236520" y="3965838"/>
            <a:ext cx="9031605" cy="1815882"/>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Handbook reviewed, updated, and in use</a:t>
            </a:r>
          </a:p>
          <a:p>
            <a:pPr marL="571500" indent="-571500">
              <a:buFont typeface="Arial" panose="020B0604020202020204" pitchFamily="34" charset="0"/>
              <a:buChar char="•"/>
            </a:pPr>
            <a:r>
              <a:rPr lang="en-US" sz="2800" dirty="0"/>
              <a:t>What kind of leadership succession plan(s) is available – what happens if the director has to be out for several weeks?</a:t>
            </a:r>
          </a:p>
        </p:txBody>
      </p:sp>
    </p:spTree>
    <p:extLst>
      <p:ext uri="{BB962C8B-B14F-4D97-AF65-F5344CB8AC3E}">
        <p14:creationId xmlns:p14="http://schemas.microsoft.com/office/powerpoint/2010/main" val="160271438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183203" y="218661"/>
            <a:ext cx="11603329" cy="3210339"/>
          </a:xfrm>
        </p:spPr>
        <p:txBody>
          <a:bodyPr>
            <a:normAutofit/>
          </a:bodyPr>
          <a:lstStyle/>
          <a:p>
            <a:pPr marL="0" indent="0">
              <a:buNone/>
            </a:pPr>
            <a:r>
              <a:rPr lang="en-US" sz="2800" b="1" dirty="0"/>
              <a:t>*5.3 </a:t>
            </a:r>
            <a:r>
              <a:rPr lang="en-US" sz="2800" dirty="0"/>
              <a:t>The director maintains a constructive and beneficial relationship with </a:t>
            </a:r>
            <a:r>
              <a:rPr lang="en-US" sz="2800" b="1" dirty="0"/>
              <a:t>the bishop and the superintendent </a:t>
            </a:r>
            <a:r>
              <a:rPr lang="en-US" sz="2800" dirty="0"/>
              <a:t>that is marked by mutual trust, close cooperation, and continuing dialogue.</a:t>
            </a:r>
          </a:p>
          <a:p>
            <a:pPr marL="0" indent="0">
              <a:buNone/>
            </a:pPr>
            <a:r>
              <a:rPr lang="en-US" sz="2400" dirty="0"/>
              <a:t>Met – The director attends meetings with the superintendent and education office personnel. The director follows the directives of the bishop.</a:t>
            </a:r>
          </a:p>
          <a:p>
            <a:pPr marL="0" indent="0">
              <a:buNone/>
            </a:pPr>
            <a:r>
              <a:rPr lang="en-US" sz="2400" dirty="0"/>
              <a:t>Not Met – The director does not participate in diocesan meetings on a regular basis.</a:t>
            </a:r>
          </a:p>
          <a:p>
            <a:pPr marL="0" indent="0">
              <a:buNone/>
            </a:pPr>
            <a:r>
              <a:rPr lang="en-US" sz="2400" dirty="0"/>
              <a:t>Evidence – Calendar, agendas, conversations</a:t>
            </a:r>
          </a:p>
          <a:p>
            <a:pPr marL="0" indent="0">
              <a:buNone/>
            </a:pPr>
            <a:endParaRPr lang="en-US" sz="2800" dirty="0"/>
          </a:p>
        </p:txBody>
      </p:sp>
      <p:sp>
        <p:nvSpPr>
          <p:cNvPr id="4" name="TextBox 3">
            <a:extLst>
              <a:ext uri="{FF2B5EF4-FFF2-40B4-BE49-F238E27FC236}">
                <a16:creationId xmlns:a16="http://schemas.microsoft.com/office/drawing/2014/main" id="{475F3D5E-E2D5-4283-B8C6-D9F71EF121F9}"/>
              </a:ext>
            </a:extLst>
          </p:cNvPr>
          <p:cNvSpPr txBox="1"/>
          <p:nvPr/>
        </p:nvSpPr>
        <p:spPr>
          <a:xfrm>
            <a:off x="1103860" y="3862146"/>
            <a:ext cx="9004873" cy="1384995"/>
          </a:xfrm>
          <a:prstGeom prst="rect">
            <a:avLst/>
          </a:prstGeom>
          <a:solidFill>
            <a:schemeClr val="accent5">
              <a:alpha val="60000"/>
            </a:schemeClr>
          </a:solidFill>
        </p:spPr>
        <p:txBody>
          <a:bodyPr wrap="square" rtlCol="0">
            <a:spAutoFit/>
          </a:bodyPr>
          <a:lstStyle/>
          <a:p>
            <a:r>
              <a:rPr lang="en-US" sz="2800" dirty="0"/>
              <a:t>In addition to attending meetings and collaborating with the superintendent, the initiatives and messages from the bishop are shared with parents/staff</a:t>
            </a:r>
          </a:p>
        </p:txBody>
      </p:sp>
    </p:spTree>
    <p:extLst>
      <p:ext uri="{BB962C8B-B14F-4D97-AF65-F5344CB8AC3E}">
        <p14:creationId xmlns:p14="http://schemas.microsoft.com/office/powerpoint/2010/main" val="49683594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7"/>
            <a:ext cx="11422467" cy="4214448"/>
          </a:xfrm>
        </p:spPr>
        <p:txBody>
          <a:bodyPr>
            <a:noAutofit/>
          </a:bodyPr>
          <a:lstStyle/>
          <a:p>
            <a:pPr marL="0" indent="0">
              <a:buNone/>
            </a:pPr>
            <a:r>
              <a:rPr lang="en-US" sz="2800" b="1" dirty="0"/>
              <a:t>*5.4 </a:t>
            </a:r>
            <a:r>
              <a:rPr lang="en-US" sz="2800" dirty="0"/>
              <a:t>The director maintains a constructive and beneficial relationship with </a:t>
            </a:r>
            <a:r>
              <a:rPr lang="en-US" sz="2800" b="1" dirty="0"/>
              <a:t>the pastor and the school principal</a:t>
            </a:r>
            <a:r>
              <a:rPr lang="en-US" sz="2800" dirty="0"/>
              <a:t>, if the parish has a school, that is marked by mutual trust, close cooperation, and continuing dialogue.</a:t>
            </a:r>
          </a:p>
          <a:p>
            <a:pPr marL="0" indent="0">
              <a:buNone/>
            </a:pPr>
            <a:r>
              <a:rPr lang="en-US" sz="2400" dirty="0"/>
              <a:t>Met – The director meets with the pastor and principal if the parish has a school. </a:t>
            </a:r>
          </a:p>
          <a:p>
            <a:pPr marL="0" indent="0">
              <a:buNone/>
            </a:pPr>
            <a:r>
              <a:rPr lang="en-US" sz="2400" dirty="0"/>
              <a:t>Not Met – The director does not meet with the pastor and/or the principal on a regular basis.</a:t>
            </a:r>
          </a:p>
          <a:p>
            <a:pPr marL="0" indent="0">
              <a:buNone/>
            </a:pPr>
            <a:r>
              <a:rPr lang="en-US" sz="2400" dirty="0"/>
              <a:t>Evidence – Calendar, agendas, conversations</a:t>
            </a:r>
          </a:p>
          <a:p>
            <a:pPr marL="0" indent="0">
              <a:buNone/>
            </a:pPr>
            <a:endParaRPr lang="en-US" sz="2800" dirty="0"/>
          </a:p>
        </p:txBody>
      </p:sp>
      <p:sp>
        <p:nvSpPr>
          <p:cNvPr id="2" name="TextBox 1">
            <a:extLst>
              <a:ext uri="{FF2B5EF4-FFF2-40B4-BE49-F238E27FC236}">
                <a16:creationId xmlns:a16="http://schemas.microsoft.com/office/drawing/2014/main" id="{29ACED0B-D333-E2D7-F6B6-8BDA08E57138}"/>
              </a:ext>
            </a:extLst>
          </p:cNvPr>
          <p:cNvSpPr txBox="1"/>
          <p:nvPr/>
        </p:nvSpPr>
        <p:spPr>
          <a:xfrm>
            <a:off x="1418730" y="3837557"/>
            <a:ext cx="8874561" cy="1384995"/>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What is the relationship/connection with the pastor?</a:t>
            </a:r>
          </a:p>
          <a:p>
            <a:pPr marL="571500" indent="-571500">
              <a:buFont typeface="Arial" panose="020B0604020202020204" pitchFamily="34" charset="0"/>
              <a:buChar char="•"/>
            </a:pPr>
            <a:r>
              <a:rPr lang="en-US" sz="2800" dirty="0"/>
              <a:t>What is the relationship to the school, if connected to one or to nearby Catholic elementary schools? </a:t>
            </a:r>
          </a:p>
        </p:txBody>
      </p:sp>
    </p:spTree>
    <p:extLst>
      <p:ext uri="{BB962C8B-B14F-4D97-AF65-F5344CB8AC3E}">
        <p14:creationId xmlns:p14="http://schemas.microsoft.com/office/powerpoint/2010/main" val="241895340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011406" cy="3667670"/>
          </a:xfrm>
        </p:spPr>
        <p:txBody>
          <a:bodyPr>
            <a:normAutofit/>
          </a:bodyPr>
          <a:lstStyle/>
          <a:p>
            <a:pPr marL="0" indent="0">
              <a:buNone/>
            </a:pPr>
            <a:r>
              <a:rPr lang="en-US" sz="2800" b="1" dirty="0"/>
              <a:t>5.5 </a:t>
            </a:r>
            <a:r>
              <a:rPr lang="en-US" sz="2800" dirty="0"/>
              <a:t>The pastor (or school principal or superintendent, where applicable) ensures an </a:t>
            </a:r>
            <a:r>
              <a:rPr lang="en-US" sz="2800" b="1" dirty="0"/>
              <a:t>annual evaluation</a:t>
            </a:r>
            <a:r>
              <a:rPr lang="en-US" sz="2800" dirty="0"/>
              <a:t> of the early education program’s director is completed.</a:t>
            </a:r>
          </a:p>
          <a:p>
            <a:pPr marL="0" indent="0">
              <a:buNone/>
            </a:pPr>
            <a:r>
              <a:rPr lang="en-US" sz="2400" dirty="0"/>
              <a:t>Met – An evaluation form used to annually evaluate the director is evident.</a:t>
            </a:r>
          </a:p>
          <a:p>
            <a:pPr marL="0" indent="0">
              <a:buNone/>
            </a:pPr>
            <a:r>
              <a:rPr lang="en-US" sz="2400" dirty="0"/>
              <a:t>Not Met – Evidence of an annual evaluation is not available.</a:t>
            </a:r>
          </a:p>
          <a:p>
            <a:pPr marL="0" indent="0">
              <a:buNone/>
            </a:pPr>
            <a:r>
              <a:rPr lang="en-US" sz="2400" dirty="0"/>
              <a:t>Evidence – Completed evaluation</a:t>
            </a:r>
          </a:p>
        </p:txBody>
      </p:sp>
      <p:sp>
        <p:nvSpPr>
          <p:cNvPr id="4" name="TextBox 3">
            <a:extLst>
              <a:ext uri="{FF2B5EF4-FFF2-40B4-BE49-F238E27FC236}">
                <a16:creationId xmlns:a16="http://schemas.microsoft.com/office/drawing/2014/main" id="{DCB35121-E5AC-4C39-8888-FAA339105161}"/>
              </a:ext>
            </a:extLst>
          </p:cNvPr>
          <p:cNvSpPr txBox="1"/>
          <p:nvPr/>
        </p:nvSpPr>
        <p:spPr>
          <a:xfrm>
            <a:off x="2032041" y="3721667"/>
            <a:ext cx="7405574" cy="523220"/>
          </a:xfrm>
          <a:prstGeom prst="rect">
            <a:avLst/>
          </a:prstGeom>
          <a:solidFill>
            <a:schemeClr val="accent5">
              <a:alpha val="60000"/>
            </a:schemeClr>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800" noProof="0" dirty="0">
                <a:solidFill>
                  <a:prstClr val="black"/>
                </a:solidFill>
                <a:latin typeface="Calibri" panose="020F0502020204030204"/>
              </a:rPr>
              <a:t>How often is the director evaluated? By whom?</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2733267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20864"/>
            <a:ext cx="10583568" cy="2993721"/>
          </a:xfrm>
        </p:spPr>
        <p:txBody>
          <a:bodyPr>
            <a:noAutofit/>
          </a:bodyPr>
          <a:lstStyle/>
          <a:p>
            <a:pPr marL="0" indent="0">
              <a:buNone/>
            </a:pPr>
            <a:r>
              <a:rPr lang="en-US" sz="2400" b="1" dirty="0"/>
              <a:t>6.1 </a:t>
            </a:r>
            <a:r>
              <a:rPr lang="en-US" sz="2400" dirty="0"/>
              <a:t>The </a:t>
            </a:r>
            <a:r>
              <a:rPr lang="en-US" sz="2400" b="1" dirty="0"/>
              <a:t>Director</a:t>
            </a:r>
            <a:r>
              <a:rPr lang="en-US" sz="2400" dirty="0"/>
              <a:t> meets state and diocesan </a:t>
            </a:r>
            <a:r>
              <a:rPr lang="en-US" sz="2400" b="1" dirty="0"/>
              <a:t>requirements</a:t>
            </a:r>
            <a:r>
              <a:rPr lang="en-US" sz="2400" dirty="0"/>
              <a:t> for early education program leadership preparation and licensing.</a:t>
            </a:r>
          </a:p>
          <a:p>
            <a:pPr marL="0" indent="0">
              <a:buNone/>
            </a:pPr>
            <a:r>
              <a:rPr lang="en-US" sz="2400" dirty="0"/>
              <a:t>The Director:</a:t>
            </a:r>
          </a:p>
          <a:p>
            <a:pPr marL="514350" indent="-514350">
              <a:buAutoNum type="alphaLcPeriod"/>
            </a:pPr>
            <a:r>
              <a:rPr lang="en-US" sz="2400" dirty="0"/>
              <a:t>Is a minimum of 21 years age</a:t>
            </a:r>
          </a:p>
          <a:p>
            <a:pPr marL="514350" indent="-514350">
              <a:buAutoNum type="alphaLcPeriod"/>
            </a:pPr>
            <a:r>
              <a:rPr lang="en-US" sz="2400" dirty="0"/>
              <a:t>Holds a director’s credential from Florida DCF or an FLDOE administrator’s certificate</a:t>
            </a:r>
          </a:p>
          <a:p>
            <a:pPr marL="0" indent="0">
              <a:buNone/>
            </a:pPr>
            <a:endParaRPr lang="en-US" sz="2400" dirty="0"/>
          </a:p>
          <a:p>
            <a:pPr marL="514350" indent="-514350">
              <a:buAutoNum type="alphaLcPeriod"/>
            </a:pPr>
            <a:endParaRPr lang="en-US" sz="2400" dirty="0"/>
          </a:p>
        </p:txBody>
      </p:sp>
      <p:sp>
        <p:nvSpPr>
          <p:cNvPr id="4" name="TextBox 3">
            <a:extLst>
              <a:ext uri="{FF2B5EF4-FFF2-40B4-BE49-F238E27FC236}">
                <a16:creationId xmlns:a16="http://schemas.microsoft.com/office/drawing/2014/main" id="{EC90D918-D58E-4B42-89E8-3A6B46F7D036}"/>
              </a:ext>
            </a:extLst>
          </p:cNvPr>
          <p:cNvSpPr txBox="1"/>
          <p:nvPr/>
        </p:nvSpPr>
        <p:spPr>
          <a:xfrm>
            <a:off x="1306200" y="3606131"/>
            <a:ext cx="8701865" cy="2246769"/>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In a stand alone center – must be met.</a:t>
            </a:r>
          </a:p>
          <a:p>
            <a:pPr marL="571500" indent="-571500">
              <a:buFont typeface="Arial" panose="020B0604020202020204" pitchFamily="34" charset="0"/>
              <a:buChar char="•"/>
            </a:pPr>
            <a:r>
              <a:rPr lang="en-US" sz="2800" dirty="0"/>
              <a:t>In a school – director and principal can both be used to meet all of these requirements (director meets some, principal meets some) – except 6.1.a – both must be at least 21</a:t>
            </a:r>
          </a:p>
        </p:txBody>
      </p:sp>
    </p:spTree>
    <p:extLst>
      <p:ext uri="{BB962C8B-B14F-4D97-AF65-F5344CB8AC3E}">
        <p14:creationId xmlns:p14="http://schemas.microsoft.com/office/powerpoint/2010/main" val="24967596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125260" y="313599"/>
            <a:ext cx="11728383" cy="4216455"/>
          </a:xfrm>
        </p:spPr>
        <p:txBody>
          <a:bodyPr>
            <a:noAutofit/>
          </a:bodyPr>
          <a:lstStyle/>
          <a:p>
            <a:pPr marL="0" indent="0">
              <a:buNone/>
            </a:pPr>
            <a:r>
              <a:rPr lang="en-US" sz="2400" b="1" dirty="0"/>
              <a:t>6.1 </a:t>
            </a:r>
            <a:r>
              <a:rPr lang="en-US" sz="2400" dirty="0"/>
              <a:t>The </a:t>
            </a:r>
            <a:r>
              <a:rPr lang="en-US" sz="2400" b="1" dirty="0"/>
              <a:t>Director</a:t>
            </a:r>
            <a:r>
              <a:rPr lang="en-US" sz="2400" dirty="0"/>
              <a:t> meets state and diocesan </a:t>
            </a:r>
            <a:r>
              <a:rPr lang="en-US" sz="2400" b="1" dirty="0"/>
              <a:t>requirements</a:t>
            </a:r>
            <a:r>
              <a:rPr lang="en-US" sz="2400" dirty="0"/>
              <a:t> for early education program leadership preparation and licensing. The Director:</a:t>
            </a:r>
          </a:p>
          <a:p>
            <a:pPr marL="914400" indent="-914400">
              <a:buFont typeface="+mj-lt"/>
              <a:buAutoNum type="alphaLcPeriod" startAt="3"/>
            </a:pPr>
            <a:r>
              <a:rPr lang="en-US" sz="2400" dirty="0"/>
              <a:t>Has obtained a minimum of 9 credit hours of college course work in administration, leadership or management</a:t>
            </a:r>
          </a:p>
          <a:p>
            <a:pPr marL="914400" indent="-914400">
              <a:buFont typeface="+mj-lt"/>
              <a:buAutoNum type="alphaLcPeriod" startAt="4"/>
            </a:pPr>
            <a:r>
              <a:rPr lang="en-US" sz="2400" dirty="0"/>
              <a:t>Has obtained a minimum of 24 credit hours of specialized college course work in early education, child development, elementary education or special education.</a:t>
            </a:r>
          </a:p>
          <a:p>
            <a:pPr marL="914400" indent="-914400">
              <a:buFont typeface="+mj-lt"/>
              <a:buAutoNum type="alphaLcPeriod" startAt="4"/>
            </a:pPr>
            <a:r>
              <a:rPr lang="en-US" sz="2400" dirty="0"/>
              <a:t>Has experience working directly with children whose ages are represented in the early education program for which the director has oversight.</a:t>
            </a:r>
          </a:p>
          <a:p>
            <a:pPr marL="0" indent="0">
              <a:buNone/>
            </a:pPr>
            <a:endParaRPr lang="en-US" sz="2400" dirty="0"/>
          </a:p>
          <a:p>
            <a:pPr marL="514350" indent="-514350">
              <a:buAutoNum type="alphaLcPeriod"/>
            </a:pPr>
            <a:endParaRPr lang="en-US" sz="2400" dirty="0"/>
          </a:p>
        </p:txBody>
      </p:sp>
      <p:sp>
        <p:nvSpPr>
          <p:cNvPr id="4" name="TextBox 3">
            <a:extLst>
              <a:ext uri="{FF2B5EF4-FFF2-40B4-BE49-F238E27FC236}">
                <a16:creationId xmlns:a16="http://schemas.microsoft.com/office/drawing/2014/main" id="{450F6B36-25E1-42C3-A071-ADB888244961}"/>
              </a:ext>
            </a:extLst>
          </p:cNvPr>
          <p:cNvSpPr txBox="1"/>
          <p:nvPr/>
        </p:nvSpPr>
        <p:spPr>
          <a:xfrm>
            <a:off x="930051" y="3965120"/>
            <a:ext cx="9480686" cy="1815882"/>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6.1.c &amp; d – college transcript showing the hours in any of these areas</a:t>
            </a:r>
          </a:p>
          <a:p>
            <a:pPr marL="571500" indent="-571500">
              <a:buFont typeface="Arial" panose="020B0604020202020204" pitchFamily="34" charset="0"/>
              <a:buChar char="•"/>
            </a:pPr>
            <a:r>
              <a:rPr lang="en-US" sz="2800" dirty="0"/>
              <a:t>6.1.e – resume, job experience documented through observations, evaluations</a:t>
            </a:r>
          </a:p>
        </p:txBody>
      </p:sp>
    </p:spTree>
    <p:extLst>
      <p:ext uri="{BB962C8B-B14F-4D97-AF65-F5344CB8AC3E}">
        <p14:creationId xmlns:p14="http://schemas.microsoft.com/office/powerpoint/2010/main" val="299668773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402578" cy="4351338"/>
          </a:xfrm>
        </p:spPr>
        <p:txBody>
          <a:bodyPr>
            <a:normAutofit/>
          </a:bodyPr>
          <a:lstStyle/>
          <a:p>
            <a:pPr marL="0" indent="0">
              <a:buNone/>
            </a:pPr>
            <a:r>
              <a:rPr lang="en-US" sz="2400" b="1" dirty="0"/>
              <a:t>6.2 </a:t>
            </a:r>
            <a:r>
              <a:rPr lang="en-US" sz="2400" dirty="0"/>
              <a:t>The </a:t>
            </a:r>
            <a:r>
              <a:rPr lang="en-US" sz="2400" b="1" dirty="0"/>
              <a:t>director</a:t>
            </a:r>
            <a:r>
              <a:rPr lang="en-US" sz="2400" dirty="0"/>
              <a:t> assumes </a:t>
            </a:r>
            <a:r>
              <a:rPr lang="en-US" sz="2400" b="1" dirty="0"/>
              <a:t>responsibility</a:t>
            </a:r>
            <a:r>
              <a:rPr lang="en-US" sz="2400" dirty="0"/>
              <a:t> of the </a:t>
            </a:r>
            <a:r>
              <a:rPr lang="en-US" sz="2400" b="1" dirty="0"/>
              <a:t>day to day operations</a:t>
            </a:r>
            <a:r>
              <a:rPr lang="en-US" sz="2400" dirty="0"/>
              <a:t> of the program, maintains program policies, and monitors the program’s compliance with applicable requirements, including health and safety, consulting with the diocese and experts.</a:t>
            </a:r>
          </a:p>
          <a:p>
            <a:pPr marL="0" indent="0">
              <a:buNone/>
            </a:pPr>
            <a:r>
              <a:rPr lang="en-US" sz="2400" dirty="0"/>
              <a:t>Met – A current job description for the director delineates the above-mentioned responsibilities of the director.</a:t>
            </a:r>
          </a:p>
          <a:p>
            <a:pPr marL="0" indent="0">
              <a:buNone/>
            </a:pPr>
            <a:r>
              <a:rPr lang="en-US" sz="2400" dirty="0"/>
              <a:t>Not Met – The job description for the director does not mention these items.</a:t>
            </a:r>
          </a:p>
          <a:p>
            <a:pPr marL="0" indent="0">
              <a:buNone/>
            </a:pPr>
            <a:r>
              <a:rPr lang="en-US" sz="2400" dirty="0"/>
              <a:t>Evidence – Written job description, schedule, compliance reports</a:t>
            </a:r>
          </a:p>
        </p:txBody>
      </p:sp>
      <p:sp>
        <p:nvSpPr>
          <p:cNvPr id="4" name="TextBox 3">
            <a:extLst>
              <a:ext uri="{FF2B5EF4-FFF2-40B4-BE49-F238E27FC236}">
                <a16:creationId xmlns:a16="http://schemas.microsoft.com/office/drawing/2014/main" id="{95CBE1CF-5E1B-4CA8-B659-1507C44220C4}"/>
              </a:ext>
            </a:extLst>
          </p:cNvPr>
          <p:cNvSpPr txBox="1"/>
          <p:nvPr/>
        </p:nvSpPr>
        <p:spPr>
          <a:xfrm>
            <a:off x="1524315" y="4473998"/>
            <a:ext cx="7955245" cy="1384995"/>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Job description</a:t>
            </a:r>
          </a:p>
          <a:p>
            <a:pPr marL="571500" indent="-571500">
              <a:buFont typeface="Arial" panose="020B0604020202020204" pitchFamily="34" charset="0"/>
              <a:buChar char="•"/>
            </a:pPr>
            <a:r>
              <a:rPr lang="en-US" sz="2800" dirty="0"/>
              <a:t>Latest DCF report or letter for religious exemption</a:t>
            </a:r>
          </a:p>
          <a:p>
            <a:pPr marL="571500" indent="-571500">
              <a:buFont typeface="Arial" panose="020B0604020202020204" pitchFamily="34" charset="0"/>
              <a:buChar char="•"/>
            </a:pPr>
            <a:r>
              <a:rPr lang="en-US" sz="2800" dirty="0"/>
              <a:t>Local inspection reports</a:t>
            </a:r>
          </a:p>
        </p:txBody>
      </p:sp>
    </p:spTree>
    <p:extLst>
      <p:ext uri="{BB962C8B-B14F-4D97-AF65-F5344CB8AC3E}">
        <p14:creationId xmlns:p14="http://schemas.microsoft.com/office/powerpoint/2010/main" val="194509797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388961" y="128952"/>
            <a:ext cx="11322070" cy="4351338"/>
          </a:xfrm>
        </p:spPr>
        <p:txBody>
          <a:bodyPr>
            <a:normAutofit/>
          </a:bodyPr>
          <a:lstStyle/>
          <a:p>
            <a:pPr marL="0" indent="0">
              <a:buNone/>
            </a:pPr>
            <a:r>
              <a:rPr lang="en-US" sz="2400" b="1" dirty="0"/>
              <a:t>6.3 </a:t>
            </a:r>
            <a:r>
              <a:rPr lang="en-US" sz="2400" dirty="0"/>
              <a:t>The </a:t>
            </a:r>
            <a:r>
              <a:rPr lang="en-US" sz="2400" b="1" dirty="0"/>
              <a:t>director</a:t>
            </a:r>
            <a:r>
              <a:rPr lang="en-US" sz="2400" dirty="0"/>
              <a:t> takes </a:t>
            </a:r>
            <a:r>
              <a:rPr lang="en-US" sz="2400" b="1" dirty="0"/>
              <a:t>responsibility</a:t>
            </a:r>
            <a:r>
              <a:rPr lang="en-US" sz="2400" dirty="0"/>
              <a:t> for the </a:t>
            </a:r>
            <a:r>
              <a:rPr lang="en-US" sz="2400" b="1" dirty="0"/>
              <a:t>development and oversight of personnel</a:t>
            </a:r>
            <a:r>
              <a:rPr lang="en-US" sz="2400" dirty="0"/>
              <a:t>, including hiring, professional growth, faith formation and formal assessment of staff in compliance with diocesan policy. The formal assessment takes place annually. The director assists the teachers in creating individual professional development plans.</a:t>
            </a:r>
          </a:p>
          <a:p>
            <a:pPr marL="0" indent="0">
              <a:buNone/>
            </a:pPr>
            <a:r>
              <a:rPr lang="en-US" sz="2000" dirty="0"/>
              <a:t>Met – A current job description for the director delineates the above-mentioned responsibilities of the director; director documents regular meetings with teachers.</a:t>
            </a:r>
          </a:p>
          <a:p>
            <a:pPr marL="0" indent="0">
              <a:buNone/>
            </a:pPr>
            <a:r>
              <a:rPr lang="en-US" sz="2000" dirty="0"/>
              <a:t>Not Met – The job description for the director does not mention these items.</a:t>
            </a:r>
          </a:p>
          <a:p>
            <a:pPr marL="0" indent="0">
              <a:buNone/>
            </a:pPr>
            <a:r>
              <a:rPr lang="en-US" sz="2000" dirty="0"/>
              <a:t>Evidence – Written job description, schedule</a:t>
            </a:r>
          </a:p>
        </p:txBody>
      </p:sp>
      <p:sp>
        <p:nvSpPr>
          <p:cNvPr id="4" name="TextBox 3">
            <a:extLst>
              <a:ext uri="{FF2B5EF4-FFF2-40B4-BE49-F238E27FC236}">
                <a16:creationId xmlns:a16="http://schemas.microsoft.com/office/drawing/2014/main" id="{63968F95-281D-4956-82B4-1FC939D66F21}"/>
              </a:ext>
            </a:extLst>
          </p:cNvPr>
          <p:cNvSpPr txBox="1"/>
          <p:nvPr/>
        </p:nvSpPr>
        <p:spPr>
          <a:xfrm>
            <a:off x="1001356" y="3683336"/>
            <a:ext cx="8906041" cy="2246769"/>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What professional development is offered to staff?</a:t>
            </a:r>
          </a:p>
          <a:p>
            <a:pPr marL="571500" indent="-571500">
              <a:buFont typeface="Arial" panose="020B0604020202020204" pitchFamily="34" charset="0"/>
              <a:buChar char="•"/>
            </a:pPr>
            <a:r>
              <a:rPr lang="en-US" sz="2800" dirty="0"/>
              <a:t>How often do observations take place? Are these reviewed and discussed?</a:t>
            </a:r>
          </a:p>
          <a:p>
            <a:pPr marL="571500" indent="-571500">
              <a:buFont typeface="Arial" panose="020B0604020202020204" pitchFamily="34" charset="0"/>
              <a:buChar char="•"/>
            </a:pPr>
            <a:r>
              <a:rPr lang="en-US" sz="2800" dirty="0"/>
              <a:t>How are evaluations completed?</a:t>
            </a:r>
          </a:p>
          <a:p>
            <a:pPr marL="571500" indent="-571500">
              <a:buFont typeface="Arial" panose="020B0604020202020204" pitchFamily="34" charset="0"/>
              <a:buChar char="•"/>
            </a:pPr>
            <a:r>
              <a:rPr lang="en-US" sz="2800" dirty="0"/>
              <a:t>Do teachers have professional development plans?</a:t>
            </a:r>
          </a:p>
        </p:txBody>
      </p:sp>
    </p:spTree>
    <p:extLst>
      <p:ext uri="{BB962C8B-B14F-4D97-AF65-F5344CB8AC3E}">
        <p14:creationId xmlns:p14="http://schemas.microsoft.com/office/powerpoint/2010/main" val="30548986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263076" cy="3425883"/>
          </a:xfrm>
        </p:spPr>
        <p:txBody>
          <a:bodyPr>
            <a:normAutofit/>
          </a:bodyPr>
          <a:lstStyle/>
          <a:p>
            <a:pPr marL="0" indent="0">
              <a:buNone/>
            </a:pPr>
            <a:r>
              <a:rPr lang="en-US" sz="2400" b="1" dirty="0"/>
              <a:t>6.4 </a:t>
            </a:r>
            <a:r>
              <a:rPr lang="en-US" sz="2400" dirty="0"/>
              <a:t>The director has plans in place for the use of </a:t>
            </a:r>
            <a:r>
              <a:rPr lang="en-US" sz="2400" b="1" dirty="0"/>
              <a:t>qualified substitute teachers</a:t>
            </a:r>
            <a:r>
              <a:rPr lang="en-US" sz="2400" dirty="0"/>
              <a:t> to ensure the integrity of the program.</a:t>
            </a:r>
          </a:p>
          <a:p>
            <a:pPr marL="0" indent="0">
              <a:buNone/>
            </a:pPr>
            <a:r>
              <a:rPr lang="en-US" sz="2200" dirty="0"/>
              <a:t>Met – A current and sufficient list of qualified substitutes is available, and evidence is clear that the integrity of the program is maintained during teacher absences.</a:t>
            </a:r>
          </a:p>
          <a:p>
            <a:pPr marL="0" indent="0">
              <a:buNone/>
            </a:pPr>
            <a:r>
              <a:rPr lang="en-US" sz="2200" dirty="0"/>
              <a:t>Not Met – A plan to obtain substitutes is not in place, and a list of qualified substitutes is not available.</a:t>
            </a:r>
          </a:p>
          <a:p>
            <a:pPr marL="0" indent="0">
              <a:buNone/>
            </a:pPr>
            <a:r>
              <a:rPr lang="en-US" sz="2200" dirty="0"/>
              <a:t>Evidence – List of substitutes </a:t>
            </a:r>
            <a:r>
              <a:rPr lang="en-US" sz="2200" dirty="0">
                <a:highlight>
                  <a:srgbClr val="FFFF00"/>
                </a:highlight>
              </a:rPr>
              <a:t>with qualifications</a:t>
            </a:r>
          </a:p>
        </p:txBody>
      </p:sp>
      <p:sp>
        <p:nvSpPr>
          <p:cNvPr id="4" name="TextBox 3">
            <a:extLst>
              <a:ext uri="{FF2B5EF4-FFF2-40B4-BE49-F238E27FC236}">
                <a16:creationId xmlns:a16="http://schemas.microsoft.com/office/drawing/2014/main" id="{C04F92D3-C814-4ED9-8FFE-62A58AFFC2A4}"/>
              </a:ext>
            </a:extLst>
          </p:cNvPr>
          <p:cNvSpPr txBox="1"/>
          <p:nvPr/>
        </p:nvSpPr>
        <p:spPr>
          <a:xfrm>
            <a:off x="1647581" y="4071738"/>
            <a:ext cx="6565241" cy="954107"/>
          </a:xfrm>
          <a:prstGeom prst="rect">
            <a:avLst/>
          </a:prstGeom>
          <a:solidFill>
            <a:schemeClr val="accent5">
              <a:alpha val="60000"/>
            </a:schemeClr>
          </a:solidFill>
        </p:spPr>
        <p:txBody>
          <a:bodyPr wrap="square" rtlCol="0">
            <a:spAutoFit/>
          </a:bodyPr>
          <a:lstStyle/>
          <a:p>
            <a:r>
              <a:rPr lang="en-US" sz="2800" dirty="0"/>
              <a:t>The substitute list should include details – degree/credentials, background screening </a:t>
            </a:r>
          </a:p>
        </p:txBody>
      </p:sp>
    </p:spTree>
    <p:extLst>
      <p:ext uri="{BB962C8B-B14F-4D97-AF65-F5344CB8AC3E}">
        <p14:creationId xmlns:p14="http://schemas.microsoft.com/office/powerpoint/2010/main" val="259109823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414078" cy="3954389"/>
          </a:xfrm>
        </p:spPr>
        <p:txBody>
          <a:bodyPr>
            <a:normAutofit/>
          </a:bodyPr>
          <a:lstStyle/>
          <a:p>
            <a:pPr marL="0" indent="0">
              <a:buNone/>
            </a:pPr>
            <a:r>
              <a:rPr lang="en-US" sz="2400" b="1" dirty="0"/>
              <a:t>6.4.a. </a:t>
            </a:r>
            <a:r>
              <a:rPr lang="en-US" sz="2400" dirty="0"/>
              <a:t>In the case of a </a:t>
            </a:r>
            <a:r>
              <a:rPr lang="en-US" sz="2400" b="1" dirty="0"/>
              <a:t>VPK program</a:t>
            </a:r>
            <a:r>
              <a:rPr lang="en-US" sz="2400" dirty="0"/>
              <a:t>, the director has an additional teacher or substitute with the VPK </a:t>
            </a:r>
            <a:r>
              <a:rPr lang="en-US" sz="2400" b="1" dirty="0"/>
              <a:t>endorsement</a:t>
            </a:r>
            <a:r>
              <a:rPr lang="en-US" sz="2400" dirty="0"/>
              <a:t> who could fill in long term (two weeks or more), if needed.</a:t>
            </a:r>
          </a:p>
          <a:p>
            <a:pPr marL="0" indent="0">
              <a:buNone/>
            </a:pPr>
            <a:r>
              <a:rPr lang="en-US" sz="2200" dirty="0"/>
              <a:t>Met – Another teacher, in addition to the VPK teacher(s), has the VPK endorsement or a substitute has the VPK endorsement.</a:t>
            </a:r>
          </a:p>
          <a:p>
            <a:pPr marL="0" indent="0">
              <a:buNone/>
            </a:pPr>
            <a:r>
              <a:rPr lang="en-US" sz="2200" dirty="0"/>
              <a:t>Not Met – The program does not have another teacher or substitute with the VPK endorsement.</a:t>
            </a:r>
          </a:p>
          <a:p>
            <a:pPr marL="0" indent="0">
              <a:buNone/>
            </a:pPr>
            <a:r>
              <a:rPr lang="en-US" sz="2200" dirty="0"/>
              <a:t>Not Applicable – The program does not have VPK.</a:t>
            </a:r>
          </a:p>
          <a:p>
            <a:pPr marL="0" indent="0">
              <a:buNone/>
            </a:pPr>
            <a:r>
              <a:rPr lang="en-US" sz="2200" dirty="0"/>
              <a:t>Evidence – DCF certificates</a:t>
            </a:r>
          </a:p>
        </p:txBody>
      </p:sp>
      <p:sp>
        <p:nvSpPr>
          <p:cNvPr id="4" name="TextBox 3">
            <a:extLst>
              <a:ext uri="{FF2B5EF4-FFF2-40B4-BE49-F238E27FC236}">
                <a16:creationId xmlns:a16="http://schemas.microsoft.com/office/drawing/2014/main" id="{C04F92D3-C814-4ED9-8FFE-62A58AFFC2A4}"/>
              </a:ext>
            </a:extLst>
          </p:cNvPr>
          <p:cNvSpPr txBox="1"/>
          <p:nvPr/>
        </p:nvSpPr>
        <p:spPr>
          <a:xfrm>
            <a:off x="777086" y="4578525"/>
            <a:ext cx="10111824" cy="523220"/>
          </a:xfrm>
          <a:prstGeom prst="rect">
            <a:avLst/>
          </a:prstGeom>
          <a:solidFill>
            <a:schemeClr val="accent5">
              <a:alpha val="60000"/>
            </a:schemeClr>
          </a:solidFill>
        </p:spPr>
        <p:txBody>
          <a:bodyPr wrap="square" rtlCol="0">
            <a:spAutoFit/>
          </a:bodyPr>
          <a:lstStyle/>
          <a:p>
            <a:r>
              <a:rPr lang="en-US" sz="2800" dirty="0"/>
              <a:t>The goal is to have at least two VPK credentialed teachers on staff</a:t>
            </a:r>
          </a:p>
        </p:txBody>
      </p:sp>
    </p:spTree>
    <p:extLst>
      <p:ext uri="{BB962C8B-B14F-4D97-AF65-F5344CB8AC3E}">
        <p14:creationId xmlns:p14="http://schemas.microsoft.com/office/powerpoint/2010/main" val="12576064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838200" y="348088"/>
            <a:ext cx="10515600" cy="868057"/>
          </a:xfrm>
        </p:spPr>
        <p:txBody>
          <a:bodyPr/>
          <a:lstStyle/>
          <a:p>
            <a:r>
              <a:rPr lang="en-US" b="1" dirty="0">
                <a:latin typeface="Berlin Sans FB" panose="020E0602020502020306" pitchFamily="34" charset="0"/>
              </a:rPr>
              <a:t>Agenda</a:t>
            </a:r>
          </a:p>
        </p:txBody>
      </p:sp>
      <p:sp>
        <p:nvSpPr>
          <p:cNvPr id="6" name="Rectangle 5">
            <a:extLst>
              <a:ext uri="{FF2B5EF4-FFF2-40B4-BE49-F238E27FC236}">
                <a16:creationId xmlns:a16="http://schemas.microsoft.com/office/drawing/2014/main" id="{6729DD84-82A8-45EF-82BA-0053269DC9BB}"/>
              </a:ext>
            </a:extLst>
          </p:cNvPr>
          <p:cNvSpPr/>
          <p:nvPr/>
        </p:nvSpPr>
        <p:spPr>
          <a:xfrm>
            <a:off x="1414021" y="1431599"/>
            <a:ext cx="9756742" cy="507831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Berlin Sans FB" panose="020E0602020502020306" pitchFamily="34" charset="0"/>
              </a:rPr>
              <a:t>Opening Prayer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Berlin Sans FB" panose="020E0602020502020306" pitchFamily="34" charset="0"/>
              </a:rPr>
              <a:t>General Benchmark Information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Berlin Sans FB" panose="020E0602020502020306" pitchFamily="34" charset="0"/>
              </a:rPr>
              <a:t>Governance &amp; Leadership Domain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Berlin Sans FB" panose="020E0602020502020306" pitchFamily="34" charset="0"/>
              </a:rPr>
              <a:t>Q &amp; 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Berlin Sans FB" panose="020E0602020502020306" pitchFamily="34" charset="0"/>
              </a:rPr>
              <a:t>Operational Vitality Domain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Berlin Sans FB" panose="020E0602020502020306" pitchFamily="34" charset="0"/>
              </a:rPr>
              <a:t>Q &amp; 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Berlin Sans FB" panose="020E0602020502020306" pitchFamily="34" charset="0"/>
              </a:rPr>
              <a:t>Closing Prayer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prstClr val="black"/>
                </a:solidFill>
                <a:latin typeface="Berlin Sans FB" panose="020E0602020502020306" pitchFamily="34" charset="0"/>
              </a:rPr>
              <a:t>Any Final/Individual Questions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1" dirty="0">
              <a:solidFill>
                <a:prstClr val="black"/>
              </a:solidFill>
              <a:latin typeface="Berlin Sans FB" panose="020E0602020502020306" pitchFamily="34" charset="0"/>
              <a:cs typeface="Times New Roman" panose="02020603050405020304" pitchFamily="18" charset="0"/>
            </a:endParaRPr>
          </a:p>
        </p:txBody>
      </p:sp>
    </p:spTree>
    <p:extLst>
      <p:ext uri="{BB962C8B-B14F-4D97-AF65-F5344CB8AC3E}">
        <p14:creationId xmlns:p14="http://schemas.microsoft.com/office/powerpoint/2010/main" val="5260068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7"/>
            <a:ext cx="11372133" cy="4351338"/>
          </a:xfrm>
        </p:spPr>
        <p:txBody>
          <a:bodyPr>
            <a:normAutofit/>
          </a:bodyPr>
          <a:lstStyle/>
          <a:p>
            <a:pPr marL="0" indent="0">
              <a:buNone/>
            </a:pPr>
            <a:r>
              <a:rPr lang="en-US" sz="2400" b="1" dirty="0"/>
              <a:t>6.5 </a:t>
            </a:r>
            <a:r>
              <a:rPr lang="en-US" sz="2400" dirty="0"/>
              <a:t>The </a:t>
            </a:r>
            <a:r>
              <a:rPr lang="en-US" sz="2400" b="1" dirty="0"/>
              <a:t>director designates a qualified person </a:t>
            </a:r>
            <a:r>
              <a:rPr lang="en-US" sz="2400" dirty="0"/>
              <a:t>to assume leadership and responsibility of the early education program in the event of the Director’s absence.  The person shall be at least 21 years of age.</a:t>
            </a:r>
          </a:p>
          <a:p>
            <a:pPr marL="0" indent="0">
              <a:buNone/>
            </a:pPr>
            <a:r>
              <a:rPr lang="en-US" sz="2200" dirty="0"/>
              <a:t>Met – A qualified person is the designated leader in the absence of the director.</a:t>
            </a:r>
          </a:p>
          <a:p>
            <a:pPr marL="0" indent="0">
              <a:buNone/>
            </a:pPr>
            <a:r>
              <a:rPr lang="en-US" sz="2200" dirty="0"/>
              <a:t>Not Met – There is no specific person designated to assume the responsibilities of the director when the director is absent.</a:t>
            </a:r>
          </a:p>
          <a:p>
            <a:pPr marL="0" indent="0">
              <a:buNone/>
            </a:pPr>
            <a:r>
              <a:rPr lang="en-US" sz="2200" dirty="0"/>
              <a:t>Evidence – Written policy, personnel file</a:t>
            </a:r>
          </a:p>
        </p:txBody>
      </p:sp>
      <p:sp>
        <p:nvSpPr>
          <p:cNvPr id="4" name="TextBox 3">
            <a:extLst>
              <a:ext uri="{FF2B5EF4-FFF2-40B4-BE49-F238E27FC236}">
                <a16:creationId xmlns:a16="http://schemas.microsoft.com/office/drawing/2014/main" id="{529EAB60-8824-4A82-8229-90E8FDB83AFC}"/>
              </a:ext>
            </a:extLst>
          </p:cNvPr>
          <p:cNvSpPr txBox="1"/>
          <p:nvPr/>
        </p:nvSpPr>
        <p:spPr>
          <a:xfrm>
            <a:off x="1288680" y="3987848"/>
            <a:ext cx="9614640" cy="954107"/>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Should be part of the job descriptions/chain of command</a:t>
            </a:r>
          </a:p>
          <a:p>
            <a:pPr marL="571500" indent="-571500">
              <a:buFont typeface="Arial" panose="020B0604020202020204" pitchFamily="34" charset="0"/>
              <a:buChar char="•"/>
            </a:pPr>
            <a:r>
              <a:rPr lang="en-US" sz="2800" dirty="0"/>
              <a:t>Who fills in for the director? </a:t>
            </a:r>
          </a:p>
        </p:txBody>
      </p:sp>
    </p:spTree>
    <p:extLst>
      <p:ext uri="{BB962C8B-B14F-4D97-AF65-F5344CB8AC3E}">
        <p14:creationId xmlns:p14="http://schemas.microsoft.com/office/powerpoint/2010/main" val="408432582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131420" cy="3803387"/>
          </a:xfrm>
        </p:spPr>
        <p:txBody>
          <a:bodyPr>
            <a:normAutofit/>
          </a:bodyPr>
          <a:lstStyle/>
          <a:p>
            <a:pPr marL="0" indent="0">
              <a:buNone/>
            </a:pPr>
            <a:r>
              <a:rPr lang="en-US" sz="2400" b="1" dirty="0"/>
              <a:t>6.5. a. </a:t>
            </a:r>
            <a:r>
              <a:rPr lang="en-US" sz="2400" dirty="0"/>
              <a:t>In the case of a </a:t>
            </a:r>
            <a:r>
              <a:rPr lang="en-US" sz="2400" b="1" dirty="0"/>
              <a:t>VPK program</a:t>
            </a:r>
            <a:r>
              <a:rPr lang="en-US" sz="2400" dirty="0"/>
              <a:t>, a second person on staff has a </a:t>
            </a:r>
            <a:r>
              <a:rPr lang="en-US" sz="2400" b="1" dirty="0"/>
              <a:t>VPK director credential.</a:t>
            </a:r>
          </a:p>
          <a:p>
            <a:pPr marL="0" indent="0">
              <a:buNone/>
            </a:pPr>
            <a:r>
              <a:rPr lang="en-US" sz="2200" dirty="0"/>
              <a:t>Met – In addition to the director, another staff member has the VPK director credential. In the case of a school, a second person has a professional </a:t>
            </a:r>
            <a:r>
              <a:rPr lang="en-US" sz="2200" dirty="0">
                <a:highlight>
                  <a:srgbClr val="FFFF00"/>
                </a:highlight>
              </a:rPr>
              <a:t>Florida educator certificate in educational leadership</a:t>
            </a:r>
            <a:r>
              <a:rPr lang="en-US" sz="2200" dirty="0"/>
              <a:t>.</a:t>
            </a:r>
          </a:p>
          <a:p>
            <a:pPr marL="0" indent="0">
              <a:buNone/>
            </a:pPr>
            <a:r>
              <a:rPr lang="en-US" sz="2200" dirty="0"/>
              <a:t>No Met – The program does not have a second staff member with the VPK director credential or Florida educator certificate.</a:t>
            </a:r>
          </a:p>
          <a:p>
            <a:pPr marL="0" indent="0">
              <a:buNone/>
            </a:pPr>
            <a:r>
              <a:rPr lang="en-US" sz="2200" dirty="0"/>
              <a:t>Not Applicable – The program does not have VPK.</a:t>
            </a:r>
          </a:p>
          <a:p>
            <a:pPr marL="0" indent="0">
              <a:buNone/>
            </a:pPr>
            <a:r>
              <a:rPr lang="en-US" sz="2200" dirty="0"/>
              <a:t>Evidence – DCF and/or FLDOE certificates</a:t>
            </a:r>
          </a:p>
        </p:txBody>
      </p:sp>
      <p:sp>
        <p:nvSpPr>
          <p:cNvPr id="4" name="TextBox 3">
            <a:extLst>
              <a:ext uri="{FF2B5EF4-FFF2-40B4-BE49-F238E27FC236}">
                <a16:creationId xmlns:a16="http://schemas.microsoft.com/office/drawing/2014/main" id="{529EAB60-8824-4A82-8229-90E8FDB83AFC}"/>
              </a:ext>
            </a:extLst>
          </p:cNvPr>
          <p:cNvSpPr txBox="1"/>
          <p:nvPr/>
        </p:nvSpPr>
        <p:spPr>
          <a:xfrm>
            <a:off x="1646395" y="4256751"/>
            <a:ext cx="7975777" cy="954107"/>
          </a:xfrm>
          <a:prstGeom prst="rect">
            <a:avLst/>
          </a:prstGeom>
          <a:solidFill>
            <a:schemeClr val="accent5">
              <a:alpha val="60000"/>
            </a:schemeClr>
          </a:solidFill>
        </p:spPr>
        <p:txBody>
          <a:bodyPr wrap="square" rtlCol="0">
            <a:spAutoFit/>
          </a:bodyPr>
          <a:lstStyle/>
          <a:p>
            <a:r>
              <a:rPr lang="en-US" sz="2800" dirty="0"/>
              <a:t>The goal is to have at least two people with the VPK director credential (or administrator certificate)</a:t>
            </a:r>
          </a:p>
        </p:txBody>
      </p:sp>
    </p:spTree>
    <p:extLst>
      <p:ext uri="{BB962C8B-B14F-4D97-AF65-F5344CB8AC3E}">
        <p14:creationId xmlns:p14="http://schemas.microsoft.com/office/powerpoint/2010/main" val="254164823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296632" cy="3409105"/>
          </a:xfrm>
        </p:spPr>
        <p:txBody>
          <a:bodyPr>
            <a:normAutofit/>
          </a:bodyPr>
          <a:lstStyle/>
          <a:p>
            <a:pPr marL="0" indent="0">
              <a:buNone/>
            </a:pPr>
            <a:r>
              <a:rPr lang="en-US" sz="2400" b="1" dirty="0"/>
              <a:t>6.6 </a:t>
            </a:r>
            <a:r>
              <a:rPr lang="en-US" sz="2400" dirty="0"/>
              <a:t>The director holds </a:t>
            </a:r>
            <a:r>
              <a:rPr lang="en-US" sz="2400" b="1" dirty="0"/>
              <a:t>regular staff meetings </a:t>
            </a:r>
            <a:r>
              <a:rPr lang="en-US" sz="2400" dirty="0"/>
              <a:t>to support the professional development plan, to build strong relationships, to promote communication, and for the operational vitality of the program.</a:t>
            </a:r>
          </a:p>
          <a:p>
            <a:pPr marL="0" indent="0">
              <a:buNone/>
            </a:pPr>
            <a:r>
              <a:rPr lang="en-US" sz="2200" dirty="0"/>
              <a:t>Met – The calendar indicates the dates of regular staff meetings and agendas are kept.</a:t>
            </a:r>
          </a:p>
          <a:p>
            <a:pPr marL="0" indent="0">
              <a:buNone/>
            </a:pPr>
            <a:r>
              <a:rPr lang="en-US" sz="2200" dirty="0"/>
              <a:t>Not Met – The program does not schedule regular staff meetings.</a:t>
            </a:r>
          </a:p>
          <a:p>
            <a:pPr marL="0" indent="0">
              <a:buNone/>
            </a:pPr>
            <a:r>
              <a:rPr lang="en-US" sz="2200" dirty="0"/>
              <a:t>Evidence – Calendar, agenda</a:t>
            </a:r>
          </a:p>
        </p:txBody>
      </p:sp>
      <p:sp>
        <p:nvSpPr>
          <p:cNvPr id="4" name="TextBox 3">
            <a:extLst>
              <a:ext uri="{FF2B5EF4-FFF2-40B4-BE49-F238E27FC236}">
                <a16:creationId xmlns:a16="http://schemas.microsoft.com/office/drawing/2014/main" id="{108EBA53-5560-4A93-B984-8CD96A2D5208}"/>
              </a:ext>
            </a:extLst>
          </p:cNvPr>
          <p:cNvSpPr txBox="1"/>
          <p:nvPr/>
        </p:nvSpPr>
        <p:spPr>
          <a:xfrm>
            <a:off x="1538524" y="3350284"/>
            <a:ext cx="8410819" cy="1815882"/>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Minutes/sign in sheets from staff meetings</a:t>
            </a:r>
          </a:p>
          <a:p>
            <a:pPr marL="571500" indent="-571500">
              <a:buFont typeface="Arial" panose="020B0604020202020204" pitchFamily="34" charset="0"/>
              <a:buChar char="•"/>
            </a:pPr>
            <a:r>
              <a:rPr lang="en-US" sz="2800" dirty="0"/>
              <a:t>In a school, these can be full faculty meetings</a:t>
            </a:r>
          </a:p>
          <a:p>
            <a:pPr marL="571500" indent="-571500">
              <a:buFont typeface="Arial" panose="020B0604020202020204" pitchFamily="34" charset="0"/>
              <a:buChar char="•"/>
            </a:pPr>
            <a:r>
              <a:rPr lang="en-US" sz="2800" dirty="0"/>
              <a:t>Should have a program-wide professional development plan, in addition to IPDPs</a:t>
            </a:r>
          </a:p>
        </p:txBody>
      </p:sp>
    </p:spTree>
    <p:extLst>
      <p:ext uri="{BB962C8B-B14F-4D97-AF65-F5344CB8AC3E}">
        <p14:creationId xmlns:p14="http://schemas.microsoft.com/office/powerpoint/2010/main" val="56070094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131420" cy="4351338"/>
          </a:xfrm>
        </p:spPr>
        <p:txBody>
          <a:bodyPr>
            <a:noAutofit/>
          </a:bodyPr>
          <a:lstStyle/>
          <a:p>
            <a:pPr marL="0" indent="0">
              <a:buNone/>
            </a:pPr>
            <a:r>
              <a:rPr lang="en-US" sz="2400" b="1" dirty="0"/>
              <a:t>6.7 </a:t>
            </a:r>
            <a:r>
              <a:rPr lang="en-US" sz="2400" dirty="0"/>
              <a:t>The </a:t>
            </a:r>
            <a:r>
              <a:rPr lang="en-US" sz="2400" b="1" dirty="0"/>
              <a:t>director engages in ongoing training </a:t>
            </a:r>
            <a:r>
              <a:rPr lang="en-US" sz="2400" dirty="0"/>
              <a:t>and self-evaluation to ensure the continued execution of his or her responsibilities.</a:t>
            </a:r>
          </a:p>
          <a:p>
            <a:pPr marL="514350" indent="-514350">
              <a:buAutoNum type="alphaLcPeriod"/>
            </a:pPr>
            <a:r>
              <a:rPr lang="en-US" sz="2200" dirty="0"/>
              <a:t>Obtains a minimum of 45 clock hours during the first year of employment, especially as it relates to Florida requirements.</a:t>
            </a:r>
          </a:p>
          <a:p>
            <a:pPr marL="514350" indent="-514350">
              <a:buAutoNum type="alphaLcPeriod"/>
            </a:pPr>
            <a:r>
              <a:rPr lang="en-US" sz="2200" dirty="0"/>
              <a:t>Obtains an additional 10 clock hours per year of continuing professional development, provided by a qualified entity in such areas as approved by the diocese.</a:t>
            </a:r>
          </a:p>
          <a:p>
            <a:pPr marL="0" indent="0">
              <a:buNone/>
            </a:pPr>
            <a:r>
              <a:rPr lang="en-US" sz="2000" dirty="0"/>
              <a:t>Met – The director has a professional development plan that includes goals; classes, workshops, or webinars; and self-evaluations.</a:t>
            </a:r>
          </a:p>
          <a:p>
            <a:pPr marL="0" indent="0">
              <a:buNone/>
            </a:pPr>
            <a:r>
              <a:rPr lang="en-US" sz="2000" dirty="0"/>
              <a:t>Not Met – The director does not have a plan for professional development.</a:t>
            </a:r>
          </a:p>
          <a:p>
            <a:pPr marL="0" indent="0">
              <a:buNone/>
            </a:pPr>
            <a:r>
              <a:rPr lang="en-US" sz="2000" dirty="0"/>
              <a:t>Evidence – Professional development plan, course certificate</a:t>
            </a:r>
          </a:p>
        </p:txBody>
      </p:sp>
      <p:sp>
        <p:nvSpPr>
          <p:cNvPr id="4" name="TextBox 3">
            <a:extLst>
              <a:ext uri="{FF2B5EF4-FFF2-40B4-BE49-F238E27FC236}">
                <a16:creationId xmlns:a16="http://schemas.microsoft.com/office/drawing/2014/main" id="{E62A5554-0C41-4E34-81B1-A4F51EDB9EBF}"/>
              </a:ext>
            </a:extLst>
          </p:cNvPr>
          <p:cNvSpPr txBox="1"/>
          <p:nvPr/>
        </p:nvSpPr>
        <p:spPr>
          <a:xfrm>
            <a:off x="1987064" y="4557888"/>
            <a:ext cx="7760943" cy="1384995"/>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Director/Principal’s evidence from ongoing PD</a:t>
            </a:r>
          </a:p>
          <a:p>
            <a:pPr marL="571500" indent="-571500">
              <a:buFont typeface="Arial" panose="020B0604020202020204" pitchFamily="34" charset="0"/>
              <a:buChar char="•"/>
            </a:pPr>
            <a:r>
              <a:rPr lang="en-US" sz="2800" dirty="0"/>
              <a:t>Director/Principal’s self-evaluation</a:t>
            </a:r>
          </a:p>
          <a:p>
            <a:pPr marL="571500" indent="-571500">
              <a:buFont typeface="Arial" panose="020B0604020202020204" pitchFamily="34" charset="0"/>
              <a:buChar char="•"/>
            </a:pPr>
            <a:r>
              <a:rPr lang="en-US" sz="2800" dirty="0"/>
              <a:t>Individual Professional Development Plan</a:t>
            </a:r>
          </a:p>
        </p:txBody>
      </p:sp>
    </p:spTree>
    <p:extLst>
      <p:ext uri="{BB962C8B-B14F-4D97-AF65-F5344CB8AC3E}">
        <p14:creationId xmlns:p14="http://schemas.microsoft.com/office/powerpoint/2010/main" val="20039533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3FE8-7754-45D4-B678-E1A7BD8833EB}"/>
              </a:ext>
            </a:extLst>
          </p:cNvPr>
          <p:cNvSpPr>
            <a:spLocks noGrp="1"/>
          </p:cNvSpPr>
          <p:nvPr>
            <p:ph type="title"/>
          </p:nvPr>
        </p:nvSpPr>
        <p:spPr>
          <a:xfrm>
            <a:off x="413458" y="1400961"/>
            <a:ext cx="3990763" cy="3125756"/>
          </a:xfrm>
        </p:spPr>
        <p:txBody>
          <a:bodyPr/>
          <a:lstStyle/>
          <a:p>
            <a:pPr algn="ctr"/>
            <a:r>
              <a:rPr lang="en-US" dirty="0">
                <a:effectLst>
                  <a:outerShdw blurRad="38100" dist="38100" dir="2700000" algn="tl">
                    <a:srgbClr val="000000">
                      <a:alpha val="43137"/>
                    </a:srgbClr>
                  </a:outerShdw>
                </a:effectLst>
                <a:latin typeface="Berlin Sans FB" panose="020E0602020502020306" pitchFamily="34" charset="0"/>
              </a:rPr>
              <a:t>Questions on EEP Governance &amp; Leadership Benchmarks?</a:t>
            </a:r>
          </a:p>
        </p:txBody>
      </p:sp>
      <p:pic>
        <p:nvPicPr>
          <p:cNvPr id="6" name="Picture 5">
            <a:extLst>
              <a:ext uri="{FF2B5EF4-FFF2-40B4-BE49-F238E27FC236}">
                <a16:creationId xmlns:a16="http://schemas.microsoft.com/office/drawing/2014/main" id="{A4578D5B-32E1-4A0B-8461-96FE019CD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606" y="1132514"/>
            <a:ext cx="7533394" cy="5629013"/>
          </a:xfrm>
          <a:prstGeom prst="rect">
            <a:avLst/>
          </a:prstGeom>
        </p:spPr>
      </p:pic>
    </p:spTree>
    <p:extLst>
      <p:ext uri="{BB962C8B-B14F-4D97-AF65-F5344CB8AC3E}">
        <p14:creationId xmlns:p14="http://schemas.microsoft.com/office/powerpoint/2010/main" val="2603862894"/>
      </p:ext>
    </p:extLst>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645E-989F-44B0-A724-95604EF17D4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8F9A24A-63FD-4AEE-815D-35AA537E08FC}"/>
              </a:ext>
            </a:extLst>
          </p:cNvPr>
          <p:cNvSpPr>
            <a:spLocks noGrp="1"/>
          </p:cNvSpPr>
          <p:nvPr>
            <p:ph idx="1"/>
          </p:nvPr>
        </p:nvSpPr>
        <p:spPr>
          <a:xfrm>
            <a:off x="567612" y="1870949"/>
            <a:ext cx="10515600" cy="4351338"/>
          </a:xfrm>
        </p:spPr>
        <p:txBody>
          <a:bodyPr>
            <a:normAutofit/>
          </a:bodyPr>
          <a:lstStyle/>
          <a:p>
            <a:r>
              <a:rPr lang="en-US" sz="3200" dirty="0">
                <a:hlinkClick r:id="rId2"/>
              </a:rPr>
              <a:t>www.eas-ed.org</a:t>
            </a:r>
            <a:r>
              <a:rPr lang="en-US" sz="3200" dirty="0"/>
              <a:t> (administrator information page – early education programs)</a:t>
            </a:r>
          </a:p>
          <a:p>
            <a:pPr marL="0" indent="0">
              <a:buNone/>
            </a:pPr>
            <a:endParaRPr lang="en-US" sz="3200" dirty="0"/>
          </a:p>
          <a:p>
            <a:r>
              <a:rPr lang="en-US" u="sng" dirty="0">
                <a:hlinkClick r:id="rId3"/>
              </a:rPr>
              <a:t>https://www.fldoe.org/schools/early-learning/providers/pro-learning.stml</a:t>
            </a:r>
            <a:r>
              <a:rPr lang="en-US" dirty="0"/>
              <a:t> </a:t>
            </a:r>
          </a:p>
          <a:p>
            <a:endParaRPr lang="en-US" sz="3200" dirty="0"/>
          </a:p>
          <a:p>
            <a:endParaRPr lang="en-US" sz="3200" dirty="0"/>
          </a:p>
          <a:p>
            <a:endParaRPr lang="en-US" dirty="0"/>
          </a:p>
          <a:p>
            <a:endParaRPr lang="en-US" dirty="0"/>
          </a:p>
        </p:txBody>
      </p:sp>
      <p:pic>
        <p:nvPicPr>
          <p:cNvPr id="4" name="Picture 3">
            <a:extLst>
              <a:ext uri="{FF2B5EF4-FFF2-40B4-BE49-F238E27FC236}">
                <a16:creationId xmlns:a16="http://schemas.microsoft.com/office/drawing/2014/main" id="{FD1A16E2-67DE-4D8B-A456-89115C4BFCAD}"/>
              </a:ext>
            </a:extLst>
          </p:cNvPr>
          <p:cNvPicPr>
            <a:picLocks noChangeAspect="1"/>
          </p:cNvPicPr>
          <p:nvPr/>
        </p:nvPicPr>
        <p:blipFill>
          <a:blip r:embed="rId4"/>
          <a:stretch>
            <a:fillRect/>
          </a:stretch>
        </p:blipFill>
        <p:spPr>
          <a:xfrm>
            <a:off x="9892650" y="3222837"/>
            <a:ext cx="1320800" cy="1320800"/>
          </a:xfrm>
          <a:prstGeom prst="rect">
            <a:avLst/>
          </a:prstGeom>
        </p:spPr>
      </p:pic>
      <p:pic>
        <p:nvPicPr>
          <p:cNvPr id="5" name="Picture 4">
            <a:extLst>
              <a:ext uri="{FF2B5EF4-FFF2-40B4-BE49-F238E27FC236}">
                <a16:creationId xmlns:a16="http://schemas.microsoft.com/office/drawing/2014/main" id="{460D4D11-6D98-4F2F-B9D1-62B3B0069E15}"/>
              </a:ext>
            </a:extLst>
          </p:cNvPr>
          <p:cNvPicPr>
            <a:picLocks noChangeAspect="1"/>
          </p:cNvPicPr>
          <p:nvPr/>
        </p:nvPicPr>
        <p:blipFill>
          <a:blip r:embed="rId5"/>
          <a:stretch>
            <a:fillRect/>
          </a:stretch>
        </p:blipFill>
        <p:spPr>
          <a:xfrm>
            <a:off x="7255351" y="2464763"/>
            <a:ext cx="964237" cy="964237"/>
          </a:xfrm>
          <a:prstGeom prst="rect">
            <a:avLst/>
          </a:prstGeom>
        </p:spPr>
      </p:pic>
      <p:pic>
        <p:nvPicPr>
          <p:cNvPr id="7" name="Picture 6">
            <a:extLst>
              <a:ext uri="{FF2B5EF4-FFF2-40B4-BE49-F238E27FC236}">
                <a16:creationId xmlns:a16="http://schemas.microsoft.com/office/drawing/2014/main" id="{FC41C3A1-0D97-43A9-86EC-F1A0B69D54CB}"/>
              </a:ext>
            </a:extLst>
          </p:cNvPr>
          <p:cNvPicPr>
            <a:picLocks noChangeAspect="1"/>
          </p:cNvPicPr>
          <p:nvPr/>
        </p:nvPicPr>
        <p:blipFill>
          <a:blip r:embed="rId6"/>
          <a:stretch>
            <a:fillRect/>
          </a:stretch>
        </p:blipFill>
        <p:spPr>
          <a:xfrm>
            <a:off x="2995377" y="4963642"/>
            <a:ext cx="1054697" cy="1054697"/>
          </a:xfrm>
          <a:prstGeom prst="rect">
            <a:avLst/>
          </a:prstGeom>
        </p:spPr>
      </p:pic>
      <p:pic>
        <p:nvPicPr>
          <p:cNvPr id="8" name="Picture 7">
            <a:extLst>
              <a:ext uri="{FF2B5EF4-FFF2-40B4-BE49-F238E27FC236}">
                <a16:creationId xmlns:a16="http://schemas.microsoft.com/office/drawing/2014/main" id="{E60D2738-D754-4127-A533-802AA0A42CC9}"/>
              </a:ext>
            </a:extLst>
          </p:cNvPr>
          <p:cNvPicPr>
            <a:picLocks noChangeAspect="1"/>
          </p:cNvPicPr>
          <p:nvPr/>
        </p:nvPicPr>
        <p:blipFill rotWithShape="1">
          <a:blip r:embed="rId7"/>
          <a:srcRect l="66284" t="12385" r="15367" b="14218"/>
          <a:stretch/>
        </p:blipFill>
        <p:spPr>
          <a:xfrm>
            <a:off x="567612" y="4421235"/>
            <a:ext cx="2045945" cy="2301780"/>
          </a:xfrm>
          <a:prstGeom prst="rect">
            <a:avLst/>
          </a:prstGeom>
        </p:spPr>
      </p:pic>
      <p:pic>
        <p:nvPicPr>
          <p:cNvPr id="9" name="Picture 8">
            <a:extLst>
              <a:ext uri="{FF2B5EF4-FFF2-40B4-BE49-F238E27FC236}">
                <a16:creationId xmlns:a16="http://schemas.microsoft.com/office/drawing/2014/main" id="{4F44FBCC-2831-4929-B2C3-9764A2F9FD76}"/>
              </a:ext>
            </a:extLst>
          </p:cNvPr>
          <p:cNvPicPr>
            <a:picLocks noChangeAspect="1"/>
          </p:cNvPicPr>
          <p:nvPr/>
        </p:nvPicPr>
        <p:blipFill>
          <a:blip r:embed="rId8"/>
          <a:stretch>
            <a:fillRect/>
          </a:stretch>
        </p:blipFill>
        <p:spPr>
          <a:xfrm>
            <a:off x="5467000" y="4963641"/>
            <a:ext cx="1054698" cy="1054698"/>
          </a:xfrm>
          <a:prstGeom prst="rect">
            <a:avLst/>
          </a:prstGeom>
        </p:spPr>
      </p:pic>
      <p:pic>
        <p:nvPicPr>
          <p:cNvPr id="10" name="Picture 9">
            <a:extLst>
              <a:ext uri="{FF2B5EF4-FFF2-40B4-BE49-F238E27FC236}">
                <a16:creationId xmlns:a16="http://schemas.microsoft.com/office/drawing/2014/main" id="{AFF5A1BE-1CCE-4B15-B327-95F4697C4F36}"/>
              </a:ext>
            </a:extLst>
          </p:cNvPr>
          <p:cNvPicPr>
            <a:picLocks noChangeAspect="1"/>
          </p:cNvPicPr>
          <p:nvPr/>
        </p:nvPicPr>
        <p:blipFill rotWithShape="1">
          <a:blip r:embed="rId9"/>
          <a:srcRect l="65113" t="11809" r="15229" b="21063"/>
          <a:stretch/>
        </p:blipFill>
        <p:spPr>
          <a:xfrm>
            <a:off x="7021281" y="4250258"/>
            <a:ext cx="2396613" cy="2301780"/>
          </a:xfrm>
          <a:prstGeom prst="rect">
            <a:avLst/>
          </a:prstGeom>
        </p:spPr>
      </p:pic>
    </p:spTree>
    <p:extLst>
      <p:ext uri="{BB962C8B-B14F-4D97-AF65-F5344CB8AC3E}">
        <p14:creationId xmlns:p14="http://schemas.microsoft.com/office/powerpoint/2010/main" val="1227378977"/>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C7C63-74AD-4F2A-BE95-760FCF2351CB}"/>
              </a:ext>
            </a:extLst>
          </p:cNvPr>
          <p:cNvSpPr txBox="1"/>
          <p:nvPr/>
        </p:nvSpPr>
        <p:spPr>
          <a:xfrm>
            <a:off x="6796795" y="1289166"/>
            <a:ext cx="4254759" cy="4154984"/>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latin typeface="Berlin Sans FB" panose="020E0602020502020306" pitchFamily="34" charset="0"/>
              </a:rPr>
              <a:t>Early Education Program</a:t>
            </a:r>
          </a:p>
          <a:p>
            <a:pPr algn="ctr"/>
            <a:r>
              <a:rPr lang="en-US" sz="4400" dirty="0">
                <a:effectLst>
                  <a:outerShdw blurRad="38100" dist="38100" dir="2700000" algn="tl">
                    <a:srgbClr val="000000">
                      <a:alpha val="43137"/>
                    </a:srgbClr>
                  </a:outerShdw>
                </a:effectLst>
                <a:latin typeface="Berlin Sans FB" panose="020E0602020502020306" pitchFamily="34" charset="0"/>
              </a:rPr>
              <a:t>Operational Vitality Benchmarks</a:t>
            </a:r>
          </a:p>
          <a:p>
            <a:pPr algn="ctr"/>
            <a:endParaRPr lang="en-US" sz="4400" dirty="0">
              <a:effectLst>
                <a:outerShdw blurRad="38100" dist="38100" dir="2700000" algn="tl">
                  <a:srgbClr val="000000">
                    <a:alpha val="43137"/>
                  </a:srgbClr>
                </a:outerShdw>
              </a:effectLst>
              <a:latin typeface="Berlin Sans FB" panose="020E0602020502020306" pitchFamily="34" charset="0"/>
            </a:endParaRPr>
          </a:p>
        </p:txBody>
      </p:sp>
      <p:pic>
        <p:nvPicPr>
          <p:cNvPr id="4" name="Picture 3">
            <a:extLst>
              <a:ext uri="{FF2B5EF4-FFF2-40B4-BE49-F238E27FC236}">
                <a16:creationId xmlns:a16="http://schemas.microsoft.com/office/drawing/2014/main" id="{572DE2AC-5FCA-49BB-8C90-726DE08E5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66732" cy="6858000"/>
          </a:xfrm>
          <a:prstGeom prst="rect">
            <a:avLst/>
          </a:prstGeom>
        </p:spPr>
      </p:pic>
    </p:spTree>
    <p:extLst>
      <p:ext uri="{BB962C8B-B14F-4D97-AF65-F5344CB8AC3E}">
        <p14:creationId xmlns:p14="http://schemas.microsoft.com/office/powerpoint/2010/main" val="3475855013"/>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129209" y="430487"/>
            <a:ext cx="11850270" cy="5081080"/>
          </a:xfrm>
        </p:spPr>
        <p:txBody>
          <a:bodyPr>
            <a:noAutofit/>
          </a:bodyPr>
          <a:lstStyle/>
          <a:p>
            <a:pPr marL="0" indent="0">
              <a:buNone/>
            </a:pPr>
            <a:r>
              <a:rPr lang="en-US" sz="2400" b="1" dirty="0"/>
              <a:t>*10.1</a:t>
            </a:r>
            <a:r>
              <a:rPr lang="en-US" sz="2400" dirty="0"/>
              <a:t> The director, in collaboration with the pastor or superintendent (and the principal, where applicable), ensures that appropriately developed </a:t>
            </a:r>
            <a:r>
              <a:rPr lang="en-US" sz="2400" b="1" dirty="0"/>
              <a:t>financial plans and budgets </a:t>
            </a:r>
            <a:r>
              <a:rPr lang="en-US" sz="2400" dirty="0"/>
              <a:t>are implemented using current and effective business practices, as approved by the diocese, as a means of providing good stewardship of resources and program stability. The finance committee reviews the financial plans in parish early education programs.</a:t>
            </a:r>
          </a:p>
          <a:p>
            <a:pPr marL="0" indent="0">
              <a:buNone/>
            </a:pPr>
            <a:r>
              <a:rPr lang="en-US" sz="2200" dirty="0"/>
              <a:t>Met – There are protocols in place for budgeting and financial planning. The finance committee or diocesan approved person reviews the financial plans on a regular basis.</a:t>
            </a:r>
          </a:p>
          <a:p>
            <a:pPr marL="0" indent="0">
              <a:buNone/>
            </a:pPr>
            <a:r>
              <a:rPr lang="en-US" sz="2200" dirty="0"/>
              <a:t>Not Met – There are no protocols in place for budgeting or financial planning.</a:t>
            </a:r>
          </a:p>
          <a:p>
            <a:pPr marL="0" indent="0">
              <a:buNone/>
            </a:pPr>
            <a:r>
              <a:rPr lang="en-US" sz="2200" dirty="0"/>
              <a:t>Evidence – Description of the financial planning process, financial statements, meeting minutes</a:t>
            </a:r>
          </a:p>
        </p:txBody>
      </p:sp>
      <p:sp>
        <p:nvSpPr>
          <p:cNvPr id="4" name="TextBox 3">
            <a:extLst>
              <a:ext uri="{FF2B5EF4-FFF2-40B4-BE49-F238E27FC236}">
                <a16:creationId xmlns:a16="http://schemas.microsoft.com/office/drawing/2014/main" id="{5B05AD36-B6E6-4966-888E-2365B9C85BC8}"/>
              </a:ext>
            </a:extLst>
          </p:cNvPr>
          <p:cNvSpPr txBox="1"/>
          <p:nvPr/>
        </p:nvSpPr>
        <p:spPr>
          <a:xfrm>
            <a:off x="1383323" y="4380329"/>
            <a:ext cx="8138182" cy="523220"/>
          </a:xfrm>
          <a:prstGeom prst="rect">
            <a:avLst/>
          </a:prstGeom>
          <a:solidFill>
            <a:schemeClr val="accent5">
              <a:alpha val="60000"/>
            </a:schemeClr>
          </a:solidFill>
        </p:spPr>
        <p:txBody>
          <a:bodyPr wrap="square" rtlCol="0">
            <a:spAutoFit/>
          </a:bodyPr>
          <a:lstStyle/>
          <a:p>
            <a:r>
              <a:rPr lang="en-US" sz="2800" dirty="0"/>
              <a:t>What is the financial planning/budgeting process?</a:t>
            </a:r>
          </a:p>
        </p:txBody>
      </p:sp>
    </p:spTree>
    <p:extLst>
      <p:ext uri="{BB962C8B-B14F-4D97-AF65-F5344CB8AC3E}">
        <p14:creationId xmlns:p14="http://schemas.microsoft.com/office/powerpoint/2010/main" val="35665763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109330" y="141678"/>
            <a:ext cx="11727536" cy="4619165"/>
          </a:xfrm>
        </p:spPr>
        <p:txBody>
          <a:bodyPr>
            <a:noAutofit/>
          </a:bodyPr>
          <a:lstStyle/>
          <a:p>
            <a:pPr marL="0" indent="0">
              <a:buNone/>
            </a:pPr>
            <a:r>
              <a:rPr lang="en-US" sz="2400" b="1" dirty="0"/>
              <a:t>*10.2</a:t>
            </a:r>
            <a:r>
              <a:rPr lang="en-US" sz="2400" dirty="0"/>
              <a:t> Financial plans include the </a:t>
            </a:r>
            <a:r>
              <a:rPr lang="en-US" sz="2400" b="1" dirty="0"/>
              <a:t>delineation of costs </a:t>
            </a:r>
            <a:r>
              <a:rPr lang="en-US" sz="2400" dirty="0"/>
              <a:t>for key target areas such as instruction, administration, professional development, facilities, equipment, technology, program enhancement, benchmarked compensation/salary scales, and other health benefits and retirement costs, and other planned projects. The financial plans are </a:t>
            </a:r>
            <a:r>
              <a:rPr lang="en-US" sz="2400" b="1" dirty="0"/>
              <a:t>projected out 3 to 5 years</a:t>
            </a:r>
            <a:r>
              <a:rPr lang="en-US" sz="2400" dirty="0"/>
              <a:t>.</a:t>
            </a:r>
          </a:p>
          <a:p>
            <a:pPr marL="0" indent="0">
              <a:buNone/>
            </a:pPr>
            <a:r>
              <a:rPr lang="en-US" sz="2200" dirty="0"/>
              <a:t>Met – The budget contains the appropriate line items. The full financial plan is for 3 to 5 years.</a:t>
            </a:r>
          </a:p>
          <a:p>
            <a:pPr marL="0" indent="0">
              <a:buNone/>
            </a:pPr>
            <a:r>
              <a:rPr lang="en-US" sz="2200" dirty="0"/>
              <a:t>Not Met – The budget does not delineate appropriate line items or the financial plan is for less than 3 years.</a:t>
            </a:r>
          </a:p>
          <a:p>
            <a:pPr marL="0" indent="0">
              <a:buNone/>
            </a:pPr>
            <a:r>
              <a:rPr lang="en-US" sz="2200" dirty="0"/>
              <a:t>Evidence – Budget, financial plan </a:t>
            </a:r>
          </a:p>
        </p:txBody>
      </p:sp>
      <p:sp>
        <p:nvSpPr>
          <p:cNvPr id="4" name="TextBox 3">
            <a:extLst>
              <a:ext uri="{FF2B5EF4-FFF2-40B4-BE49-F238E27FC236}">
                <a16:creationId xmlns:a16="http://schemas.microsoft.com/office/drawing/2014/main" id="{5136478E-A0AD-4CFA-AB44-E2A0D74701C8}"/>
              </a:ext>
            </a:extLst>
          </p:cNvPr>
          <p:cNvSpPr txBox="1"/>
          <p:nvPr/>
        </p:nvSpPr>
        <p:spPr>
          <a:xfrm>
            <a:off x="1511691" y="4068345"/>
            <a:ext cx="8672545" cy="1384995"/>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Does the pastor, principal, or director consult with the diocese regarding finances?</a:t>
            </a:r>
          </a:p>
          <a:p>
            <a:pPr marL="571500" indent="-571500">
              <a:buFont typeface="Arial" panose="020B0604020202020204" pitchFamily="34" charset="0"/>
              <a:buChar char="•"/>
            </a:pPr>
            <a:r>
              <a:rPr lang="en-US" sz="2800" dirty="0"/>
              <a:t>Are reports sent, as requested?</a:t>
            </a:r>
          </a:p>
        </p:txBody>
      </p:sp>
    </p:spTree>
    <p:extLst>
      <p:ext uri="{BB962C8B-B14F-4D97-AF65-F5344CB8AC3E}">
        <p14:creationId xmlns:p14="http://schemas.microsoft.com/office/powerpoint/2010/main" val="316307103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149087" y="188843"/>
            <a:ext cx="11813614" cy="4894885"/>
          </a:xfrm>
        </p:spPr>
        <p:txBody>
          <a:bodyPr>
            <a:noAutofit/>
          </a:bodyPr>
          <a:lstStyle/>
          <a:p>
            <a:pPr marL="0" indent="0">
              <a:buNone/>
            </a:pPr>
            <a:r>
              <a:rPr lang="en-US" sz="2400" b="1" dirty="0"/>
              <a:t>*10.3</a:t>
            </a:r>
            <a:r>
              <a:rPr lang="en-US" sz="2400" dirty="0"/>
              <a:t> Current and projected budgets include a statement of the </a:t>
            </a:r>
            <a:r>
              <a:rPr lang="en-US" sz="2400" b="1" dirty="0"/>
              <a:t>actual and projected revenue</a:t>
            </a:r>
            <a:r>
              <a:rPr lang="en-US" sz="2400" dirty="0"/>
              <a:t> sources and a statement of actual and projected </a:t>
            </a:r>
            <a:r>
              <a:rPr lang="en-US" sz="2400" b="1" dirty="0"/>
              <a:t>expenditures</a:t>
            </a:r>
            <a:r>
              <a:rPr lang="en-US" sz="2400" dirty="0"/>
              <a:t> including the </a:t>
            </a:r>
            <a:r>
              <a:rPr lang="en-US" sz="2400" b="1" dirty="0"/>
              <a:t>actual cost per child</a:t>
            </a:r>
            <a:r>
              <a:rPr lang="en-US" sz="2400" dirty="0"/>
              <a:t>. The budget to actual is reviewed on a monthly basis.</a:t>
            </a:r>
          </a:p>
          <a:p>
            <a:pPr marL="0" indent="0">
              <a:buNone/>
            </a:pPr>
            <a:r>
              <a:rPr lang="en-US" sz="2200" dirty="0"/>
              <a:t>Met – Financial documents include projected versus actual. Cost per child is determined. Budget and actual expenditures are reviewed each month.      </a:t>
            </a:r>
          </a:p>
          <a:p>
            <a:pPr marL="0" indent="0">
              <a:buNone/>
            </a:pPr>
            <a:r>
              <a:rPr lang="en-US" sz="2200" dirty="0"/>
              <a:t>Not Met – Financial documents do not include projected versus actual or cost per child is not determined or the budget and actual spending are not reviewed monthly.</a:t>
            </a:r>
          </a:p>
          <a:p>
            <a:pPr marL="0" indent="0">
              <a:buNone/>
            </a:pPr>
            <a:r>
              <a:rPr lang="en-US" sz="2200" dirty="0"/>
              <a:t>Evidence: Budget and financial documents, meeting minutes</a:t>
            </a:r>
          </a:p>
        </p:txBody>
      </p:sp>
      <p:sp>
        <p:nvSpPr>
          <p:cNvPr id="4" name="TextBox 3">
            <a:extLst>
              <a:ext uri="{FF2B5EF4-FFF2-40B4-BE49-F238E27FC236}">
                <a16:creationId xmlns:a16="http://schemas.microsoft.com/office/drawing/2014/main" id="{2D4B837D-7EA8-4BC7-B4E4-F33D23A3BEF3}"/>
              </a:ext>
            </a:extLst>
          </p:cNvPr>
          <p:cNvSpPr txBox="1"/>
          <p:nvPr/>
        </p:nvSpPr>
        <p:spPr>
          <a:xfrm>
            <a:off x="1264823" y="3904254"/>
            <a:ext cx="9582142" cy="523220"/>
          </a:xfrm>
          <a:prstGeom prst="rect">
            <a:avLst/>
          </a:prstGeom>
          <a:solidFill>
            <a:schemeClr val="accent5">
              <a:alpha val="60000"/>
            </a:schemeClr>
          </a:solidFill>
        </p:spPr>
        <p:txBody>
          <a:bodyPr wrap="square" rtlCol="0">
            <a:spAutoFit/>
          </a:bodyPr>
          <a:lstStyle/>
          <a:p>
            <a:r>
              <a:rPr lang="en-US" sz="2800" dirty="0"/>
              <a:t>The full budget for the EEP is needed. It can be reviewed onsite.</a:t>
            </a:r>
          </a:p>
        </p:txBody>
      </p:sp>
    </p:spTree>
    <p:extLst>
      <p:ext uri="{BB962C8B-B14F-4D97-AF65-F5344CB8AC3E}">
        <p14:creationId xmlns:p14="http://schemas.microsoft.com/office/powerpoint/2010/main" val="121744433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a:extLst>
              <a:ext uri="{FF2B5EF4-FFF2-40B4-BE49-F238E27FC236}">
                <a16:creationId xmlns:a16="http://schemas.microsoft.com/office/drawing/2014/main" id="{35768027-838D-4C50-8893-E66112287644}"/>
              </a:ext>
            </a:extLst>
          </p:cNvPr>
          <p:cNvSpPr>
            <a:spLocks noGrp="1" noChangeArrowheads="1"/>
          </p:cNvSpPr>
          <p:nvPr>
            <p:ph idx="1"/>
          </p:nvPr>
        </p:nvSpPr>
        <p:spPr>
          <a:xfrm>
            <a:off x="1809955" y="1510242"/>
            <a:ext cx="8572090" cy="4982633"/>
          </a:xfrm>
        </p:spPr>
        <p:txBody>
          <a:bodyPr>
            <a:normAutofit lnSpcReduction="10000"/>
          </a:bodyPr>
          <a:lstStyle/>
          <a:p>
            <a:pPr marL="0" indent="0">
              <a:buNone/>
            </a:pPr>
            <a:r>
              <a:rPr lang="en-US" altLang="en-US" sz="2933" dirty="0">
                <a:solidFill>
                  <a:schemeClr val="accent1">
                    <a:lumMod val="75000"/>
                  </a:schemeClr>
                </a:solidFill>
              </a:rPr>
              <a:t>Come, Holy Spirit, fill the hearts of your faithful</a:t>
            </a:r>
            <a:br>
              <a:rPr lang="en-US" altLang="en-US" sz="2933" dirty="0">
                <a:solidFill>
                  <a:schemeClr val="accent1">
                    <a:lumMod val="75000"/>
                  </a:schemeClr>
                </a:solidFill>
              </a:rPr>
            </a:br>
            <a:r>
              <a:rPr lang="en-US" altLang="en-US" sz="2933" dirty="0">
                <a:solidFill>
                  <a:schemeClr val="accent1">
                    <a:lumMod val="75000"/>
                  </a:schemeClr>
                </a:solidFill>
              </a:rPr>
              <a:t>and kindle in them the fire of your love.</a:t>
            </a:r>
          </a:p>
          <a:p>
            <a:pPr marL="0" indent="0">
              <a:buNone/>
            </a:pPr>
            <a:endParaRPr lang="en-US" altLang="en-US" sz="2933" dirty="0">
              <a:solidFill>
                <a:schemeClr val="accent1">
                  <a:lumMod val="75000"/>
                </a:schemeClr>
              </a:solidFill>
            </a:endParaRPr>
          </a:p>
          <a:p>
            <a:pPr marL="0" indent="0">
              <a:buNone/>
            </a:pPr>
            <a:r>
              <a:rPr lang="en-US" altLang="en-US" sz="2933" dirty="0">
                <a:solidFill>
                  <a:schemeClr val="accent1">
                    <a:lumMod val="75000"/>
                  </a:schemeClr>
                </a:solidFill>
              </a:rPr>
              <a:t>Send forth your Spirit and they shall be created,</a:t>
            </a:r>
            <a:br>
              <a:rPr lang="en-US" altLang="en-US" sz="2933" dirty="0">
                <a:solidFill>
                  <a:schemeClr val="accent1">
                    <a:lumMod val="75000"/>
                  </a:schemeClr>
                </a:solidFill>
              </a:rPr>
            </a:br>
            <a:r>
              <a:rPr lang="en-US" altLang="en-US" sz="2933" dirty="0">
                <a:solidFill>
                  <a:schemeClr val="accent1">
                    <a:lumMod val="75000"/>
                  </a:schemeClr>
                </a:solidFill>
              </a:rPr>
              <a:t>and you shall renew the face of the earth.</a:t>
            </a:r>
          </a:p>
          <a:p>
            <a:pPr marL="0" indent="0">
              <a:buNone/>
            </a:pPr>
            <a:endParaRPr lang="en-US" altLang="en-US" sz="2933" dirty="0">
              <a:solidFill>
                <a:schemeClr val="accent1">
                  <a:lumMod val="75000"/>
                </a:schemeClr>
              </a:solidFill>
            </a:endParaRPr>
          </a:p>
          <a:p>
            <a:pPr marL="0" indent="0">
              <a:buNone/>
            </a:pPr>
            <a:r>
              <a:rPr lang="en-US" altLang="en-US" sz="2933" dirty="0">
                <a:solidFill>
                  <a:schemeClr val="accent1">
                    <a:lumMod val="75000"/>
                  </a:schemeClr>
                </a:solidFill>
              </a:rPr>
              <a:t>O God, who have taught the hearts of the faithful</a:t>
            </a:r>
            <a:br>
              <a:rPr lang="en-US" altLang="en-US" sz="2933" dirty="0">
                <a:solidFill>
                  <a:schemeClr val="accent1">
                    <a:lumMod val="75000"/>
                  </a:schemeClr>
                </a:solidFill>
              </a:rPr>
            </a:br>
            <a:r>
              <a:rPr lang="en-US" altLang="en-US" sz="2933" dirty="0">
                <a:solidFill>
                  <a:schemeClr val="accent1">
                    <a:lumMod val="75000"/>
                  </a:schemeClr>
                </a:solidFill>
              </a:rPr>
              <a:t>by the light of the Holy Spirit, grant that in the same Spirit we may be truly wise and ever rejoice in his consolation.</a:t>
            </a:r>
            <a:br>
              <a:rPr lang="en-US" altLang="en-US" sz="2933" dirty="0">
                <a:solidFill>
                  <a:schemeClr val="accent1">
                    <a:lumMod val="75000"/>
                  </a:schemeClr>
                </a:solidFill>
              </a:rPr>
            </a:br>
            <a:r>
              <a:rPr lang="en-US" altLang="en-US" sz="2933" dirty="0">
                <a:solidFill>
                  <a:schemeClr val="accent1">
                    <a:lumMod val="75000"/>
                  </a:schemeClr>
                </a:solidFill>
              </a:rPr>
              <a:t>Through Christ our Lord. Amen.</a:t>
            </a:r>
          </a:p>
        </p:txBody>
      </p:sp>
      <p:sp>
        <p:nvSpPr>
          <p:cNvPr id="4" name="Title 3">
            <a:extLst>
              <a:ext uri="{FF2B5EF4-FFF2-40B4-BE49-F238E27FC236}">
                <a16:creationId xmlns:a16="http://schemas.microsoft.com/office/drawing/2014/main" id="{F77B9EC5-50F2-4F8C-A235-1BA217200A3B}"/>
              </a:ext>
            </a:extLst>
          </p:cNvPr>
          <p:cNvSpPr>
            <a:spLocks noGrp="1"/>
          </p:cNvSpPr>
          <p:nvPr>
            <p:ph type="title"/>
          </p:nvPr>
        </p:nvSpPr>
        <p:spPr/>
        <p:txBody>
          <a:bodyPr/>
          <a:lstStyle/>
          <a:p>
            <a:pPr algn="ctr"/>
            <a:r>
              <a:rPr lang="en-US" dirty="0"/>
              <a:t>Opening Prayer</a:t>
            </a:r>
          </a:p>
        </p:txBody>
      </p:sp>
    </p:spTree>
    <p:extLst>
      <p:ext uri="{BB962C8B-B14F-4D97-AF65-F5344CB8AC3E}">
        <p14:creationId xmlns:p14="http://schemas.microsoft.com/office/powerpoint/2010/main" val="3023231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248477" y="248479"/>
            <a:ext cx="11311551" cy="3694348"/>
          </a:xfrm>
        </p:spPr>
        <p:txBody>
          <a:bodyPr>
            <a:noAutofit/>
          </a:bodyPr>
          <a:lstStyle/>
          <a:p>
            <a:pPr marL="0" indent="0">
              <a:buNone/>
            </a:pPr>
            <a:r>
              <a:rPr lang="en-US" sz="2400" b="1" dirty="0"/>
              <a:t>*10.4</a:t>
            </a:r>
            <a:r>
              <a:rPr lang="en-US" sz="2400" dirty="0"/>
              <a:t> Annually </a:t>
            </a:r>
            <a:r>
              <a:rPr lang="en-US" sz="2400" b="1" dirty="0"/>
              <a:t>published financial reports </a:t>
            </a:r>
            <a:r>
              <a:rPr lang="en-US" sz="2400" dirty="0"/>
              <a:t>include information on the operation of the early education program.</a:t>
            </a:r>
          </a:p>
          <a:p>
            <a:pPr marL="0" indent="0">
              <a:buNone/>
            </a:pPr>
            <a:r>
              <a:rPr lang="en-US" sz="2200" dirty="0"/>
              <a:t>Met – Parents receive information about the tuition, fees, and the cost to run the program. Financial reports are published in some manner, such as in parish bulletins or in annual reports.</a:t>
            </a:r>
          </a:p>
          <a:p>
            <a:pPr marL="0" indent="0">
              <a:buNone/>
            </a:pPr>
            <a:r>
              <a:rPr lang="en-US" sz="2200" dirty="0"/>
              <a:t>Not Met – Parents only receive information about the tuition and fees or financial reports are not made public.</a:t>
            </a:r>
          </a:p>
          <a:p>
            <a:pPr marL="0" indent="0">
              <a:buNone/>
            </a:pPr>
            <a:r>
              <a:rPr lang="en-US" sz="2200" dirty="0"/>
              <a:t>Evidence – Fee schedule, tuition forms, registration forms, published financial reports.</a:t>
            </a:r>
          </a:p>
        </p:txBody>
      </p:sp>
      <p:sp>
        <p:nvSpPr>
          <p:cNvPr id="5" name="TextBox 4">
            <a:extLst>
              <a:ext uri="{FF2B5EF4-FFF2-40B4-BE49-F238E27FC236}">
                <a16:creationId xmlns:a16="http://schemas.microsoft.com/office/drawing/2014/main" id="{590E7C5B-D2E6-4FDF-A2E9-9C1AECD9978A}"/>
              </a:ext>
            </a:extLst>
          </p:cNvPr>
          <p:cNvSpPr txBox="1"/>
          <p:nvPr/>
        </p:nvSpPr>
        <p:spPr>
          <a:xfrm>
            <a:off x="1468147" y="3863677"/>
            <a:ext cx="8690921" cy="1384995"/>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What financial information is published?</a:t>
            </a:r>
          </a:p>
          <a:p>
            <a:pPr marL="571500" indent="-571500">
              <a:buFont typeface="Arial" panose="020B0604020202020204" pitchFamily="34" charset="0"/>
              <a:buChar char="•"/>
            </a:pPr>
            <a:r>
              <a:rPr lang="en-US" sz="2800" dirty="0"/>
              <a:t>At least basic financial information must be published – parish bulletin, annual report, etc.</a:t>
            </a:r>
          </a:p>
        </p:txBody>
      </p:sp>
    </p:spTree>
    <p:extLst>
      <p:ext uri="{BB962C8B-B14F-4D97-AF65-F5344CB8AC3E}">
        <p14:creationId xmlns:p14="http://schemas.microsoft.com/office/powerpoint/2010/main" val="111129760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372454" y="285225"/>
            <a:ext cx="11380522" cy="4256957"/>
          </a:xfrm>
        </p:spPr>
        <p:txBody>
          <a:bodyPr>
            <a:noAutofit/>
          </a:bodyPr>
          <a:lstStyle/>
          <a:p>
            <a:pPr marL="0" indent="0">
              <a:buNone/>
            </a:pPr>
            <a:r>
              <a:rPr lang="en-US" sz="2800" b="1" dirty="0"/>
              <a:t>*10.5</a:t>
            </a:r>
            <a:r>
              <a:rPr lang="en-US" sz="2800" dirty="0"/>
              <a:t> The director provides families access to information about appropriate state and local </a:t>
            </a:r>
            <a:r>
              <a:rPr lang="en-US" sz="2800" b="1" dirty="0"/>
              <a:t>programs that assist parents with early education costs</a:t>
            </a:r>
            <a:r>
              <a:rPr lang="en-US" sz="2800" dirty="0"/>
              <a:t>.</a:t>
            </a:r>
          </a:p>
          <a:p>
            <a:pPr marL="0" indent="0">
              <a:buNone/>
            </a:pPr>
            <a:r>
              <a:rPr lang="en-US" sz="2400" dirty="0"/>
              <a:t>Met – Parents receive information from any state agencies or local organizations that offer assistance.</a:t>
            </a:r>
          </a:p>
          <a:p>
            <a:pPr marL="0" indent="0">
              <a:buNone/>
            </a:pPr>
            <a:r>
              <a:rPr lang="en-US" sz="2400" dirty="0"/>
              <a:t>Not Met – The director does not provide tuition or fees assistance information to parents.</a:t>
            </a:r>
          </a:p>
          <a:p>
            <a:pPr marL="0" indent="0">
              <a:buNone/>
            </a:pPr>
            <a:r>
              <a:rPr lang="en-US" sz="2400" dirty="0"/>
              <a:t>Evidence – Tuition or fees assistance paperwork</a:t>
            </a:r>
          </a:p>
          <a:p>
            <a:pPr marL="0" indent="0">
              <a:buNone/>
            </a:pPr>
            <a:endParaRPr lang="en-US" sz="2800" dirty="0"/>
          </a:p>
        </p:txBody>
      </p:sp>
      <p:sp>
        <p:nvSpPr>
          <p:cNvPr id="4" name="TextBox 3">
            <a:extLst>
              <a:ext uri="{FF2B5EF4-FFF2-40B4-BE49-F238E27FC236}">
                <a16:creationId xmlns:a16="http://schemas.microsoft.com/office/drawing/2014/main" id="{CA8F9113-D367-47B9-9D3C-D5724FE98BCE}"/>
              </a:ext>
            </a:extLst>
          </p:cNvPr>
          <p:cNvSpPr txBox="1"/>
          <p:nvPr/>
        </p:nvSpPr>
        <p:spPr>
          <a:xfrm>
            <a:off x="1215469" y="4435039"/>
            <a:ext cx="8666762" cy="523220"/>
          </a:xfrm>
          <a:prstGeom prst="rect">
            <a:avLst/>
          </a:prstGeom>
          <a:solidFill>
            <a:schemeClr val="accent5">
              <a:alpha val="60000"/>
            </a:schemeClr>
          </a:solidFill>
        </p:spPr>
        <p:txBody>
          <a:bodyPr wrap="square" rtlCol="0">
            <a:spAutoFit/>
          </a:bodyPr>
          <a:lstStyle/>
          <a:p>
            <a:r>
              <a:rPr lang="en-US" sz="2800" dirty="0"/>
              <a:t>Is tuition assistance offered? Other sources of assistance?</a:t>
            </a:r>
          </a:p>
        </p:txBody>
      </p:sp>
    </p:spTree>
    <p:extLst>
      <p:ext uri="{BB962C8B-B14F-4D97-AF65-F5344CB8AC3E}">
        <p14:creationId xmlns:p14="http://schemas.microsoft.com/office/powerpoint/2010/main" val="72885924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117446" y="137073"/>
            <a:ext cx="6694415" cy="4014730"/>
          </a:xfrm>
        </p:spPr>
        <p:txBody>
          <a:bodyPr>
            <a:noAutofit/>
          </a:bodyPr>
          <a:lstStyle/>
          <a:p>
            <a:pPr marL="0" indent="0">
              <a:buNone/>
            </a:pPr>
            <a:r>
              <a:rPr lang="en-US" sz="2800" b="1" dirty="0"/>
              <a:t>10.6 </a:t>
            </a:r>
            <a:r>
              <a:rPr lang="en-US" sz="2800" dirty="0"/>
              <a:t>The parish maintains </a:t>
            </a:r>
            <a:r>
              <a:rPr lang="en-US" sz="2800" b="1" dirty="0"/>
              <a:t>adequate liability </a:t>
            </a:r>
            <a:r>
              <a:rPr lang="en-US" sz="2800" dirty="0"/>
              <a:t>and accident insurance including </a:t>
            </a:r>
            <a:r>
              <a:rPr lang="en-US" sz="2800" b="1" dirty="0"/>
              <a:t>insurance</a:t>
            </a:r>
            <a:r>
              <a:rPr lang="en-US" sz="2800" dirty="0"/>
              <a:t> on any vehicle that transports children.</a:t>
            </a:r>
          </a:p>
          <a:p>
            <a:pPr marL="0" indent="0">
              <a:buNone/>
            </a:pPr>
            <a:r>
              <a:rPr lang="en-US" sz="2400" dirty="0"/>
              <a:t>Met – The program is covered under liability and accident insurance.</a:t>
            </a:r>
          </a:p>
          <a:p>
            <a:pPr marL="0" indent="0">
              <a:buNone/>
            </a:pPr>
            <a:r>
              <a:rPr lang="en-US" sz="2400" dirty="0"/>
              <a:t>Not Met – The program does not have insurance.</a:t>
            </a:r>
          </a:p>
          <a:p>
            <a:pPr marL="0" indent="0">
              <a:buNone/>
            </a:pPr>
            <a:r>
              <a:rPr lang="en-US" sz="2400" dirty="0"/>
              <a:t>Evidence – Proof of insurance</a:t>
            </a:r>
          </a:p>
          <a:p>
            <a:pPr marL="0" indent="0">
              <a:buNone/>
            </a:pPr>
            <a:endParaRPr lang="en-US" sz="2800" dirty="0"/>
          </a:p>
        </p:txBody>
      </p:sp>
      <p:sp>
        <p:nvSpPr>
          <p:cNvPr id="4" name="TextBox 3">
            <a:extLst>
              <a:ext uri="{FF2B5EF4-FFF2-40B4-BE49-F238E27FC236}">
                <a16:creationId xmlns:a16="http://schemas.microsoft.com/office/drawing/2014/main" id="{827DB1A6-4130-4E77-A822-9FD1067852F3}"/>
              </a:ext>
            </a:extLst>
          </p:cNvPr>
          <p:cNvSpPr txBox="1"/>
          <p:nvPr/>
        </p:nvSpPr>
        <p:spPr>
          <a:xfrm>
            <a:off x="696286" y="4260556"/>
            <a:ext cx="4957894" cy="523220"/>
          </a:xfrm>
          <a:prstGeom prst="rect">
            <a:avLst/>
          </a:prstGeom>
          <a:solidFill>
            <a:schemeClr val="accent5">
              <a:alpha val="60000"/>
            </a:schemeClr>
          </a:solidFill>
        </p:spPr>
        <p:txBody>
          <a:bodyPr wrap="square" rtlCol="0">
            <a:spAutoFit/>
          </a:bodyPr>
          <a:lstStyle/>
          <a:p>
            <a:r>
              <a:rPr lang="en-US" sz="2800" dirty="0"/>
              <a:t>Insurance form from the diocese</a:t>
            </a:r>
          </a:p>
        </p:txBody>
      </p:sp>
      <p:pic>
        <p:nvPicPr>
          <p:cNvPr id="5" name="Picture 4">
            <a:extLst>
              <a:ext uri="{FF2B5EF4-FFF2-40B4-BE49-F238E27FC236}">
                <a16:creationId xmlns:a16="http://schemas.microsoft.com/office/drawing/2014/main" id="{1A259B38-E062-4969-92A8-06EB3E425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920" y="0"/>
            <a:ext cx="5300080" cy="6858000"/>
          </a:xfrm>
          <a:prstGeom prst="rect">
            <a:avLst/>
          </a:prstGeom>
        </p:spPr>
      </p:pic>
    </p:spTree>
    <p:extLst>
      <p:ext uri="{BB962C8B-B14F-4D97-AF65-F5344CB8AC3E}">
        <p14:creationId xmlns:p14="http://schemas.microsoft.com/office/powerpoint/2010/main" val="112662295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212742" cy="4351338"/>
          </a:xfrm>
        </p:spPr>
        <p:txBody>
          <a:bodyPr>
            <a:normAutofit/>
          </a:bodyPr>
          <a:lstStyle/>
          <a:p>
            <a:pPr marL="0" indent="0">
              <a:buNone/>
            </a:pPr>
            <a:r>
              <a:rPr lang="en-US" sz="2800" b="1" dirty="0"/>
              <a:t>*11.1</a:t>
            </a:r>
            <a:r>
              <a:rPr lang="en-US" sz="2800" dirty="0"/>
              <a:t> The director ensures that the early education program is in compliance with the </a:t>
            </a:r>
            <a:r>
              <a:rPr lang="en-US" sz="2800" b="1" dirty="0"/>
              <a:t>diocesan human resources policies</a:t>
            </a:r>
            <a:r>
              <a:rPr lang="en-US" sz="2800" dirty="0"/>
              <a:t> and the DCF policies regarding </a:t>
            </a:r>
            <a:r>
              <a:rPr lang="en-US" sz="2800" b="1" dirty="0"/>
              <a:t>appropriate staffing</a:t>
            </a:r>
            <a:r>
              <a:rPr lang="en-US" sz="2800" dirty="0"/>
              <a:t>.</a:t>
            </a:r>
          </a:p>
          <a:p>
            <a:pPr marL="0" indent="0">
              <a:buNone/>
            </a:pPr>
            <a:r>
              <a:rPr lang="en-US" sz="2400" dirty="0"/>
              <a:t>Met – The human resources and staffing requirements are in the handbook and implemented.</a:t>
            </a:r>
          </a:p>
          <a:p>
            <a:pPr marL="0" indent="0">
              <a:buNone/>
            </a:pPr>
            <a:r>
              <a:rPr lang="en-US" sz="2400" dirty="0"/>
              <a:t>Not Met – The program is not implementing all of the human resources policies and staffing requirements.</a:t>
            </a:r>
          </a:p>
          <a:p>
            <a:pPr marL="0" indent="0">
              <a:buNone/>
            </a:pPr>
            <a:r>
              <a:rPr lang="en-US" sz="2400" dirty="0"/>
              <a:t>Evidence - Handbook</a:t>
            </a:r>
          </a:p>
        </p:txBody>
      </p:sp>
      <p:sp>
        <p:nvSpPr>
          <p:cNvPr id="4" name="TextBox 3">
            <a:extLst>
              <a:ext uri="{FF2B5EF4-FFF2-40B4-BE49-F238E27FC236}">
                <a16:creationId xmlns:a16="http://schemas.microsoft.com/office/drawing/2014/main" id="{20331D8B-713E-4BD0-9402-C4E8836A9C67}"/>
              </a:ext>
            </a:extLst>
          </p:cNvPr>
          <p:cNvSpPr txBox="1"/>
          <p:nvPr/>
        </p:nvSpPr>
        <p:spPr>
          <a:xfrm>
            <a:off x="2337661" y="3984771"/>
            <a:ext cx="6529502" cy="954107"/>
          </a:xfrm>
          <a:prstGeom prst="rect">
            <a:avLst/>
          </a:prstGeom>
          <a:solidFill>
            <a:schemeClr val="accent5">
              <a:alpha val="60000"/>
            </a:schemeClr>
          </a:solidFill>
        </p:spPr>
        <p:txBody>
          <a:bodyPr wrap="square" rtlCol="0">
            <a:spAutoFit/>
          </a:bodyPr>
          <a:lstStyle/>
          <a:p>
            <a:r>
              <a:rPr lang="en-US" sz="2800" dirty="0"/>
              <a:t>Each diocese has HR personnel and policies; need evidence that the center is following it</a:t>
            </a:r>
          </a:p>
        </p:txBody>
      </p:sp>
    </p:spTree>
    <p:extLst>
      <p:ext uri="{BB962C8B-B14F-4D97-AF65-F5344CB8AC3E}">
        <p14:creationId xmlns:p14="http://schemas.microsoft.com/office/powerpoint/2010/main" val="151908711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0801682" cy="4122169"/>
          </a:xfrm>
        </p:spPr>
        <p:txBody>
          <a:bodyPr>
            <a:noAutofit/>
          </a:bodyPr>
          <a:lstStyle/>
          <a:p>
            <a:pPr marL="0" indent="0">
              <a:buNone/>
            </a:pPr>
            <a:r>
              <a:rPr lang="en-US" sz="2400" b="1" dirty="0"/>
              <a:t>*11.2</a:t>
            </a:r>
            <a:r>
              <a:rPr lang="en-US" sz="2400" dirty="0"/>
              <a:t> The early education program complies with </a:t>
            </a:r>
            <a:r>
              <a:rPr lang="en-US" sz="2400" b="1" dirty="0"/>
              <a:t>diocesan human resource standards</a:t>
            </a:r>
            <a:r>
              <a:rPr lang="en-US" sz="2400" dirty="0"/>
              <a:t> for position descriptions including staff responsibilities and qualifications; hiring; compensation; and benefits, as well as standards for professional development, accountability, succession planning and retirement.</a:t>
            </a:r>
          </a:p>
          <a:p>
            <a:pPr marL="0" indent="0">
              <a:buNone/>
            </a:pPr>
            <a:r>
              <a:rPr lang="en-US" sz="2200" dirty="0"/>
              <a:t>Met – Written job descriptions are in place; as well as policies related to hiring and compensation, professional development, accountability, succession planning, and retirement.</a:t>
            </a:r>
          </a:p>
          <a:p>
            <a:pPr marL="0" indent="0">
              <a:buNone/>
            </a:pPr>
            <a:r>
              <a:rPr lang="en-US" sz="2200" dirty="0"/>
              <a:t>Not Met – The program does not have these written policies in place</a:t>
            </a:r>
          </a:p>
          <a:p>
            <a:pPr marL="0" indent="0">
              <a:buNone/>
            </a:pPr>
            <a:r>
              <a:rPr lang="en-US" sz="2200" dirty="0"/>
              <a:t>Evidence – Job descriptions and policies</a:t>
            </a:r>
          </a:p>
        </p:txBody>
      </p:sp>
      <p:sp>
        <p:nvSpPr>
          <p:cNvPr id="4" name="TextBox 3">
            <a:extLst>
              <a:ext uri="{FF2B5EF4-FFF2-40B4-BE49-F238E27FC236}">
                <a16:creationId xmlns:a16="http://schemas.microsoft.com/office/drawing/2014/main" id="{547516D8-1D34-4382-97B0-83C6A4D3781D}"/>
              </a:ext>
            </a:extLst>
          </p:cNvPr>
          <p:cNvSpPr txBox="1"/>
          <p:nvPr/>
        </p:nvSpPr>
        <p:spPr>
          <a:xfrm>
            <a:off x="1173303" y="4283787"/>
            <a:ext cx="8809595" cy="1815882"/>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Job descriptions should be reviewed and acknowledged</a:t>
            </a:r>
          </a:p>
          <a:p>
            <a:pPr marL="571500" indent="-571500">
              <a:buFont typeface="Arial" panose="020B0604020202020204" pitchFamily="34" charset="0"/>
              <a:buChar char="•"/>
            </a:pPr>
            <a:r>
              <a:rPr lang="en-US" sz="2800" dirty="0"/>
              <a:t>What succession planning is happening?</a:t>
            </a:r>
          </a:p>
          <a:p>
            <a:pPr marL="571500" indent="-571500">
              <a:buFont typeface="Arial" panose="020B0604020202020204" pitchFamily="34" charset="0"/>
              <a:buChar char="•"/>
            </a:pPr>
            <a:r>
              <a:rPr lang="en-US" sz="2800" dirty="0"/>
              <a:t>What is the professional development expectation and compensation?</a:t>
            </a:r>
          </a:p>
        </p:txBody>
      </p:sp>
    </p:spTree>
    <p:extLst>
      <p:ext uri="{BB962C8B-B14F-4D97-AF65-F5344CB8AC3E}">
        <p14:creationId xmlns:p14="http://schemas.microsoft.com/office/powerpoint/2010/main" val="385390284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7"/>
            <a:ext cx="11288243" cy="4701010"/>
          </a:xfrm>
        </p:spPr>
        <p:txBody>
          <a:bodyPr>
            <a:noAutofit/>
          </a:bodyPr>
          <a:lstStyle/>
          <a:p>
            <a:pPr marL="0" indent="0">
              <a:buNone/>
            </a:pPr>
            <a:r>
              <a:rPr lang="en-US" sz="2400" b="1" dirty="0"/>
              <a:t>*11.3 </a:t>
            </a:r>
            <a:r>
              <a:rPr lang="en-US" sz="2400" dirty="0"/>
              <a:t>The early education program complies with diocesan human resource standards and ensures that </a:t>
            </a:r>
            <a:r>
              <a:rPr lang="en-US" sz="2400" b="1" dirty="0"/>
              <a:t>competitive and just salaries, benefits, and professional growth opportunities </a:t>
            </a:r>
            <a:r>
              <a:rPr lang="en-US" sz="2400" dirty="0"/>
              <a:t>are provided for all staff.</a:t>
            </a:r>
          </a:p>
          <a:p>
            <a:pPr marL="0" indent="0">
              <a:buNone/>
            </a:pPr>
            <a:r>
              <a:rPr lang="en-US" sz="2200" dirty="0"/>
              <a:t>Met – Salaries and benefits meet diocesan standards. PD opportunities are provided.</a:t>
            </a:r>
          </a:p>
          <a:p>
            <a:pPr marL="0" indent="0">
              <a:buNone/>
            </a:pPr>
            <a:r>
              <a:rPr lang="en-US" sz="2200" dirty="0"/>
              <a:t>Not Met – Salaries and / or benefits do not meet diocesan standards and/or PD opportunities are not provided.</a:t>
            </a:r>
          </a:p>
          <a:p>
            <a:pPr marL="0" indent="0">
              <a:buNone/>
            </a:pPr>
            <a:r>
              <a:rPr lang="en-US" sz="2200" dirty="0"/>
              <a:t>Evidence – Salary and benefit information; PD flyers or information</a:t>
            </a:r>
          </a:p>
        </p:txBody>
      </p:sp>
      <p:sp>
        <p:nvSpPr>
          <p:cNvPr id="4" name="TextBox 3">
            <a:extLst>
              <a:ext uri="{FF2B5EF4-FFF2-40B4-BE49-F238E27FC236}">
                <a16:creationId xmlns:a16="http://schemas.microsoft.com/office/drawing/2014/main" id="{FD8430E5-8B73-4C07-9FC5-F62AF3CA3A57}"/>
              </a:ext>
            </a:extLst>
          </p:cNvPr>
          <p:cNvSpPr txBox="1"/>
          <p:nvPr/>
        </p:nvSpPr>
        <p:spPr>
          <a:xfrm>
            <a:off x="1874083" y="4083716"/>
            <a:ext cx="7664199" cy="523220"/>
          </a:xfrm>
          <a:prstGeom prst="rect">
            <a:avLst/>
          </a:prstGeom>
          <a:solidFill>
            <a:schemeClr val="accent5">
              <a:alpha val="60000"/>
            </a:schemeClr>
          </a:solidFill>
        </p:spPr>
        <p:txBody>
          <a:bodyPr wrap="square" rtlCol="0">
            <a:spAutoFit/>
          </a:bodyPr>
          <a:lstStyle/>
          <a:p>
            <a:r>
              <a:rPr lang="en-US" sz="2800" dirty="0"/>
              <a:t>Benchmarked compensation; benefits package; PD</a:t>
            </a:r>
          </a:p>
        </p:txBody>
      </p:sp>
    </p:spTree>
    <p:extLst>
      <p:ext uri="{BB962C8B-B14F-4D97-AF65-F5344CB8AC3E}">
        <p14:creationId xmlns:p14="http://schemas.microsoft.com/office/powerpoint/2010/main" val="391829101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279854" cy="3262480"/>
          </a:xfrm>
        </p:spPr>
        <p:txBody>
          <a:bodyPr>
            <a:noAutofit/>
          </a:bodyPr>
          <a:lstStyle/>
          <a:p>
            <a:pPr marL="0" indent="0">
              <a:buNone/>
            </a:pPr>
            <a:r>
              <a:rPr lang="en-US" sz="2800" b="1" dirty="0"/>
              <a:t>11.4 </a:t>
            </a:r>
            <a:r>
              <a:rPr lang="en-US" sz="2800" dirty="0"/>
              <a:t>The director maintains a confidential </a:t>
            </a:r>
            <a:r>
              <a:rPr lang="en-US" sz="2800" b="1" dirty="0"/>
              <a:t>file on each employee</a:t>
            </a:r>
            <a:r>
              <a:rPr lang="en-US" sz="2800" dirty="0"/>
              <a:t> according to diocesan and DCF policies. A master file checklist is used.</a:t>
            </a:r>
          </a:p>
          <a:p>
            <a:pPr marL="0" indent="0">
              <a:buNone/>
            </a:pPr>
            <a:r>
              <a:rPr lang="en-US" sz="2400" dirty="0"/>
              <a:t>Met – Personnel files are maintained in a secure location.</a:t>
            </a:r>
          </a:p>
          <a:p>
            <a:pPr marL="0" indent="0">
              <a:buNone/>
            </a:pPr>
            <a:r>
              <a:rPr lang="en-US" sz="2400" dirty="0"/>
              <a:t>Not Met – The program does not have personnel files.</a:t>
            </a:r>
          </a:p>
          <a:p>
            <a:pPr marL="0" indent="0">
              <a:buNone/>
            </a:pPr>
            <a:r>
              <a:rPr lang="en-US" sz="2400" dirty="0"/>
              <a:t>Evidence – Personnel files</a:t>
            </a:r>
          </a:p>
          <a:p>
            <a:pPr marL="0" indent="0">
              <a:buNone/>
            </a:pPr>
            <a:endParaRPr lang="en-US" sz="2800" dirty="0"/>
          </a:p>
        </p:txBody>
      </p:sp>
      <p:sp>
        <p:nvSpPr>
          <p:cNvPr id="4" name="TextBox 3">
            <a:extLst>
              <a:ext uri="{FF2B5EF4-FFF2-40B4-BE49-F238E27FC236}">
                <a16:creationId xmlns:a16="http://schemas.microsoft.com/office/drawing/2014/main" id="{DB42AC18-E4F2-4C56-AFA1-D56D81DAFF73}"/>
              </a:ext>
            </a:extLst>
          </p:cNvPr>
          <p:cNvSpPr txBox="1"/>
          <p:nvPr/>
        </p:nvSpPr>
        <p:spPr>
          <a:xfrm>
            <a:off x="1130032" y="3429000"/>
            <a:ext cx="9540764" cy="2246769"/>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Well organized staff files – cover sheet/master file checklist</a:t>
            </a:r>
          </a:p>
          <a:p>
            <a:pPr marL="571500" indent="-571500">
              <a:buFont typeface="Arial" panose="020B0604020202020204" pitchFamily="34" charset="0"/>
              <a:buChar char="•"/>
            </a:pPr>
            <a:r>
              <a:rPr lang="en-US" sz="2800" dirty="0"/>
              <a:t>Sections/pockets/folders for different areas</a:t>
            </a:r>
          </a:p>
          <a:p>
            <a:pPr marL="571500" indent="-571500">
              <a:buFont typeface="Arial" panose="020B0604020202020204" pitchFamily="34" charset="0"/>
              <a:buChar char="•"/>
            </a:pPr>
            <a:r>
              <a:rPr lang="en-US" sz="2800" dirty="0"/>
              <a:t>Background screening; Reference checks; Transcripts; DCF training &amp; certificates; Annual list of PD; Observations &amp; Evaluations</a:t>
            </a:r>
          </a:p>
        </p:txBody>
      </p:sp>
    </p:spTree>
    <p:extLst>
      <p:ext uri="{BB962C8B-B14F-4D97-AF65-F5344CB8AC3E}">
        <p14:creationId xmlns:p14="http://schemas.microsoft.com/office/powerpoint/2010/main" val="354743276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04043"/>
            <a:ext cx="11388911" cy="4737740"/>
          </a:xfrm>
        </p:spPr>
        <p:txBody>
          <a:bodyPr>
            <a:noAutofit/>
          </a:bodyPr>
          <a:lstStyle/>
          <a:p>
            <a:pPr marL="0" indent="0">
              <a:buNone/>
            </a:pPr>
            <a:r>
              <a:rPr lang="en-US" sz="2400" b="1" dirty="0"/>
              <a:t>11.5 </a:t>
            </a:r>
            <a:r>
              <a:rPr lang="en-US" sz="2400" dirty="0"/>
              <a:t>All staff members receive a copy of the </a:t>
            </a:r>
            <a:r>
              <a:rPr lang="en-US" sz="2400" b="1" dirty="0"/>
              <a:t>employee handbook </a:t>
            </a:r>
            <a:r>
              <a:rPr lang="en-US" sz="2400" dirty="0"/>
              <a:t>and written policies.  Receipt of these by staff members has been documented. The staff members are instructed at least annually on employee policies.  New staff members are provided with an orientation.</a:t>
            </a:r>
          </a:p>
          <a:p>
            <a:pPr marL="0" indent="0">
              <a:buNone/>
            </a:pPr>
            <a:r>
              <a:rPr lang="en-US" sz="2200" dirty="0"/>
              <a:t>Met – Staff members have a handbook and written policies and have reviewed the them.</a:t>
            </a:r>
          </a:p>
          <a:p>
            <a:pPr marL="0" indent="0">
              <a:buNone/>
            </a:pPr>
            <a:r>
              <a:rPr lang="en-US" sz="2200" dirty="0"/>
              <a:t>Not Met – Staff members do not have a handbook.</a:t>
            </a:r>
          </a:p>
          <a:p>
            <a:pPr marL="0" indent="0">
              <a:buNone/>
            </a:pPr>
            <a:r>
              <a:rPr lang="en-US" sz="2200" dirty="0"/>
              <a:t>Evidence – Handbook, receipts, agenda</a:t>
            </a:r>
          </a:p>
          <a:p>
            <a:pPr marL="0" indent="0">
              <a:buNone/>
            </a:pPr>
            <a:endParaRPr lang="en-US" sz="2400" dirty="0"/>
          </a:p>
        </p:txBody>
      </p:sp>
      <p:sp>
        <p:nvSpPr>
          <p:cNvPr id="4" name="TextBox 3">
            <a:extLst>
              <a:ext uri="{FF2B5EF4-FFF2-40B4-BE49-F238E27FC236}">
                <a16:creationId xmlns:a16="http://schemas.microsoft.com/office/drawing/2014/main" id="{9F998500-A87C-4A39-B04C-72282895722E}"/>
              </a:ext>
            </a:extLst>
          </p:cNvPr>
          <p:cNvSpPr txBox="1"/>
          <p:nvPr/>
        </p:nvSpPr>
        <p:spPr>
          <a:xfrm>
            <a:off x="2296101" y="3675380"/>
            <a:ext cx="6210335" cy="954107"/>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Handbook receipt</a:t>
            </a:r>
          </a:p>
          <a:p>
            <a:pPr marL="571500" indent="-571500">
              <a:buFont typeface="Arial" panose="020B0604020202020204" pitchFamily="34" charset="0"/>
              <a:buChar char="•"/>
            </a:pPr>
            <a:r>
              <a:rPr lang="en-US" sz="2800" dirty="0"/>
              <a:t>Minutes from orientation meetings</a:t>
            </a:r>
          </a:p>
        </p:txBody>
      </p:sp>
    </p:spTree>
    <p:extLst>
      <p:ext uri="{BB962C8B-B14F-4D97-AF65-F5344CB8AC3E}">
        <p14:creationId xmlns:p14="http://schemas.microsoft.com/office/powerpoint/2010/main" val="127962960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195964" cy="4650676"/>
          </a:xfrm>
        </p:spPr>
        <p:txBody>
          <a:bodyPr>
            <a:noAutofit/>
          </a:bodyPr>
          <a:lstStyle/>
          <a:p>
            <a:pPr marL="0" indent="0">
              <a:buNone/>
            </a:pPr>
            <a:r>
              <a:rPr lang="en-US" sz="2400" b="1" dirty="0"/>
              <a:t>12.1 </a:t>
            </a:r>
            <a:r>
              <a:rPr lang="en-US" sz="2400" dirty="0"/>
              <a:t>The early education program’s facilities, equipment, and technology management plan includes objectives to support the delivery of the educational program of the early education program and accessibility for all children.</a:t>
            </a:r>
          </a:p>
          <a:p>
            <a:pPr marL="0" indent="0">
              <a:buNone/>
            </a:pPr>
            <a:r>
              <a:rPr lang="en-US" sz="2400" dirty="0"/>
              <a:t>a. </a:t>
            </a:r>
            <a:r>
              <a:rPr lang="en-US" sz="2200" dirty="0"/>
              <a:t>The physical environment of the program provides sufficient </a:t>
            </a:r>
            <a:r>
              <a:rPr lang="en-US" sz="2200" b="1" dirty="0"/>
              <a:t>lighting, good ventilation, and a comfortable temperature</a:t>
            </a:r>
            <a:r>
              <a:rPr lang="en-US" sz="2200" dirty="0"/>
              <a:t>. </a:t>
            </a:r>
          </a:p>
          <a:p>
            <a:pPr marL="0" indent="0">
              <a:buNone/>
            </a:pPr>
            <a:r>
              <a:rPr lang="en-US" sz="2200" dirty="0"/>
              <a:t>b. </a:t>
            </a:r>
            <a:r>
              <a:rPr lang="en-US" sz="2200" b="1" dirty="0"/>
              <a:t>Classrooms</a:t>
            </a:r>
            <a:r>
              <a:rPr lang="en-US" sz="2200" dirty="0"/>
              <a:t> are suitable for the age and activities of the children in the program.  For programs built after 1992, </a:t>
            </a:r>
            <a:r>
              <a:rPr lang="en-US" sz="2200" b="1" dirty="0"/>
              <a:t>floor space </a:t>
            </a:r>
            <a:r>
              <a:rPr lang="en-US" sz="2200" dirty="0"/>
              <a:t>meets or exceeds a minimum thirty-five square feet of usable space per child.</a:t>
            </a:r>
          </a:p>
          <a:p>
            <a:pPr marL="0" indent="0">
              <a:buNone/>
            </a:pPr>
            <a:endParaRPr lang="en-US" sz="2200" dirty="0"/>
          </a:p>
          <a:p>
            <a:pPr marL="0" indent="0">
              <a:buNone/>
            </a:pPr>
            <a:endParaRPr lang="en-US" sz="2400" dirty="0"/>
          </a:p>
        </p:txBody>
      </p:sp>
      <p:sp>
        <p:nvSpPr>
          <p:cNvPr id="5" name="TextBox 4">
            <a:extLst>
              <a:ext uri="{FF2B5EF4-FFF2-40B4-BE49-F238E27FC236}">
                <a16:creationId xmlns:a16="http://schemas.microsoft.com/office/drawing/2014/main" id="{EDB92651-9553-48EB-BFB4-FD75697E7CA2}"/>
              </a:ext>
            </a:extLst>
          </p:cNvPr>
          <p:cNvSpPr txBox="1"/>
          <p:nvPr/>
        </p:nvSpPr>
        <p:spPr>
          <a:xfrm>
            <a:off x="2360645" y="3927050"/>
            <a:ext cx="6263238" cy="954107"/>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Observable</a:t>
            </a:r>
          </a:p>
          <a:p>
            <a:pPr marL="571500" indent="-571500">
              <a:buFont typeface="Arial" panose="020B0604020202020204" pitchFamily="34" charset="0"/>
              <a:buChar char="•"/>
            </a:pPr>
            <a:r>
              <a:rPr lang="en-US" sz="2800" dirty="0"/>
              <a:t>Include maps with capacity numbers</a:t>
            </a:r>
          </a:p>
        </p:txBody>
      </p:sp>
    </p:spTree>
    <p:extLst>
      <p:ext uri="{BB962C8B-B14F-4D97-AF65-F5344CB8AC3E}">
        <p14:creationId xmlns:p14="http://schemas.microsoft.com/office/powerpoint/2010/main" val="395013040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180307" y="138985"/>
            <a:ext cx="11723671" cy="5271914"/>
          </a:xfrm>
        </p:spPr>
        <p:txBody>
          <a:bodyPr>
            <a:noAutofit/>
          </a:bodyPr>
          <a:lstStyle/>
          <a:p>
            <a:pPr marL="0" indent="0">
              <a:buNone/>
            </a:pPr>
            <a:r>
              <a:rPr lang="en-US" sz="2400" b="1" dirty="0"/>
              <a:t>12.1 </a:t>
            </a:r>
            <a:r>
              <a:rPr lang="en-US" sz="2400" dirty="0"/>
              <a:t>Continued </a:t>
            </a:r>
          </a:p>
          <a:p>
            <a:pPr marL="0" indent="0">
              <a:buNone/>
            </a:pPr>
            <a:r>
              <a:rPr lang="en-US" sz="2400" dirty="0"/>
              <a:t>c. Children are provided with individual spaces, such as </a:t>
            </a:r>
            <a:r>
              <a:rPr lang="en-US" sz="2400" b="1" dirty="0"/>
              <a:t>cubbies</a:t>
            </a:r>
            <a:r>
              <a:rPr lang="en-US" sz="2400" dirty="0"/>
              <a:t>, in which they can store their work and personal belongings.</a:t>
            </a:r>
          </a:p>
          <a:p>
            <a:pPr marL="0" indent="0">
              <a:buNone/>
            </a:pPr>
            <a:r>
              <a:rPr lang="en-US" sz="2400" dirty="0"/>
              <a:t>*d.  The facilities include appropriate </a:t>
            </a:r>
            <a:r>
              <a:rPr lang="en-US" sz="2400" b="1" dirty="0"/>
              <a:t>office space</a:t>
            </a:r>
            <a:r>
              <a:rPr lang="en-US" sz="2400" dirty="0"/>
              <a:t>, area for </a:t>
            </a:r>
            <a:r>
              <a:rPr lang="en-US" sz="2400" b="1" dirty="0"/>
              <a:t>staff meetings</a:t>
            </a:r>
            <a:r>
              <a:rPr lang="en-US" sz="2400" dirty="0"/>
              <a:t>, and suitable </a:t>
            </a:r>
            <a:r>
              <a:rPr lang="en-US" sz="2400" b="1" dirty="0"/>
              <a:t>storage space</a:t>
            </a:r>
            <a:r>
              <a:rPr lang="en-US" sz="2400" dirty="0"/>
              <a:t>.</a:t>
            </a:r>
          </a:p>
          <a:p>
            <a:pPr marL="0" indent="0">
              <a:buNone/>
            </a:pPr>
            <a:r>
              <a:rPr lang="en-US" sz="2400" dirty="0"/>
              <a:t>e.  To accommodate the children’s various play activities, the outdoor physical environment includes </a:t>
            </a:r>
            <a:r>
              <a:rPr lang="en-US" sz="2400" b="1" dirty="0"/>
              <a:t>seventy-five square feet per child on the playground</a:t>
            </a:r>
            <a:r>
              <a:rPr lang="en-US" sz="2400" dirty="0"/>
              <a:t> at any given time.  Playground </a:t>
            </a:r>
            <a:r>
              <a:rPr lang="en-US" sz="2400" b="1" dirty="0"/>
              <a:t>equipment</a:t>
            </a:r>
            <a:r>
              <a:rPr lang="en-US" sz="2400" dirty="0"/>
              <a:t> is varied and sufficient for the number of children on the playground at the same time. The playground is designed and equipped to provide optimal learning experiences for children.</a:t>
            </a:r>
          </a:p>
        </p:txBody>
      </p:sp>
      <p:sp>
        <p:nvSpPr>
          <p:cNvPr id="4" name="TextBox 3">
            <a:extLst>
              <a:ext uri="{FF2B5EF4-FFF2-40B4-BE49-F238E27FC236}">
                <a16:creationId xmlns:a16="http://schemas.microsoft.com/office/drawing/2014/main" id="{B55F81C6-98F4-478B-895C-4E3031F01C43}"/>
              </a:ext>
            </a:extLst>
          </p:cNvPr>
          <p:cNvSpPr txBox="1"/>
          <p:nvPr/>
        </p:nvSpPr>
        <p:spPr>
          <a:xfrm>
            <a:off x="3681639" y="4355960"/>
            <a:ext cx="3339946" cy="523220"/>
          </a:xfrm>
          <a:prstGeom prst="rect">
            <a:avLst/>
          </a:prstGeom>
          <a:solidFill>
            <a:schemeClr val="accent5">
              <a:alpha val="60000"/>
            </a:schemeClr>
          </a:solidFill>
        </p:spPr>
        <p:txBody>
          <a:bodyPr wrap="square" rtlCol="0">
            <a:spAutoFit/>
          </a:bodyPr>
          <a:lstStyle/>
          <a:p>
            <a:r>
              <a:rPr lang="en-US" sz="2800" dirty="0"/>
              <a:t>Observable/Pictures</a:t>
            </a:r>
          </a:p>
        </p:txBody>
      </p:sp>
    </p:spTree>
    <p:extLst>
      <p:ext uri="{BB962C8B-B14F-4D97-AF65-F5344CB8AC3E}">
        <p14:creationId xmlns:p14="http://schemas.microsoft.com/office/powerpoint/2010/main" val="83810178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3883403" y="121845"/>
            <a:ext cx="3364684" cy="742222"/>
          </a:xfrm>
        </p:spPr>
        <p:txBody>
          <a:bodyPr>
            <a:normAutofit fontScale="90000"/>
          </a:bodyPr>
          <a:lstStyle/>
          <a:p>
            <a:r>
              <a:rPr lang="en-US" dirty="0">
                <a:effectLst>
                  <a:outerShdw blurRad="38100" dist="38100" dir="2700000" algn="tl">
                    <a:srgbClr val="000000">
                      <a:alpha val="43137"/>
                    </a:srgbClr>
                  </a:outerShdw>
                </a:effectLst>
                <a:latin typeface="Berlin Sans FB" panose="020E0602020502020306" pitchFamily="34" charset="0"/>
              </a:rPr>
              <a:t>Benchmarks</a:t>
            </a:r>
          </a:p>
        </p:txBody>
      </p:sp>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276837" y="729843"/>
            <a:ext cx="11543251" cy="6006312"/>
          </a:xfrm>
        </p:spPr>
        <p:txBody>
          <a:bodyPr>
            <a:normAutofit/>
          </a:bodyPr>
          <a:lstStyle/>
          <a:p>
            <a:r>
              <a:rPr lang="en-US" sz="2800" dirty="0"/>
              <a:t>EEP Standards </a:t>
            </a:r>
          </a:p>
          <a:p>
            <a:pPr lvl="1"/>
            <a:r>
              <a:rPr lang="en-US" sz="2800" dirty="0"/>
              <a:t>Full standards for stand-alone centers</a:t>
            </a:r>
          </a:p>
          <a:p>
            <a:pPr lvl="1"/>
            <a:r>
              <a:rPr lang="en-US" sz="2800" dirty="0"/>
              <a:t>School standards for programs connected to schools</a:t>
            </a:r>
          </a:p>
          <a:p>
            <a:pPr lvl="2"/>
            <a:r>
              <a:rPr lang="en-US" sz="2400" dirty="0"/>
              <a:t>“Missing” benchmarks are covered in the regular school standards and benchmarks in the ARCA (PK must be following these). More of the benchmarks are now included for programs within schools in order to ensure PK focus. (*centers only)</a:t>
            </a:r>
          </a:p>
          <a:p>
            <a:r>
              <a:rPr lang="en-US" sz="2800" dirty="0"/>
              <a:t>Met-Not Met</a:t>
            </a:r>
          </a:p>
          <a:p>
            <a:r>
              <a:rPr lang="en-US" sz="2800" dirty="0"/>
              <a:t>Word document with descriptions: EEP Standards and Benchmarks on </a:t>
            </a:r>
            <a:r>
              <a:rPr lang="en-US" sz="2800" dirty="0">
                <a:hlinkClick r:id="rId2"/>
              </a:rPr>
              <a:t>www.eas-ed.org</a:t>
            </a:r>
            <a:r>
              <a:rPr lang="en-US" sz="2800" dirty="0"/>
              <a:t>. </a:t>
            </a:r>
          </a:p>
          <a:p>
            <a:r>
              <a:rPr lang="en-US" sz="2800" dirty="0"/>
              <a:t>Director – maybe fulfilled by director, principal, or anyone from the leadership team</a:t>
            </a:r>
          </a:p>
          <a:p>
            <a:endParaRPr lang="en-US" sz="2800" dirty="0"/>
          </a:p>
        </p:txBody>
      </p:sp>
    </p:spTree>
    <p:extLst>
      <p:ext uri="{BB962C8B-B14F-4D97-AF65-F5344CB8AC3E}">
        <p14:creationId xmlns:p14="http://schemas.microsoft.com/office/powerpoint/2010/main" val="59801162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6"/>
            <a:ext cx="11145630" cy="4440951"/>
          </a:xfrm>
        </p:spPr>
        <p:txBody>
          <a:bodyPr>
            <a:noAutofit/>
          </a:bodyPr>
          <a:lstStyle/>
          <a:p>
            <a:pPr marL="0" indent="0">
              <a:buNone/>
            </a:pPr>
            <a:r>
              <a:rPr lang="en-US" sz="2400" b="1" dirty="0"/>
              <a:t>*12.2</a:t>
            </a:r>
            <a:r>
              <a:rPr lang="en-US" sz="2400" dirty="0"/>
              <a:t> The early education program’s budget supports facilities, equipment, and technology management with </a:t>
            </a:r>
            <a:r>
              <a:rPr lang="en-US" sz="2400" b="1" dirty="0"/>
              <a:t>specific funds for capital improvements, depreciation, and replacement</a:t>
            </a:r>
            <a:r>
              <a:rPr lang="en-US" sz="2400" dirty="0"/>
              <a:t>.</a:t>
            </a:r>
          </a:p>
          <a:p>
            <a:pPr marL="0" indent="0">
              <a:buNone/>
            </a:pPr>
            <a:r>
              <a:rPr lang="en-US" sz="2200" dirty="0"/>
              <a:t>Met – The budget contains line items for the maintenance and improvement of facilities, equipment, technology, and capital improvements.</a:t>
            </a:r>
          </a:p>
          <a:p>
            <a:pPr marL="0" indent="0">
              <a:buNone/>
            </a:pPr>
            <a:r>
              <a:rPr lang="en-US" sz="2200" dirty="0"/>
              <a:t>Not Met – The budget does not allow for the upkeep of the facility and equipment.</a:t>
            </a:r>
          </a:p>
          <a:p>
            <a:pPr marL="0" indent="0">
              <a:buNone/>
            </a:pPr>
            <a:r>
              <a:rPr lang="en-US" sz="2200" dirty="0"/>
              <a:t>Evidence – Budget </a:t>
            </a:r>
          </a:p>
        </p:txBody>
      </p:sp>
      <p:sp>
        <p:nvSpPr>
          <p:cNvPr id="4" name="TextBox 3">
            <a:extLst>
              <a:ext uri="{FF2B5EF4-FFF2-40B4-BE49-F238E27FC236}">
                <a16:creationId xmlns:a16="http://schemas.microsoft.com/office/drawing/2014/main" id="{57DF3F1B-DEBA-41CE-B5CC-4E6C5557378C}"/>
              </a:ext>
            </a:extLst>
          </p:cNvPr>
          <p:cNvSpPr txBox="1"/>
          <p:nvPr/>
        </p:nvSpPr>
        <p:spPr>
          <a:xfrm>
            <a:off x="3128324" y="3898441"/>
            <a:ext cx="4908329" cy="954107"/>
          </a:xfrm>
          <a:prstGeom prst="rect">
            <a:avLst/>
          </a:prstGeom>
          <a:solidFill>
            <a:schemeClr val="accent5">
              <a:alpha val="60000"/>
            </a:schemeClr>
          </a:solidFill>
        </p:spPr>
        <p:txBody>
          <a:bodyPr wrap="square" rtlCol="0">
            <a:spAutoFit/>
          </a:bodyPr>
          <a:lstStyle/>
          <a:p>
            <a:r>
              <a:rPr lang="en-US" sz="2800" dirty="0"/>
              <a:t>Budget line items and facilities management documents</a:t>
            </a:r>
          </a:p>
        </p:txBody>
      </p:sp>
    </p:spTree>
    <p:extLst>
      <p:ext uri="{BB962C8B-B14F-4D97-AF65-F5344CB8AC3E}">
        <p14:creationId xmlns:p14="http://schemas.microsoft.com/office/powerpoint/2010/main" val="68406309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7"/>
            <a:ext cx="11472801" cy="4735842"/>
          </a:xfrm>
        </p:spPr>
        <p:txBody>
          <a:bodyPr>
            <a:normAutofit/>
          </a:bodyPr>
          <a:lstStyle/>
          <a:p>
            <a:pPr marL="0" indent="0">
              <a:buNone/>
            </a:pPr>
            <a:r>
              <a:rPr lang="en-US" sz="2800" b="1" dirty="0"/>
              <a:t>*12.3</a:t>
            </a:r>
            <a:r>
              <a:rPr lang="en-US" sz="2800" dirty="0"/>
              <a:t> The early education program’s </a:t>
            </a:r>
            <a:r>
              <a:rPr lang="en-US" sz="2800" b="1" dirty="0"/>
              <a:t>purchasing</a:t>
            </a:r>
            <a:r>
              <a:rPr lang="en-US" sz="2800" dirty="0"/>
              <a:t>, and physical and technological improvements are, </a:t>
            </a:r>
            <a:r>
              <a:rPr lang="en-US" sz="2800" b="1" dirty="0"/>
              <a:t>by design</a:t>
            </a:r>
            <a:r>
              <a:rPr lang="en-US" sz="2800" dirty="0"/>
              <a:t>, done in alignment with the mission and the early education program’s planning and curricular goals, and consistent with environmental stewardship.</a:t>
            </a:r>
          </a:p>
          <a:p>
            <a:pPr marL="0" indent="0">
              <a:buNone/>
            </a:pPr>
            <a:r>
              <a:rPr lang="en-US" sz="2400" dirty="0"/>
              <a:t>Met – A written plan is developed and followed in the purchasing of equipment and technology.</a:t>
            </a:r>
          </a:p>
          <a:p>
            <a:pPr marL="0" indent="0">
              <a:buNone/>
            </a:pPr>
            <a:r>
              <a:rPr lang="en-US" sz="2400" dirty="0"/>
              <a:t>Not Met – Items are purchased in a reactionary way.</a:t>
            </a:r>
          </a:p>
          <a:p>
            <a:pPr marL="0" indent="0">
              <a:buNone/>
            </a:pPr>
            <a:r>
              <a:rPr lang="en-US" sz="2400" dirty="0"/>
              <a:t>Evidence – Purchasing plan </a:t>
            </a:r>
          </a:p>
        </p:txBody>
      </p:sp>
      <p:sp>
        <p:nvSpPr>
          <p:cNvPr id="4" name="TextBox 3">
            <a:extLst>
              <a:ext uri="{FF2B5EF4-FFF2-40B4-BE49-F238E27FC236}">
                <a16:creationId xmlns:a16="http://schemas.microsoft.com/office/drawing/2014/main" id="{5942240E-14F1-4A9E-9187-F256DFBC76A2}"/>
              </a:ext>
            </a:extLst>
          </p:cNvPr>
          <p:cNvSpPr txBox="1"/>
          <p:nvPr/>
        </p:nvSpPr>
        <p:spPr>
          <a:xfrm>
            <a:off x="3253992" y="4789839"/>
            <a:ext cx="5353111" cy="523220"/>
          </a:xfrm>
          <a:prstGeom prst="rect">
            <a:avLst/>
          </a:prstGeom>
          <a:solidFill>
            <a:schemeClr val="accent5">
              <a:alpha val="60000"/>
            </a:schemeClr>
          </a:solidFill>
        </p:spPr>
        <p:txBody>
          <a:bodyPr wrap="square" rtlCol="0">
            <a:spAutoFit/>
          </a:bodyPr>
          <a:lstStyle/>
          <a:p>
            <a:r>
              <a:rPr lang="en-US" sz="2800" dirty="0"/>
              <a:t>Basic plan with goals and budget</a:t>
            </a:r>
          </a:p>
        </p:txBody>
      </p:sp>
    </p:spTree>
    <p:extLst>
      <p:ext uri="{BB962C8B-B14F-4D97-AF65-F5344CB8AC3E}">
        <p14:creationId xmlns:p14="http://schemas.microsoft.com/office/powerpoint/2010/main" val="39374356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7"/>
            <a:ext cx="11372133" cy="3113394"/>
          </a:xfrm>
        </p:spPr>
        <p:txBody>
          <a:bodyPr>
            <a:normAutofit/>
          </a:bodyPr>
          <a:lstStyle/>
          <a:p>
            <a:pPr marL="0" indent="0">
              <a:buNone/>
            </a:pPr>
            <a:r>
              <a:rPr lang="en-US" sz="2800" b="1" dirty="0"/>
              <a:t>*13.1</a:t>
            </a:r>
            <a:r>
              <a:rPr lang="en-US" sz="2800" dirty="0"/>
              <a:t> The </a:t>
            </a:r>
            <a:r>
              <a:rPr lang="en-US" sz="2800" b="1" dirty="0"/>
              <a:t>communications/marketing plan </a:t>
            </a:r>
            <a:r>
              <a:rPr lang="en-US" sz="2800" dirty="0"/>
              <a:t>includes the implementation of contemporary marketing strategies designed to reach targeted audiences.</a:t>
            </a:r>
          </a:p>
          <a:p>
            <a:pPr marL="0" indent="0">
              <a:buNone/>
            </a:pPr>
            <a:r>
              <a:rPr lang="en-US" sz="2400" dirty="0"/>
              <a:t>Met – The program implements its written marketing plan.</a:t>
            </a:r>
          </a:p>
          <a:p>
            <a:pPr marL="0" indent="0">
              <a:buNone/>
            </a:pPr>
            <a:r>
              <a:rPr lang="en-US" sz="2400" dirty="0"/>
              <a:t>Not Met – The program has a list of activities, but not a plan.</a:t>
            </a:r>
          </a:p>
          <a:p>
            <a:pPr marL="0" indent="0">
              <a:buNone/>
            </a:pPr>
            <a:r>
              <a:rPr lang="en-US" sz="2400" dirty="0"/>
              <a:t>Evidence – Marketing plan</a:t>
            </a:r>
          </a:p>
        </p:txBody>
      </p:sp>
      <p:sp>
        <p:nvSpPr>
          <p:cNvPr id="4" name="TextBox 3">
            <a:extLst>
              <a:ext uri="{FF2B5EF4-FFF2-40B4-BE49-F238E27FC236}">
                <a16:creationId xmlns:a16="http://schemas.microsoft.com/office/drawing/2014/main" id="{0C81ED81-9951-4828-AC08-DBE705FDD1BB}"/>
              </a:ext>
            </a:extLst>
          </p:cNvPr>
          <p:cNvSpPr txBox="1"/>
          <p:nvPr/>
        </p:nvSpPr>
        <p:spPr>
          <a:xfrm>
            <a:off x="1605636" y="3926048"/>
            <a:ext cx="7957813" cy="523220"/>
          </a:xfrm>
          <a:prstGeom prst="rect">
            <a:avLst/>
          </a:prstGeom>
          <a:solidFill>
            <a:schemeClr val="accent5">
              <a:alpha val="60000"/>
            </a:schemeClr>
          </a:solidFill>
        </p:spPr>
        <p:txBody>
          <a:bodyPr wrap="square" rtlCol="0">
            <a:spAutoFit/>
          </a:bodyPr>
          <a:lstStyle/>
          <a:p>
            <a:r>
              <a:rPr lang="en-US" sz="2800" dirty="0"/>
              <a:t>Written marketing plan; evidence of implementation</a:t>
            </a:r>
          </a:p>
        </p:txBody>
      </p:sp>
    </p:spTree>
    <p:extLst>
      <p:ext uri="{BB962C8B-B14F-4D97-AF65-F5344CB8AC3E}">
        <p14:creationId xmlns:p14="http://schemas.microsoft.com/office/powerpoint/2010/main" val="27047267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456023" cy="4206060"/>
          </a:xfrm>
        </p:spPr>
        <p:txBody>
          <a:bodyPr>
            <a:noAutofit/>
          </a:bodyPr>
          <a:lstStyle/>
          <a:p>
            <a:pPr marL="0" indent="0">
              <a:buNone/>
            </a:pPr>
            <a:r>
              <a:rPr lang="en-US" sz="2800" b="1" dirty="0"/>
              <a:t>*13.2</a:t>
            </a:r>
            <a:r>
              <a:rPr lang="en-US" sz="2800" dirty="0"/>
              <a:t> The director reviews and analyzes the </a:t>
            </a:r>
            <a:r>
              <a:rPr lang="en-US" sz="2800" b="1" dirty="0"/>
              <a:t>enrollment management plan </a:t>
            </a:r>
            <a:r>
              <a:rPr lang="en-US" sz="2800" dirty="0"/>
              <a:t>annually. This includes currently enrolled children, children who have left the program, and possible attendees.</a:t>
            </a:r>
          </a:p>
          <a:p>
            <a:pPr marL="0" indent="0">
              <a:buNone/>
            </a:pPr>
            <a:r>
              <a:rPr lang="en-US" sz="2400" dirty="0"/>
              <a:t>Met – The program implements its written enrollment management plan.</a:t>
            </a:r>
          </a:p>
          <a:p>
            <a:pPr marL="0" indent="0">
              <a:buNone/>
            </a:pPr>
            <a:r>
              <a:rPr lang="en-US" sz="2400" dirty="0"/>
              <a:t>Not Met – The program has a list of activities, but not a plan. </a:t>
            </a:r>
          </a:p>
          <a:p>
            <a:pPr marL="0" indent="0">
              <a:buNone/>
            </a:pPr>
            <a:r>
              <a:rPr lang="en-US" sz="2400" dirty="0"/>
              <a:t>Evidence – Enrollment plan</a:t>
            </a:r>
          </a:p>
        </p:txBody>
      </p:sp>
      <p:sp>
        <p:nvSpPr>
          <p:cNvPr id="5" name="TextBox 4">
            <a:extLst>
              <a:ext uri="{FF2B5EF4-FFF2-40B4-BE49-F238E27FC236}">
                <a16:creationId xmlns:a16="http://schemas.microsoft.com/office/drawing/2014/main" id="{49CBD32B-9A0E-49E5-8CAB-F77672E46011}"/>
              </a:ext>
            </a:extLst>
          </p:cNvPr>
          <p:cNvSpPr txBox="1"/>
          <p:nvPr/>
        </p:nvSpPr>
        <p:spPr>
          <a:xfrm>
            <a:off x="2390041" y="3429000"/>
            <a:ext cx="5509592" cy="954107"/>
          </a:xfrm>
          <a:prstGeom prst="rect">
            <a:avLst/>
          </a:prstGeom>
          <a:solidFill>
            <a:schemeClr val="accent5">
              <a:alpha val="60000"/>
            </a:schemeClr>
          </a:solidFill>
        </p:spPr>
        <p:txBody>
          <a:bodyPr wrap="square" rtlCol="0">
            <a:spAutoFit/>
          </a:bodyPr>
          <a:lstStyle/>
          <a:p>
            <a:r>
              <a:rPr lang="en-US" sz="2800" dirty="0"/>
              <a:t>Written enrollment management plan; evidence of implementation</a:t>
            </a:r>
          </a:p>
        </p:txBody>
      </p:sp>
    </p:spTree>
    <p:extLst>
      <p:ext uri="{BB962C8B-B14F-4D97-AF65-F5344CB8AC3E}">
        <p14:creationId xmlns:p14="http://schemas.microsoft.com/office/powerpoint/2010/main" val="242626967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7"/>
            <a:ext cx="11405689" cy="5193654"/>
          </a:xfrm>
        </p:spPr>
        <p:txBody>
          <a:bodyPr>
            <a:normAutofit/>
          </a:bodyPr>
          <a:lstStyle/>
          <a:p>
            <a:pPr marL="0" indent="0">
              <a:buNone/>
            </a:pPr>
            <a:r>
              <a:rPr lang="en-US" sz="2200" b="1" dirty="0"/>
              <a:t>13.3 </a:t>
            </a:r>
            <a:r>
              <a:rPr lang="en-US" sz="2200" dirty="0"/>
              <a:t>Parents of the children in the program receive a </a:t>
            </a:r>
            <a:r>
              <a:rPr lang="en-US" sz="2200" b="1" dirty="0"/>
              <a:t>parent handbook </a:t>
            </a:r>
            <a:r>
              <a:rPr lang="en-US" sz="2200" dirty="0"/>
              <a:t>that includes but is not limited to (1) the philosophy statement regarding the care and education of young children attending the program, including what discipline techniques will be used (2) policies regarding holidays, illnesses, hours of operation, fees, refunds, enrollment, and termination procedures; and (3) an explanation of the program’s day-to-day functioning.  Parents/guardian sign a statement acknowledging that they understand and support the program’s policies as outlined in the parent handbook.</a:t>
            </a:r>
          </a:p>
          <a:p>
            <a:pPr marL="0" indent="0">
              <a:buNone/>
            </a:pPr>
            <a:r>
              <a:rPr lang="en-US" sz="2000" dirty="0"/>
              <a:t>Met – The program distributes a well written handbook each year.</a:t>
            </a:r>
          </a:p>
          <a:p>
            <a:pPr marL="0" indent="0">
              <a:buNone/>
            </a:pPr>
            <a:r>
              <a:rPr lang="en-US" sz="2000" dirty="0"/>
              <a:t>Not Met – The handbook does not include everything mentioned in this benchmark.</a:t>
            </a:r>
          </a:p>
          <a:p>
            <a:pPr marL="0" indent="0">
              <a:buNone/>
            </a:pPr>
            <a:r>
              <a:rPr lang="en-US" sz="2000" dirty="0"/>
              <a:t>Evidence – Handbook, </a:t>
            </a:r>
            <a:r>
              <a:rPr lang="en-US" sz="2000" dirty="0">
                <a:highlight>
                  <a:srgbClr val="FFFF00"/>
                </a:highlight>
              </a:rPr>
              <a:t>signed parental acknowledgements</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sp>
        <p:nvSpPr>
          <p:cNvPr id="4" name="TextBox 3">
            <a:extLst>
              <a:ext uri="{FF2B5EF4-FFF2-40B4-BE49-F238E27FC236}">
                <a16:creationId xmlns:a16="http://schemas.microsoft.com/office/drawing/2014/main" id="{D60A50E4-CE2D-4205-879E-47EDDF7DC4E8}"/>
              </a:ext>
            </a:extLst>
          </p:cNvPr>
          <p:cNvSpPr txBox="1"/>
          <p:nvPr/>
        </p:nvSpPr>
        <p:spPr>
          <a:xfrm>
            <a:off x="2914317" y="4253989"/>
            <a:ext cx="5466285" cy="954107"/>
          </a:xfrm>
          <a:prstGeom prst="rect">
            <a:avLst/>
          </a:prstGeom>
          <a:solidFill>
            <a:schemeClr val="accent5">
              <a:alpha val="60000"/>
            </a:schemeClr>
          </a:solidFill>
        </p:spPr>
        <p:txBody>
          <a:bodyPr wrap="square" rtlCol="0">
            <a:spAutoFit/>
          </a:bodyPr>
          <a:lstStyle/>
          <a:p>
            <a:r>
              <a:rPr lang="en-US" sz="2800" dirty="0"/>
              <a:t>Ensure the handbook includes items described in this benchmark</a:t>
            </a:r>
          </a:p>
        </p:txBody>
      </p:sp>
    </p:spTree>
    <p:extLst>
      <p:ext uri="{BB962C8B-B14F-4D97-AF65-F5344CB8AC3E}">
        <p14:creationId xmlns:p14="http://schemas.microsoft.com/office/powerpoint/2010/main" val="330385038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6"/>
            <a:ext cx="11305021" cy="3252541"/>
          </a:xfrm>
        </p:spPr>
        <p:txBody>
          <a:bodyPr>
            <a:noAutofit/>
          </a:bodyPr>
          <a:lstStyle/>
          <a:p>
            <a:pPr marL="0" indent="0">
              <a:buNone/>
            </a:pPr>
            <a:r>
              <a:rPr lang="en-US" sz="2800" b="1" dirty="0"/>
              <a:t>13.4 </a:t>
            </a:r>
            <a:r>
              <a:rPr lang="en-US" sz="2800" dirty="0"/>
              <a:t>Clear </a:t>
            </a:r>
            <a:r>
              <a:rPr lang="en-US" sz="2800" b="1" dirty="0"/>
              <a:t>enrollment policies and procedures </a:t>
            </a:r>
            <a:r>
              <a:rPr lang="en-US" sz="2800" dirty="0"/>
              <a:t>are stated in writing.</a:t>
            </a:r>
          </a:p>
          <a:p>
            <a:pPr marL="0" indent="0">
              <a:buNone/>
            </a:pPr>
            <a:r>
              <a:rPr lang="en-US" sz="2400" dirty="0"/>
              <a:t>Met – Written enrollment policies indicate who is eligible for enrollment, how acceptance into the program happens, waiting list procedures, etc.</a:t>
            </a:r>
          </a:p>
          <a:p>
            <a:pPr marL="0" indent="0">
              <a:buNone/>
            </a:pPr>
            <a:r>
              <a:rPr lang="en-US" sz="2400" dirty="0"/>
              <a:t>Not Met – The enrollment policy is not evident.</a:t>
            </a:r>
          </a:p>
          <a:p>
            <a:pPr marL="0" indent="0">
              <a:buNone/>
            </a:pPr>
            <a:r>
              <a:rPr lang="en-US" sz="2400" dirty="0"/>
              <a:t>Evidence – Enrollment policy</a:t>
            </a:r>
          </a:p>
        </p:txBody>
      </p:sp>
      <p:sp>
        <p:nvSpPr>
          <p:cNvPr id="4" name="TextBox 3">
            <a:extLst>
              <a:ext uri="{FF2B5EF4-FFF2-40B4-BE49-F238E27FC236}">
                <a16:creationId xmlns:a16="http://schemas.microsoft.com/office/drawing/2014/main" id="{FA4C54B2-639D-4DB8-A667-9F29092C0E4A}"/>
              </a:ext>
            </a:extLst>
          </p:cNvPr>
          <p:cNvSpPr txBox="1"/>
          <p:nvPr/>
        </p:nvSpPr>
        <p:spPr>
          <a:xfrm>
            <a:off x="1144239" y="3568147"/>
            <a:ext cx="9895671" cy="523220"/>
          </a:xfrm>
          <a:prstGeom prst="rect">
            <a:avLst/>
          </a:prstGeom>
          <a:solidFill>
            <a:schemeClr val="accent5">
              <a:alpha val="60000"/>
            </a:schemeClr>
          </a:solidFill>
        </p:spPr>
        <p:txBody>
          <a:bodyPr wrap="square" rtlCol="0">
            <a:spAutoFit/>
          </a:bodyPr>
          <a:lstStyle/>
          <a:p>
            <a:r>
              <a:rPr lang="en-US" sz="2800" dirty="0"/>
              <a:t>In handbook, enrollment package, and/or tuition rate information</a:t>
            </a:r>
          </a:p>
        </p:txBody>
      </p:sp>
    </p:spTree>
    <p:extLst>
      <p:ext uri="{BB962C8B-B14F-4D97-AF65-F5344CB8AC3E}">
        <p14:creationId xmlns:p14="http://schemas.microsoft.com/office/powerpoint/2010/main" val="92339107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6"/>
            <a:ext cx="11321800" cy="3929223"/>
          </a:xfrm>
        </p:spPr>
        <p:txBody>
          <a:bodyPr>
            <a:noAutofit/>
          </a:bodyPr>
          <a:lstStyle/>
          <a:p>
            <a:pPr marL="0" indent="0">
              <a:buNone/>
            </a:pPr>
            <a:r>
              <a:rPr lang="en-US" sz="2800" b="1" dirty="0"/>
              <a:t>13.5 </a:t>
            </a:r>
            <a:r>
              <a:rPr lang="en-US" sz="2800" dirty="0"/>
              <a:t>Policies regarding the </a:t>
            </a:r>
            <a:r>
              <a:rPr lang="en-US" sz="2800" b="1" dirty="0"/>
              <a:t>enrollment and termination of enrollment</a:t>
            </a:r>
            <a:r>
              <a:rPr lang="en-US" sz="2800" dirty="0"/>
              <a:t> protect children’s rights (as outlined in the Americans with Disabilities Act).</a:t>
            </a:r>
          </a:p>
          <a:p>
            <a:pPr marL="0" indent="0">
              <a:buNone/>
            </a:pPr>
            <a:r>
              <a:rPr lang="en-US" sz="2400" dirty="0"/>
              <a:t>Met – The program follows accepted protocols when enrolling and dismissing children.</a:t>
            </a:r>
          </a:p>
          <a:p>
            <a:pPr marL="0" indent="0">
              <a:buNone/>
            </a:pPr>
            <a:r>
              <a:rPr lang="en-US" sz="2400" dirty="0"/>
              <a:t>Not Met – The program does not have a protocol in place to dismiss children from the program.</a:t>
            </a:r>
          </a:p>
          <a:p>
            <a:pPr marL="0" indent="0">
              <a:buNone/>
            </a:pPr>
            <a:r>
              <a:rPr lang="en-US" sz="2400" dirty="0"/>
              <a:t>Evidence – Written procedures for enrollment and dismissal</a:t>
            </a:r>
          </a:p>
        </p:txBody>
      </p:sp>
      <p:sp>
        <p:nvSpPr>
          <p:cNvPr id="4" name="TextBox 3">
            <a:extLst>
              <a:ext uri="{FF2B5EF4-FFF2-40B4-BE49-F238E27FC236}">
                <a16:creationId xmlns:a16="http://schemas.microsoft.com/office/drawing/2014/main" id="{C1E5FBC8-9FC6-41B8-B607-B7DC85C2FC73}"/>
              </a:ext>
            </a:extLst>
          </p:cNvPr>
          <p:cNvSpPr txBox="1"/>
          <p:nvPr/>
        </p:nvSpPr>
        <p:spPr>
          <a:xfrm>
            <a:off x="2716906" y="3704263"/>
            <a:ext cx="6552929" cy="954107"/>
          </a:xfrm>
          <a:prstGeom prst="rect">
            <a:avLst/>
          </a:prstGeom>
          <a:solidFill>
            <a:schemeClr val="accent5">
              <a:alpha val="60000"/>
            </a:schemeClr>
          </a:solidFill>
        </p:spPr>
        <p:txBody>
          <a:bodyPr wrap="square" rtlCol="0">
            <a:spAutoFit/>
          </a:bodyPr>
          <a:lstStyle/>
          <a:p>
            <a:r>
              <a:rPr lang="en-US" sz="2800" dirty="0"/>
              <a:t>Is there any reason why a student would be unenrolled? Must be included in handbook</a:t>
            </a:r>
          </a:p>
        </p:txBody>
      </p:sp>
    </p:spTree>
    <p:extLst>
      <p:ext uri="{BB962C8B-B14F-4D97-AF65-F5344CB8AC3E}">
        <p14:creationId xmlns:p14="http://schemas.microsoft.com/office/powerpoint/2010/main" val="350215143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447634" cy="4550008"/>
          </a:xfrm>
        </p:spPr>
        <p:txBody>
          <a:bodyPr>
            <a:noAutofit/>
          </a:bodyPr>
          <a:lstStyle/>
          <a:p>
            <a:pPr marL="0" lvl="0" indent="0">
              <a:buNone/>
            </a:pPr>
            <a:r>
              <a:rPr lang="en-US" sz="2400" b="1" dirty="0"/>
              <a:t>14.1.a. </a:t>
            </a:r>
            <a:r>
              <a:rPr lang="en-US" sz="2400" dirty="0"/>
              <a:t>The early education program has a </a:t>
            </a:r>
            <a:r>
              <a:rPr lang="en-US" sz="2400" b="1" dirty="0"/>
              <a:t>written safety and security plan</a:t>
            </a:r>
            <a:r>
              <a:rPr lang="en-US" sz="2400" dirty="0"/>
              <a:t> which shall include a section on </a:t>
            </a:r>
            <a:r>
              <a:rPr lang="en-US" sz="2400" b="1" dirty="0"/>
              <a:t>emergency procedures</a:t>
            </a:r>
            <a:r>
              <a:rPr lang="en-US" sz="2400" dirty="0"/>
              <a:t> to address such matters as natural disasters, environmental hazards, dangerous weather, violent incidents, and evidence of evacuation drills (</a:t>
            </a:r>
            <a:r>
              <a:rPr lang="en-US" sz="2400" dirty="0">
                <a:highlight>
                  <a:srgbClr val="FFFF00"/>
                </a:highlight>
              </a:rPr>
              <a:t>a minimum of monthly fire drills, regular tornado drills, and regular safety/lockdown/evacuation drills</a:t>
            </a:r>
            <a:r>
              <a:rPr lang="en-US" sz="2400" dirty="0"/>
              <a:t>).  Emergency evacuation route maps are prominently posted in the same place in each room.</a:t>
            </a:r>
          </a:p>
          <a:p>
            <a:pPr marL="0" indent="0">
              <a:buNone/>
            </a:pPr>
            <a:r>
              <a:rPr lang="en-US" sz="2200" dirty="0"/>
              <a:t>Met – The program has a formal written safety and security plan.</a:t>
            </a:r>
          </a:p>
          <a:p>
            <a:pPr marL="0" indent="0">
              <a:buNone/>
            </a:pPr>
            <a:r>
              <a:rPr lang="en-US" sz="2200" dirty="0"/>
              <a:t>Not Met – The program’s plan is not written.</a:t>
            </a:r>
          </a:p>
          <a:p>
            <a:pPr marL="0" indent="0">
              <a:buNone/>
            </a:pPr>
            <a:r>
              <a:rPr lang="en-US" sz="2200" dirty="0"/>
              <a:t>Evidence – Safety and security plan; drill logs</a:t>
            </a:r>
          </a:p>
        </p:txBody>
      </p:sp>
      <p:sp>
        <p:nvSpPr>
          <p:cNvPr id="4" name="TextBox 3">
            <a:extLst>
              <a:ext uri="{FF2B5EF4-FFF2-40B4-BE49-F238E27FC236}">
                <a16:creationId xmlns:a16="http://schemas.microsoft.com/office/drawing/2014/main" id="{30C36BFC-891B-4C80-8EC7-8A0B5AB7093D}"/>
              </a:ext>
            </a:extLst>
          </p:cNvPr>
          <p:cNvSpPr txBox="1"/>
          <p:nvPr/>
        </p:nvSpPr>
        <p:spPr>
          <a:xfrm>
            <a:off x="2212738" y="4388561"/>
            <a:ext cx="7065485" cy="954107"/>
          </a:xfrm>
          <a:prstGeom prst="rect">
            <a:avLst/>
          </a:prstGeom>
          <a:solidFill>
            <a:schemeClr val="accent5">
              <a:alpha val="60000"/>
            </a:schemeClr>
          </a:solidFill>
        </p:spPr>
        <p:txBody>
          <a:bodyPr wrap="square" rtlCol="0">
            <a:spAutoFit/>
          </a:bodyPr>
          <a:lstStyle/>
          <a:p>
            <a:r>
              <a:rPr lang="en-US" sz="2800" dirty="0"/>
              <a:t>Safety plan; evacuation log; prominent exit maps at student level</a:t>
            </a:r>
          </a:p>
        </p:txBody>
      </p:sp>
    </p:spTree>
    <p:extLst>
      <p:ext uri="{BB962C8B-B14F-4D97-AF65-F5344CB8AC3E}">
        <p14:creationId xmlns:p14="http://schemas.microsoft.com/office/powerpoint/2010/main" val="129747983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279854" cy="4910734"/>
          </a:xfrm>
        </p:spPr>
        <p:txBody>
          <a:bodyPr>
            <a:noAutofit/>
          </a:bodyPr>
          <a:lstStyle/>
          <a:p>
            <a:pPr marL="0" lvl="0" indent="0">
              <a:buNone/>
            </a:pPr>
            <a:r>
              <a:rPr lang="en-US" sz="2400" b="1" dirty="0"/>
              <a:t>14.1.b. </a:t>
            </a:r>
            <a:r>
              <a:rPr lang="en-US" sz="2400" dirty="0"/>
              <a:t>The early education program is in compliance with provincial and diocesan </a:t>
            </a:r>
            <a:r>
              <a:rPr lang="en-US" sz="2400" b="1" dirty="0"/>
              <a:t>safe environmental policies</a:t>
            </a:r>
            <a:r>
              <a:rPr lang="en-US" sz="2400" dirty="0"/>
              <a:t>. All volunteers and staff members undergo Level II </a:t>
            </a:r>
            <a:r>
              <a:rPr lang="en-US" sz="2400" b="1" dirty="0"/>
              <a:t>background screening, fingerprinting and training</a:t>
            </a:r>
            <a:r>
              <a:rPr lang="en-US" sz="2400" dirty="0"/>
              <a:t>.  Both </a:t>
            </a:r>
            <a:r>
              <a:rPr lang="en-US" sz="2400" b="1" dirty="0"/>
              <a:t>VECHS</a:t>
            </a:r>
            <a:r>
              <a:rPr lang="en-US" sz="2400" dirty="0"/>
              <a:t>, completed for the </a:t>
            </a:r>
            <a:r>
              <a:rPr lang="en-US" sz="2400" b="1" dirty="0"/>
              <a:t>diocese</a:t>
            </a:r>
            <a:r>
              <a:rPr lang="en-US" sz="2400" dirty="0"/>
              <a:t>, and the </a:t>
            </a:r>
            <a:r>
              <a:rPr lang="en-US" sz="2400" b="1" dirty="0"/>
              <a:t>DCF Clearing house </a:t>
            </a:r>
            <a:r>
              <a:rPr lang="en-US" sz="2400" dirty="0"/>
              <a:t>are used for background screening. </a:t>
            </a:r>
            <a:r>
              <a:rPr lang="en-US" sz="2400" b="1" dirty="0"/>
              <a:t>References</a:t>
            </a:r>
            <a:r>
              <a:rPr lang="en-US" sz="2400" dirty="0"/>
              <a:t> are checked prior to hiring. </a:t>
            </a:r>
            <a:r>
              <a:rPr lang="en-US" sz="2400" b="1" dirty="0"/>
              <a:t>Volunteers</a:t>
            </a:r>
            <a:r>
              <a:rPr lang="en-US" sz="2400" dirty="0"/>
              <a:t> work under the supervision of qualified staff members.              </a:t>
            </a:r>
          </a:p>
          <a:p>
            <a:pPr marL="0" indent="0">
              <a:buNone/>
            </a:pPr>
            <a:r>
              <a:rPr lang="en-US" sz="2200" dirty="0"/>
              <a:t>Met – Evidence of screening, fingerprinting, and training is in each staff member’s file.</a:t>
            </a:r>
          </a:p>
          <a:p>
            <a:pPr marL="0" indent="0">
              <a:buNone/>
            </a:pPr>
            <a:r>
              <a:rPr lang="en-US" sz="2200" dirty="0"/>
              <a:t>Not Met – Not all pieces of evidence are in the files.</a:t>
            </a:r>
          </a:p>
          <a:p>
            <a:pPr marL="0" indent="0">
              <a:buNone/>
            </a:pPr>
            <a:r>
              <a:rPr lang="en-US" sz="2200" dirty="0"/>
              <a:t>Evidence – Personnel files, lists of training.</a:t>
            </a:r>
          </a:p>
          <a:p>
            <a:pPr marL="0" indent="0">
              <a:buNone/>
            </a:pPr>
            <a:endParaRPr lang="en-US" sz="2400" dirty="0"/>
          </a:p>
        </p:txBody>
      </p:sp>
      <p:sp>
        <p:nvSpPr>
          <p:cNvPr id="4" name="TextBox 3">
            <a:extLst>
              <a:ext uri="{FF2B5EF4-FFF2-40B4-BE49-F238E27FC236}">
                <a16:creationId xmlns:a16="http://schemas.microsoft.com/office/drawing/2014/main" id="{46761C6C-48C4-4A15-AD0C-3BF224945AFE}"/>
              </a:ext>
            </a:extLst>
          </p:cNvPr>
          <p:cNvSpPr txBox="1"/>
          <p:nvPr/>
        </p:nvSpPr>
        <p:spPr>
          <a:xfrm>
            <a:off x="3873121" y="4324890"/>
            <a:ext cx="3391745" cy="523220"/>
          </a:xfrm>
          <a:prstGeom prst="rect">
            <a:avLst/>
          </a:prstGeom>
          <a:solidFill>
            <a:schemeClr val="accent5">
              <a:alpha val="60000"/>
            </a:schemeClr>
          </a:solidFill>
        </p:spPr>
        <p:txBody>
          <a:bodyPr wrap="square" rtlCol="0">
            <a:spAutoFit/>
          </a:bodyPr>
          <a:lstStyle/>
          <a:p>
            <a:r>
              <a:rPr lang="en-US" sz="2800" dirty="0"/>
              <a:t>Files and handbooks</a:t>
            </a:r>
          </a:p>
        </p:txBody>
      </p:sp>
    </p:spTree>
    <p:extLst>
      <p:ext uri="{BB962C8B-B14F-4D97-AF65-F5344CB8AC3E}">
        <p14:creationId xmlns:p14="http://schemas.microsoft.com/office/powerpoint/2010/main" val="398492863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112074" cy="1572828"/>
          </a:xfrm>
        </p:spPr>
        <p:txBody>
          <a:bodyPr>
            <a:normAutofit/>
          </a:bodyPr>
          <a:lstStyle/>
          <a:p>
            <a:pPr marL="0" indent="0">
              <a:buNone/>
            </a:pPr>
            <a:r>
              <a:rPr lang="en-US" sz="3200" b="1" dirty="0"/>
              <a:t>14.1.c. </a:t>
            </a:r>
            <a:r>
              <a:rPr lang="en-US" sz="3200" dirty="0"/>
              <a:t>The early education program is in compliance with the </a:t>
            </a:r>
            <a:r>
              <a:rPr lang="en-US" sz="3200" dirty="0">
                <a:highlight>
                  <a:srgbClr val="FFFF00"/>
                </a:highlight>
              </a:rPr>
              <a:t>Florida Catholic Conference Health and Safety Checklist</a:t>
            </a:r>
            <a:r>
              <a:rPr lang="en-US" sz="3200" dirty="0"/>
              <a:t>.</a:t>
            </a:r>
          </a:p>
        </p:txBody>
      </p:sp>
      <p:sp>
        <p:nvSpPr>
          <p:cNvPr id="4" name="TextBox 3">
            <a:extLst>
              <a:ext uri="{FF2B5EF4-FFF2-40B4-BE49-F238E27FC236}">
                <a16:creationId xmlns:a16="http://schemas.microsoft.com/office/drawing/2014/main" id="{CB43D7AB-2584-4E25-AA7C-94A10DD6042C}"/>
              </a:ext>
            </a:extLst>
          </p:cNvPr>
          <p:cNvSpPr txBox="1"/>
          <p:nvPr/>
        </p:nvSpPr>
        <p:spPr>
          <a:xfrm>
            <a:off x="598957" y="2905668"/>
            <a:ext cx="10281564" cy="2554545"/>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3200" dirty="0"/>
              <a:t>The Health and Safety Checklist is a separate tile on the Accreditrac website</a:t>
            </a:r>
          </a:p>
          <a:p>
            <a:pPr marL="571500" indent="-571500">
              <a:buFont typeface="Arial" panose="020B0604020202020204" pitchFamily="34" charset="0"/>
              <a:buChar char="•"/>
            </a:pPr>
            <a:r>
              <a:rPr lang="en-US" sz="3200" dirty="0"/>
              <a:t>Anytime standard 14 must be completed, the Health &amp; Safety Checklist must be completed </a:t>
            </a:r>
            <a:r>
              <a:rPr lang="en-US" sz="3200" b="1" i="1" dirty="0"/>
              <a:t>with evidence</a:t>
            </a:r>
          </a:p>
          <a:p>
            <a:pPr marL="571500" indent="-571500">
              <a:buFont typeface="Arial" panose="020B0604020202020204" pitchFamily="34" charset="0"/>
              <a:buChar char="•"/>
            </a:pPr>
            <a:r>
              <a:rPr lang="en-US" sz="3200" dirty="0"/>
              <a:t>Monday’s session will focus on it</a:t>
            </a:r>
          </a:p>
        </p:txBody>
      </p:sp>
    </p:spTree>
    <p:extLst>
      <p:ext uri="{BB962C8B-B14F-4D97-AF65-F5344CB8AC3E}">
        <p14:creationId xmlns:p14="http://schemas.microsoft.com/office/powerpoint/2010/main" val="206610915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019FC-288A-4A6F-AC76-16FC45C8DB0C}"/>
              </a:ext>
            </a:extLst>
          </p:cNvPr>
          <p:cNvPicPr>
            <a:picLocks noChangeAspect="1"/>
          </p:cNvPicPr>
          <p:nvPr/>
        </p:nvPicPr>
        <p:blipFill>
          <a:blip r:embed="rId2"/>
          <a:stretch>
            <a:fillRect/>
          </a:stretch>
        </p:blipFill>
        <p:spPr>
          <a:xfrm>
            <a:off x="10273146" y="2330904"/>
            <a:ext cx="1587953" cy="1587953"/>
          </a:xfrm>
          <a:prstGeom prst="rect">
            <a:avLst/>
          </a:prstGeom>
        </p:spPr>
      </p:pic>
      <p:pic>
        <p:nvPicPr>
          <p:cNvPr id="4" name="Picture 3">
            <a:extLst>
              <a:ext uri="{FF2B5EF4-FFF2-40B4-BE49-F238E27FC236}">
                <a16:creationId xmlns:a16="http://schemas.microsoft.com/office/drawing/2014/main" id="{8DBC779D-0B8A-4A29-A150-94A11FEE5BA9}"/>
              </a:ext>
            </a:extLst>
          </p:cNvPr>
          <p:cNvPicPr>
            <a:picLocks noChangeAspect="1"/>
          </p:cNvPicPr>
          <p:nvPr/>
        </p:nvPicPr>
        <p:blipFill rotWithShape="1">
          <a:blip r:embed="rId3"/>
          <a:srcRect l="59318" t="10606" r="8636"/>
          <a:stretch/>
        </p:blipFill>
        <p:spPr>
          <a:xfrm>
            <a:off x="1535297" y="327740"/>
            <a:ext cx="7905587" cy="6202520"/>
          </a:xfrm>
          <a:prstGeom prst="rect">
            <a:avLst/>
          </a:prstGeom>
        </p:spPr>
      </p:pic>
    </p:spTree>
    <p:extLst>
      <p:ext uri="{BB962C8B-B14F-4D97-AF65-F5344CB8AC3E}">
        <p14:creationId xmlns:p14="http://schemas.microsoft.com/office/powerpoint/2010/main" val="3472859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258417" y="315606"/>
            <a:ext cx="11578449" cy="3878889"/>
          </a:xfrm>
        </p:spPr>
        <p:txBody>
          <a:bodyPr>
            <a:noAutofit/>
          </a:bodyPr>
          <a:lstStyle/>
          <a:p>
            <a:pPr marL="0" indent="0">
              <a:buNone/>
            </a:pPr>
            <a:r>
              <a:rPr lang="en-US" sz="2400" b="1" dirty="0"/>
              <a:t>14.1 </a:t>
            </a:r>
            <a:r>
              <a:rPr lang="en-US" sz="2400" dirty="0"/>
              <a:t>d.  The early education program has a written policy that complies with the requirements of civil authorities for administering and storing </a:t>
            </a:r>
            <a:r>
              <a:rPr lang="en-US" sz="2400" b="1" dirty="0"/>
              <a:t>medications</a:t>
            </a:r>
            <a:r>
              <a:rPr lang="en-US" sz="2400" dirty="0"/>
              <a:t>. It has been distributed to the parents of the children in the program.  A detailed medical log is maintained that includes a record of all medications given to children, the time the medication was given, and the person administering the medication.</a:t>
            </a:r>
          </a:p>
          <a:p>
            <a:pPr marL="0" indent="0">
              <a:buNone/>
            </a:pPr>
            <a:r>
              <a:rPr lang="en-US" sz="2200" dirty="0"/>
              <a:t>Met – The program has a written policy and keeps a detailed log of any administration of medication.</a:t>
            </a:r>
          </a:p>
          <a:p>
            <a:pPr marL="0" indent="0">
              <a:buNone/>
            </a:pPr>
            <a:r>
              <a:rPr lang="en-US" sz="2200" dirty="0"/>
              <a:t>Not Met – The program does not have a written policy or has not given it to parents or does not keep a log.</a:t>
            </a:r>
          </a:p>
          <a:p>
            <a:pPr marL="0" indent="0">
              <a:buNone/>
            </a:pPr>
            <a:r>
              <a:rPr lang="en-US" sz="2200" dirty="0"/>
              <a:t>Evidence – Handbook, policy, medication log</a:t>
            </a:r>
          </a:p>
          <a:p>
            <a:pPr marL="0" indent="0">
              <a:buNone/>
            </a:pPr>
            <a:endParaRPr lang="en-US" sz="2400" dirty="0"/>
          </a:p>
        </p:txBody>
      </p:sp>
      <p:sp>
        <p:nvSpPr>
          <p:cNvPr id="4" name="TextBox 3">
            <a:extLst>
              <a:ext uri="{FF2B5EF4-FFF2-40B4-BE49-F238E27FC236}">
                <a16:creationId xmlns:a16="http://schemas.microsoft.com/office/drawing/2014/main" id="{4EDA3B92-29A5-4A1E-BDF0-C79D01BC5474}"/>
              </a:ext>
            </a:extLst>
          </p:cNvPr>
          <p:cNvSpPr txBox="1"/>
          <p:nvPr/>
        </p:nvSpPr>
        <p:spPr>
          <a:xfrm>
            <a:off x="1777338" y="4454547"/>
            <a:ext cx="7693831" cy="1384995"/>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Medication forms</a:t>
            </a:r>
          </a:p>
          <a:p>
            <a:pPr marL="571500" indent="-571500">
              <a:buFont typeface="Arial" panose="020B0604020202020204" pitchFamily="34" charset="0"/>
              <a:buChar char="•"/>
            </a:pPr>
            <a:r>
              <a:rPr lang="en-US" sz="2800" dirty="0"/>
              <a:t>Medication log</a:t>
            </a:r>
          </a:p>
          <a:p>
            <a:pPr marL="571500" indent="-571500">
              <a:buFont typeface="Arial" panose="020B0604020202020204" pitchFamily="34" charset="0"/>
              <a:buChar char="•"/>
            </a:pPr>
            <a:r>
              <a:rPr lang="en-US" sz="2800" dirty="0"/>
              <a:t>In staff handbook – storage and administration</a:t>
            </a:r>
          </a:p>
        </p:txBody>
      </p:sp>
    </p:spTree>
    <p:extLst>
      <p:ext uri="{BB962C8B-B14F-4D97-AF65-F5344CB8AC3E}">
        <p14:creationId xmlns:p14="http://schemas.microsoft.com/office/powerpoint/2010/main" val="16053367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044962" cy="2905765"/>
          </a:xfrm>
        </p:spPr>
        <p:txBody>
          <a:bodyPr>
            <a:normAutofit/>
          </a:bodyPr>
          <a:lstStyle/>
          <a:p>
            <a:pPr marL="0" indent="0">
              <a:buNone/>
            </a:pPr>
            <a:r>
              <a:rPr lang="en-US" sz="2800" b="1" dirty="0"/>
              <a:t>14.1.e</a:t>
            </a:r>
            <a:r>
              <a:rPr lang="en-US" sz="2800" dirty="0"/>
              <a:t>. At least </a:t>
            </a:r>
            <a:r>
              <a:rPr lang="en-US" sz="2800" b="1" dirty="0"/>
              <a:t>one credentialed staff member per 20 children</a:t>
            </a:r>
            <a:r>
              <a:rPr lang="en-US" sz="2800" dirty="0"/>
              <a:t> is present at all times.</a:t>
            </a:r>
          </a:p>
          <a:p>
            <a:pPr marL="0" indent="0">
              <a:buNone/>
            </a:pPr>
            <a:r>
              <a:rPr lang="en-US" sz="2400" dirty="0"/>
              <a:t>Met – Credentialed staff members are present at all times.</a:t>
            </a:r>
          </a:p>
          <a:p>
            <a:pPr marL="0" indent="0">
              <a:buNone/>
            </a:pPr>
            <a:r>
              <a:rPr lang="en-US" sz="2400" dirty="0"/>
              <a:t>Not Met – Credentialed staff members are not always present.</a:t>
            </a:r>
          </a:p>
          <a:p>
            <a:pPr marL="0" indent="0">
              <a:buNone/>
            </a:pPr>
            <a:r>
              <a:rPr lang="en-US" sz="2400" dirty="0"/>
              <a:t>Evidence – Rosters, staff list of assignments</a:t>
            </a:r>
          </a:p>
          <a:p>
            <a:pPr marL="0" indent="0">
              <a:buNone/>
            </a:pPr>
            <a:endParaRPr lang="en-US" sz="2800" dirty="0"/>
          </a:p>
          <a:p>
            <a:pPr marL="0" indent="0">
              <a:buNone/>
            </a:pPr>
            <a:endParaRPr lang="en-US" sz="2800" dirty="0"/>
          </a:p>
        </p:txBody>
      </p:sp>
      <p:sp>
        <p:nvSpPr>
          <p:cNvPr id="4" name="TextBox 3">
            <a:extLst>
              <a:ext uri="{FF2B5EF4-FFF2-40B4-BE49-F238E27FC236}">
                <a16:creationId xmlns:a16="http://schemas.microsoft.com/office/drawing/2014/main" id="{48D203B4-B9E1-4257-AA20-7C2076E5122A}"/>
              </a:ext>
            </a:extLst>
          </p:cNvPr>
          <p:cNvSpPr txBox="1"/>
          <p:nvPr/>
        </p:nvSpPr>
        <p:spPr>
          <a:xfrm>
            <a:off x="1584663" y="3458363"/>
            <a:ext cx="8754767" cy="954107"/>
          </a:xfrm>
          <a:prstGeom prst="rect">
            <a:avLst/>
          </a:prstGeom>
          <a:solidFill>
            <a:schemeClr val="accent5">
              <a:alpha val="60000"/>
            </a:schemeClr>
          </a:solidFill>
        </p:spPr>
        <p:txBody>
          <a:bodyPr wrap="square" rtlCol="0">
            <a:spAutoFit/>
          </a:bodyPr>
          <a:lstStyle/>
          <a:p>
            <a:r>
              <a:rPr lang="en-US" sz="2800" dirty="0"/>
              <a:t>Ensure this ratio is met at all times, paying particular attention to the beginning and the end of the day</a:t>
            </a:r>
          </a:p>
        </p:txBody>
      </p:sp>
    </p:spTree>
    <p:extLst>
      <p:ext uri="{BB962C8B-B14F-4D97-AF65-F5344CB8AC3E}">
        <p14:creationId xmlns:p14="http://schemas.microsoft.com/office/powerpoint/2010/main" val="233051182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208723" y="119271"/>
            <a:ext cx="11821090" cy="4888958"/>
          </a:xfrm>
        </p:spPr>
        <p:txBody>
          <a:bodyPr>
            <a:noAutofit/>
          </a:bodyPr>
          <a:lstStyle/>
          <a:p>
            <a:pPr marL="0" indent="0">
              <a:buNone/>
            </a:pPr>
            <a:r>
              <a:rPr lang="en-US" sz="2400" b="1" dirty="0"/>
              <a:t>14.1 </a:t>
            </a:r>
            <a:r>
              <a:rPr lang="en-US" sz="2400" dirty="0"/>
              <a:t>Continued</a:t>
            </a:r>
          </a:p>
          <a:p>
            <a:pPr marL="0" indent="0">
              <a:buNone/>
            </a:pPr>
            <a:r>
              <a:rPr lang="en-US" sz="2400" dirty="0"/>
              <a:t>f.  The minimum </a:t>
            </a:r>
            <a:r>
              <a:rPr lang="en-US" sz="2400" b="1" dirty="0"/>
              <a:t>staff student ratio </a:t>
            </a:r>
            <a:r>
              <a:rPr lang="en-US" sz="2400" dirty="0"/>
              <a:t>is maintained at all times:</a:t>
            </a:r>
          </a:p>
          <a:p>
            <a:pPr marL="0" indent="0">
              <a:buNone/>
            </a:pPr>
            <a:r>
              <a:rPr lang="en-US" sz="2000" dirty="0"/>
              <a:t>     </a:t>
            </a:r>
            <a:r>
              <a:rPr lang="en-US" sz="2000" dirty="0" err="1"/>
              <a:t>i</a:t>
            </a:r>
            <a:r>
              <a:rPr lang="en-US" sz="2000" dirty="0"/>
              <a:t>. Under 12 months – 1:4; group size maximum of 8</a:t>
            </a:r>
          </a:p>
          <a:p>
            <a:pPr marL="0" indent="0">
              <a:buNone/>
            </a:pPr>
            <a:r>
              <a:rPr lang="en-US" sz="2000" dirty="0"/>
              <a:t>     ii. 12 months to 23 months – 1:6; group size maximum of 12</a:t>
            </a:r>
          </a:p>
          <a:p>
            <a:pPr marL="0" indent="0">
              <a:buNone/>
            </a:pPr>
            <a:r>
              <a:rPr lang="en-US" sz="2000" dirty="0"/>
              <a:t>     iii. 24 months to 35 months – 1:11; group size maximum of 22</a:t>
            </a:r>
          </a:p>
          <a:p>
            <a:pPr marL="0" indent="0">
              <a:buNone/>
            </a:pPr>
            <a:r>
              <a:rPr lang="en-US" sz="2000" dirty="0"/>
              <a:t>     iv. 36 months to 47 months – 1:15; group size maximum of 30</a:t>
            </a:r>
          </a:p>
          <a:p>
            <a:pPr marL="0" indent="0">
              <a:buNone/>
            </a:pPr>
            <a:r>
              <a:rPr lang="en-US" sz="2000" dirty="0"/>
              <a:t>     v. 48 months to 59 months – 1:20; group size maximum of 30</a:t>
            </a:r>
          </a:p>
          <a:p>
            <a:pPr marL="0" indent="0">
              <a:buNone/>
            </a:pPr>
            <a:r>
              <a:rPr lang="en-US" sz="2000" dirty="0"/>
              <a:t>         (VPK 1:11; Group size maximum of 20)</a:t>
            </a:r>
          </a:p>
          <a:p>
            <a:pPr marL="0" indent="0">
              <a:buNone/>
            </a:pPr>
            <a:r>
              <a:rPr lang="en-US" sz="2400" dirty="0"/>
              <a:t>g.  When mixed age groups of infants (under 12 months)and toddlers (12 months to 23 months) are in the same room, the child-staff ratio is maintained according to the youngest child in the room.  </a:t>
            </a:r>
          </a:p>
          <a:p>
            <a:pPr marL="0" indent="0">
              <a:buNone/>
            </a:pPr>
            <a:endParaRPr lang="en-US" sz="2400" dirty="0"/>
          </a:p>
          <a:p>
            <a:pPr marL="0" indent="0">
              <a:buNone/>
            </a:pPr>
            <a:endParaRPr lang="en-US" sz="2400" dirty="0"/>
          </a:p>
          <a:p>
            <a:pPr marL="0" indent="0">
              <a:buNone/>
            </a:pPr>
            <a:endParaRPr lang="en-US" sz="2400" dirty="0"/>
          </a:p>
        </p:txBody>
      </p:sp>
      <p:sp>
        <p:nvSpPr>
          <p:cNvPr id="4" name="TextBox 3">
            <a:extLst>
              <a:ext uri="{FF2B5EF4-FFF2-40B4-BE49-F238E27FC236}">
                <a16:creationId xmlns:a16="http://schemas.microsoft.com/office/drawing/2014/main" id="{40387520-36B2-4E15-BC5A-29BD9C50D8B3}"/>
              </a:ext>
            </a:extLst>
          </p:cNvPr>
          <p:cNvSpPr txBox="1"/>
          <p:nvPr/>
        </p:nvSpPr>
        <p:spPr>
          <a:xfrm>
            <a:off x="1795578" y="4747689"/>
            <a:ext cx="6659188" cy="1384995"/>
          </a:xfrm>
          <a:prstGeom prst="rect">
            <a:avLst/>
          </a:prstGeom>
          <a:solidFill>
            <a:schemeClr val="accent5">
              <a:alpha val="60000"/>
            </a:schemeClr>
          </a:solidFill>
        </p:spPr>
        <p:txBody>
          <a:bodyPr wrap="square" rtlCol="0">
            <a:spAutoFit/>
          </a:bodyPr>
          <a:lstStyle/>
          <a:p>
            <a:pPr marL="342900" indent="-342900">
              <a:buFont typeface="Arial" panose="020B0604020202020204" pitchFamily="34" charset="0"/>
              <a:buChar char="•"/>
            </a:pPr>
            <a:r>
              <a:rPr lang="en-US" sz="2800" dirty="0"/>
              <a:t>Rosters with birth dates; staff assignments</a:t>
            </a:r>
          </a:p>
          <a:p>
            <a:pPr marL="342900" indent="-342900">
              <a:buFont typeface="Arial" panose="020B0604020202020204" pitchFamily="34" charset="0"/>
              <a:buChar char="•"/>
            </a:pPr>
            <a:r>
              <a:rPr lang="en-US" sz="2800" dirty="0"/>
              <a:t>If the school/center does not have children that age, mark Not Applicable</a:t>
            </a:r>
          </a:p>
        </p:txBody>
      </p:sp>
    </p:spTree>
    <p:extLst>
      <p:ext uri="{BB962C8B-B14F-4D97-AF65-F5344CB8AC3E}">
        <p14:creationId xmlns:p14="http://schemas.microsoft.com/office/powerpoint/2010/main" val="196416507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7"/>
            <a:ext cx="11414078" cy="3467828"/>
          </a:xfrm>
        </p:spPr>
        <p:txBody>
          <a:bodyPr>
            <a:normAutofit/>
          </a:bodyPr>
          <a:lstStyle/>
          <a:p>
            <a:pPr marL="0" indent="0">
              <a:buNone/>
            </a:pPr>
            <a:r>
              <a:rPr lang="en-US" sz="2200" b="1" dirty="0"/>
              <a:t>14.2 </a:t>
            </a:r>
            <a:r>
              <a:rPr lang="en-US" sz="2200" dirty="0"/>
              <a:t>The early education program maintains </a:t>
            </a:r>
            <a:r>
              <a:rPr lang="en-US" sz="2200" b="1" dirty="0"/>
              <a:t>health records </a:t>
            </a:r>
            <a:r>
              <a:rPr lang="en-US" sz="2200" dirty="0"/>
              <a:t>that include immunization data, any screenings, and early education program-entry medical examinations in accordance with the policies of the State of Florida, the diocese, and </a:t>
            </a:r>
            <a:r>
              <a:rPr lang="en-US" sz="2200" dirty="0" err="1"/>
              <a:t>DCF</a:t>
            </a:r>
            <a:r>
              <a:rPr lang="en-US" sz="2200" dirty="0"/>
              <a:t>. Current emergency information is maintained for each child enrolled in the program, including expected attendance, parent contact information, people authorized to take the child off the premises, allergies, and other important health information.  </a:t>
            </a:r>
          </a:p>
          <a:p>
            <a:pPr marL="0" indent="0">
              <a:buNone/>
            </a:pPr>
            <a:r>
              <a:rPr lang="en-US" sz="2000" dirty="0"/>
              <a:t>Met – The program has both health records and emergency information for each child.</a:t>
            </a:r>
          </a:p>
          <a:p>
            <a:pPr marL="0" indent="0">
              <a:buNone/>
            </a:pPr>
            <a:r>
              <a:rPr lang="en-US" sz="2000" dirty="0"/>
              <a:t>Not Met – The program does not have health records or does not have emergency records for each child.</a:t>
            </a:r>
          </a:p>
          <a:p>
            <a:pPr marL="0" indent="0">
              <a:buNone/>
            </a:pPr>
            <a:r>
              <a:rPr lang="en-US" sz="2000" dirty="0"/>
              <a:t>Evidence – Health files, emergency forms</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sp>
        <p:nvSpPr>
          <p:cNvPr id="4" name="TextBox 3">
            <a:extLst>
              <a:ext uri="{FF2B5EF4-FFF2-40B4-BE49-F238E27FC236}">
                <a16:creationId xmlns:a16="http://schemas.microsoft.com/office/drawing/2014/main" id="{ECEFD2FE-2684-400D-951C-B3B0547ACC62}"/>
              </a:ext>
            </a:extLst>
          </p:cNvPr>
          <p:cNvSpPr txBox="1"/>
          <p:nvPr/>
        </p:nvSpPr>
        <p:spPr>
          <a:xfrm>
            <a:off x="1177798" y="4337108"/>
            <a:ext cx="9669168" cy="954107"/>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Forms are current; emergency contact information – in files</a:t>
            </a:r>
          </a:p>
          <a:p>
            <a:pPr marL="571500" indent="-571500">
              <a:buFont typeface="Arial" panose="020B0604020202020204" pitchFamily="34" charset="0"/>
              <a:buChar char="•"/>
            </a:pPr>
            <a:r>
              <a:rPr lang="en-US" sz="2800" dirty="0"/>
              <a:t>App information</a:t>
            </a:r>
          </a:p>
        </p:txBody>
      </p:sp>
    </p:spTree>
    <p:extLst>
      <p:ext uri="{BB962C8B-B14F-4D97-AF65-F5344CB8AC3E}">
        <p14:creationId xmlns:p14="http://schemas.microsoft.com/office/powerpoint/2010/main" val="6794118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6"/>
            <a:ext cx="11120463" cy="3946001"/>
          </a:xfrm>
        </p:spPr>
        <p:txBody>
          <a:bodyPr>
            <a:noAutofit/>
          </a:bodyPr>
          <a:lstStyle/>
          <a:p>
            <a:pPr marL="0" indent="0">
              <a:buNone/>
            </a:pPr>
            <a:r>
              <a:rPr lang="en-US" sz="2800" b="1" dirty="0"/>
              <a:t>14.3</a:t>
            </a:r>
            <a:r>
              <a:rPr lang="en-US" sz="2800" dirty="0"/>
              <a:t> The early education program shall publish, implement, and display </a:t>
            </a:r>
            <a:r>
              <a:rPr lang="en-US" sz="2800" b="1" dirty="0"/>
              <a:t>statements of nondiscrimination</a:t>
            </a:r>
            <a:r>
              <a:rPr lang="en-US" sz="2800" dirty="0"/>
              <a:t> of children and personnel in accordance with federal law and regulations. </a:t>
            </a:r>
          </a:p>
          <a:p>
            <a:pPr marL="0" indent="0">
              <a:buNone/>
            </a:pPr>
            <a:r>
              <a:rPr lang="en-US" sz="2400" dirty="0"/>
              <a:t>Met – Nondiscrimination statements are displayed in the facility and in the handbook.</a:t>
            </a:r>
          </a:p>
          <a:p>
            <a:pPr marL="0" indent="0">
              <a:buNone/>
            </a:pPr>
            <a:r>
              <a:rPr lang="en-US" sz="2400" dirty="0"/>
              <a:t>Not Met – Nondiscrimination statements do not exist or are not displayed.</a:t>
            </a:r>
          </a:p>
          <a:p>
            <a:pPr marL="0" indent="0">
              <a:buNone/>
            </a:pPr>
            <a:r>
              <a:rPr lang="en-US" sz="2400" dirty="0"/>
              <a:t>Evidence – Handbook, observable/pictures</a:t>
            </a:r>
          </a:p>
        </p:txBody>
      </p:sp>
      <p:sp>
        <p:nvSpPr>
          <p:cNvPr id="4" name="TextBox 3">
            <a:extLst>
              <a:ext uri="{FF2B5EF4-FFF2-40B4-BE49-F238E27FC236}">
                <a16:creationId xmlns:a16="http://schemas.microsoft.com/office/drawing/2014/main" id="{C98884E3-DE43-4F63-994E-F20E64FF806D}"/>
              </a:ext>
            </a:extLst>
          </p:cNvPr>
          <p:cNvSpPr txBox="1"/>
          <p:nvPr/>
        </p:nvSpPr>
        <p:spPr>
          <a:xfrm>
            <a:off x="3261101" y="3738387"/>
            <a:ext cx="5477391" cy="523220"/>
          </a:xfrm>
          <a:prstGeom prst="rect">
            <a:avLst/>
          </a:prstGeom>
          <a:solidFill>
            <a:schemeClr val="accent5">
              <a:alpha val="60000"/>
            </a:schemeClr>
          </a:solidFill>
        </p:spPr>
        <p:txBody>
          <a:bodyPr wrap="square" rtlCol="0">
            <a:spAutoFit/>
          </a:bodyPr>
          <a:lstStyle/>
          <a:p>
            <a:r>
              <a:rPr lang="en-US" sz="2800" dirty="0"/>
              <a:t>Nondiscrimination statement posted</a:t>
            </a:r>
          </a:p>
        </p:txBody>
      </p:sp>
    </p:spTree>
    <p:extLst>
      <p:ext uri="{BB962C8B-B14F-4D97-AF65-F5344CB8AC3E}">
        <p14:creationId xmlns:p14="http://schemas.microsoft.com/office/powerpoint/2010/main" val="416899685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6"/>
            <a:ext cx="11145630" cy="4038280"/>
          </a:xfrm>
        </p:spPr>
        <p:txBody>
          <a:bodyPr>
            <a:noAutofit/>
          </a:bodyPr>
          <a:lstStyle/>
          <a:p>
            <a:pPr marL="0" indent="0">
              <a:buNone/>
            </a:pPr>
            <a:r>
              <a:rPr lang="en-US" sz="2800" b="1" dirty="0"/>
              <a:t>14.4</a:t>
            </a:r>
            <a:r>
              <a:rPr lang="en-US" sz="2800" dirty="0"/>
              <a:t> The early education program shall develop an </a:t>
            </a:r>
            <a:r>
              <a:rPr lang="en-US" sz="2800" b="1" dirty="0"/>
              <a:t>academic calendar </a:t>
            </a:r>
            <a:r>
              <a:rPr lang="en-US" sz="2800" dirty="0"/>
              <a:t>and supporting attendance policies that are sufficient to the operation of a quality instructional program where applicable.</a:t>
            </a:r>
          </a:p>
          <a:p>
            <a:pPr marL="0" indent="0">
              <a:buNone/>
            </a:pPr>
            <a:r>
              <a:rPr lang="en-US" sz="2400" dirty="0"/>
              <a:t>Met – An academic calendar / schedule is used by the program and given to parents.</a:t>
            </a:r>
          </a:p>
          <a:p>
            <a:pPr marL="0" indent="0">
              <a:buNone/>
            </a:pPr>
            <a:r>
              <a:rPr lang="en-US" sz="2400" dirty="0"/>
              <a:t>Not Met – An academic calendar or schedule is not used.</a:t>
            </a:r>
          </a:p>
          <a:p>
            <a:pPr marL="0" indent="0">
              <a:buNone/>
            </a:pPr>
            <a:r>
              <a:rPr lang="en-US" sz="2400" dirty="0"/>
              <a:t>Evidence – Academic calendar / schedule</a:t>
            </a:r>
          </a:p>
        </p:txBody>
      </p:sp>
      <p:sp>
        <p:nvSpPr>
          <p:cNvPr id="4" name="TextBox 3">
            <a:extLst>
              <a:ext uri="{FF2B5EF4-FFF2-40B4-BE49-F238E27FC236}">
                <a16:creationId xmlns:a16="http://schemas.microsoft.com/office/drawing/2014/main" id="{F9425933-D33C-4ECD-9E59-5E18958BA2D9}"/>
              </a:ext>
            </a:extLst>
          </p:cNvPr>
          <p:cNvSpPr txBox="1"/>
          <p:nvPr/>
        </p:nvSpPr>
        <p:spPr>
          <a:xfrm>
            <a:off x="2155006" y="3778603"/>
            <a:ext cx="6812825" cy="954107"/>
          </a:xfrm>
          <a:prstGeom prst="rect">
            <a:avLst/>
          </a:prstGeom>
          <a:solidFill>
            <a:schemeClr val="accent5">
              <a:alpha val="60000"/>
            </a:schemeClr>
          </a:solidFill>
        </p:spPr>
        <p:txBody>
          <a:bodyPr wrap="square" rtlCol="0">
            <a:spAutoFit/>
          </a:bodyPr>
          <a:lstStyle/>
          <a:p>
            <a:r>
              <a:rPr lang="en-US" sz="2800" dirty="0"/>
              <a:t>Calendar – progress reports, conferences; VPK information</a:t>
            </a:r>
          </a:p>
        </p:txBody>
      </p:sp>
    </p:spTree>
    <p:extLst>
      <p:ext uri="{BB962C8B-B14F-4D97-AF65-F5344CB8AC3E}">
        <p14:creationId xmlns:p14="http://schemas.microsoft.com/office/powerpoint/2010/main" val="40301003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6" y="315606"/>
            <a:ext cx="11279854" cy="3836943"/>
          </a:xfrm>
        </p:spPr>
        <p:txBody>
          <a:bodyPr>
            <a:noAutofit/>
          </a:bodyPr>
          <a:lstStyle/>
          <a:p>
            <a:pPr marL="0" indent="0">
              <a:buNone/>
            </a:pPr>
            <a:r>
              <a:rPr lang="en-US" sz="2800" b="1" dirty="0"/>
              <a:t>14.5</a:t>
            </a:r>
            <a:r>
              <a:rPr lang="en-US" sz="2800" dirty="0"/>
              <a:t> The </a:t>
            </a:r>
            <a:r>
              <a:rPr lang="en-US" sz="2800" b="1" dirty="0"/>
              <a:t>age of the child </a:t>
            </a:r>
            <a:r>
              <a:rPr lang="en-US" sz="2800" dirty="0"/>
              <a:t>is the primary appropriate entrance requirement for prekindergarten 3 and 4.  The child must be age 3 or 4, respectively, on or before September 1 of the entering school year.</a:t>
            </a:r>
          </a:p>
          <a:p>
            <a:pPr marL="0" indent="0">
              <a:buNone/>
            </a:pPr>
            <a:r>
              <a:rPr lang="en-US" sz="2400" dirty="0"/>
              <a:t>Met – Children meet with prekindergarten 3 and 4 age requirement.</a:t>
            </a:r>
          </a:p>
          <a:p>
            <a:pPr marL="0" indent="0">
              <a:buNone/>
            </a:pPr>
            <a:r>
              <a:rPr lang="en-US" sz="2400" dirty="0"/>
              <a:t>Not Met – Children do not meet the age requirement.</a:t>
            </a:r>
          </a:p>
          <a:p>
            <a:pPr marL="0" indent="0">
              <a:buNone/>
            </a:pPr>
            <a:r>
              <a:rPr lang="en-US" sz="2400" dirty="0"/>
              <a:t>Evidence – </a:t>
            </a:r>
            <a:r>
              <a:rPr lang="en-US" sz="2400" dirty="0">
                <a:highlight>
                  <a:srgbClr val="FFFF00"/>
                </a:highlight>
              </a:rPr>
              <a:t>Copies of birth certificates </a:t>
            </a:r>
            <a:endParaRPr lang="en-US" sz="2400" dirty="0"/>
          </a:p>
        </p:txBody>
      </p:sp>
      <p:sp>
        <p:nvSpPr>
          <p:cNvPr id="4" name="TextBox 3">
            <a:extLst>
              <a:ext uri="{FF2B5EF4-FFF2-40B4-BE49-F238E27FC236}">
                <a16:creationId xmlns:a16="http://schemas.microsoft.com/office/drawing/2014/main" id="{6178E759-05AF-45C0-92A1-ACE0996E1423}"/>
              </a:ext>
            </a:extLst>
          </p:cNvPr>
          <p:cNvSpPr txBox="1"/>
          <p:nvPr/>
        </p:nvSpPr>
        <p:spPr>
          <a:xfrm>
            <a:off x="2114644" y="3798115"/>
            <a:ext cx="6836407" cy="523220"/>
          </a:xfrm>
          <a:prstGeom prst="rect">
            <a:avLst/>
          </a:prstGeom>
          <a:solidFill>
            <a:schemeClr val="accent5">
              <a:alpha val="60000"/>
            </a:schemeClr>
          </a:solidFill>
        </p:spPr>
        <p:txBody>
          <a:bodyPr wrap="square" rtlCol="0">
            <a:spAutoFit/>
          </a:bodyPr>
          <a:lstStyle/>
          <a:p>
            <a:r>
              <a:rPr lang="en-US" sz="2800" dirty="0"/>
              <a:t>VPK students must meet the age requirement</a:t>
            </a:r>
          </a:p>
        </p:txBody>
      </p:sp>
    </p:spTree>
    <p:extLst>
      <p:ext uri="{BB962C8B-B14F-4D97-AF65-F5344CB8AC3E}">
        <p14:creationId xmlns:p14="http://schemas.microsoft.com/office/powerpoint/2010/main" val="83972894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182880" y="315607"/>
            <a:ext cx="11435872" cy="4306728"/>
          </a:xfrm>
        </p:spPr>
        <p:txBody>
          <a:bodyPr>
            <a:noAutofit/>
          </a:bodyPr>
          <a:lstStyle/>
          <a:p>
            <a:pPr marL="0" indent="0">
              <a:buNone/>
            </a:pPr>
            <a:r>
              <a:rPr lang="en-US" sz="2400" b="1" dirty="0"/>
              <a:t>14.6</a:t>
            </a:r>
            <a:r>
              <a:rPr lang="en-US" sz="2400" dirty="0"/>
              <a:t> The early education program shall maintain </a:t>
            </a:r>
            <a:r>
              <a:rPr lang="en-US" sz="2400" b="1" dirty="0"/>
              <a:t>records for children</a:t>
            </a:r>
            <a:r>
              <a:rPr lang="en-US" sz="2400" dirty="0"/>
              <a:t> containing information, procedures, and confidentiality as required by law and as necessary for the operation of a quality educational program.  (Closed early education programs will follow diocesan procedures regarding these records.)</a:t>
            </a:r>
          </a:p>
          <a:p>
            <a:pPr marL="0" indent="0">
              <a:buNone/>
            </a:pPr>
            <a:r>
              <a:rPr lang="en-US" sz="2200" dirty="0"/>
              <a:t>Met – Children’s confidential records are maintained in a secure area of the office.</a:t>
            </a:r>
          </a:p>
          <a:p>
            <a:pPr marL="0" indent="0">
              <a:buNone/>
            </a:pPr>
            <a:r>
              <a:rPr lang="en-US" sz="2200" dirty="0"/>
              <a:t>Not Met – The program does not have records. Or the confidential records are not secured.</a:t>
            </a:r>
          </a:p>
          <a:p>
            <a:pPr marL="0" indent="0">
              <a:buNone/>
            </a:pPr>
            <a:r>
              <a:rPr lang="en-US" sz="2200" dirty="0"/>
              <a:t>Evidence – Secure area, files</a:t>
            </a:r>
          </a:p>
        </p:txBody>
      </p:sp>
      <p:sp>
        <p:nvSpPr>
          <p:cNvPr id="4" name="TextBox 3">
            <a:extLst>
              <a:ext uri="{FF2B5EF4-FFF2-40B4-BE49-F238E27FC236}">
                <a16:creationId xmlns:a16="http://schemas.microsoft.com/office/drawing/2014/main" id="{F8F66157-8927-4862-B768-38C421D9C948}"/>
              </a:ext>
            </a:extLst>
          </p:cNvPr>
          <p:cNvSpPr txBox="1"/>
          <p:nvPr/>
        </p:nvSpPr>
        <p:spPr>
          <a:xfrm>
            <a:off x="3529766" y="3589089"/>
            <a:ext cx="4742099" cy="954107"/>
          </a:xfrm>
          <a:prstGeom prst="rect">
            <a:avLst/>
          </a:prstGeom>
          <a:solidFill>
            <a:schemeClr val="accent5">
              <a:alpha val="60000"/>
            </a:schemeClr>
          </a:solidFill>
        </p:spPr>
        <p:txBody>
          <a:bodyPr wrap="square" rtlCol="0">
            <a:spAutoFit/>
          </a:bodyPr>
          <a:lstStyle/>
          <a:p>
            <a:r>
              <a:rPr lang="en-US" sz="2800" dirty="0"/>
              <a:t>Well organized student files with coversheets/checklists</a:t>
            </a:r>
          </a:p>
        </p:txBody>
      </p:sp>
    </p:spTree>
    <p:extLst>
      <p:ext uri="{BB962C8B-B14F-4D97-AF65-F5344CB8AC3E}">
        <p14:creationId xmlns:p14="http://schemas.microsoft.com/office/powerpoint/2010/main" val="296267596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280174" y="332384"/>
            <a:ext cx="11590247" cy="4382229"/>
          </a:xfrm>
        </p:spPr>
        <p:txBody>
          <a:bodyPr>
            <a:noAutofit/>
          </a:bodyPr>
          <a:lstStyle/>
          <a:p>
            <a:pPr marL="0" indent="0">
              <a:buNone/>
            </a:pPr>
            <a:r>
              <a:rPr lang="en-US" sz="2400" b="1" dirty="0"/>
              <a:t>14.7 </a:t>
            </a:r>
            <a:r>
              <a:rPr lang="en-US" sz="2400" dirty="0"/>
              <a:t>The program has an </a:t>
            </a:r>
            <a:r>
              <a:rPr lang="en-US" sz="2400" b="1" dirty="0"/>
              <a:t>open-door policy regarding visits by parents</a:t>
            </a:r>
            <a:r>
              <a:rPr lang="en-US" sz="2400" dirty="0"/>
              <a:t> on the program’s premises including in their child’s classroom. Policies concerning parent involvement (e.g., visiting, observing, and volunteering) are in place to ensure the partnership between home and program is maintained.  </a:t>
            </a:r>
            <a:r>
              <a:rPr lang="en-US" sz="2400" dirty="0">
                <a:highlight>
                  <a:srgbClr val="FFFF00"/>
                </a:highlight>
              </a:rPr>
              <a:t>Visitation must be in compliance with diocesan security policies for schools.</a:t>
            </a:r>
          </a:p>
          <a:p>
            <a:pPr marL="0" indent="0">
              <a:buNone/>
            </a:pPr>
            <a:r>
              <a:rPr lang="en-US" sz="2200" dirty="0"/>
              <a:t>Met – Parents follow sign in procedures (in accord with diocesan policy) and visit classrooms, volunteer, or meet with staff members as they request.</a:t>
            </a:r>
          </a:p>
          <a:p>
            <a:pPr marL="0" indent="0">
              <a:buNone/>
            </a:pPr>
            <a:r>
              <a:rPr lang="en-US" sz="2200" dirty="0"/>
              <a:t>Not Met – Parents are rarely, if at all involved in the program.</a:t>
            </a:r>
          </a:p>
          <a:p>
            <a:pPr marL="0" indent="0">
              <a:buNone/>
            </a:pPr>
            <a:r>
              <a:rPr lang="en-US" sz="2200" dirty="0"/>
              <a:t>Evidence – Sign in documents, volunteer rosters, pictures, survey results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4" name="TextBox 3">
            <a:extLst>
              <a:ext uri="{FF2B5EF4-FFF2-40B4-BE49-F238E27FC236}">
                <a16:creationId xmlns:a16="http://schemas.microsoft.com/office/drawing/2014/main" id="{3DB8720A-F94D-4BC0-832C-D78234C06847}"/>
              </a:ext>
            </a:extLst>
          </p:cNvPr>
          <p:cNvSpPr txBox="1"/>
          <p:nvPr/>
        </p:nvSpPr>
        <p:spPr>
          <a:xfrm>
            <a:off x="2167696" y="4237559"/>
            <a:ext cx="7454475" cy="954107"/>
          </a:xfrm>
          <a:prstGeom prst="rect">
            <a:avLst/>
          </a:prstGeom>
          <a:solidFill>
            <a:schemeClr val="accent5">
              <a:alpha val="60000"/>
            </a:schemeClr>
          </a:solidFill>
        </p:spPr>
        <p:txBody>
          <a:bodyPr wrap="square" rtlCol="0">
            <a:spAutoFit/>
          </a:bodyPr>
          <a:lstStyle/>
          <a:p>
            <a:pPr marL="571500" indent="-571500">
              <a:buFont typeface="Arial" panose="020B0604020202020204" pitchFamily="34" charset="0"/>
              <a:buChar char="•"/>
            </a:pPr>
            <a:r>
              <a:rPr lang="en-US" sz="2800" dirty="0"/>
              <a:t>Handbook should include visiting protocols</a:t>
            </a:r>
          </a:p>
          <a:p>
            <a:pPr marL="571500" indent="-571500">
              <a:buFont typeface="Arial" panose="020B0604020202020204" pitchFamily="34" charset="0"/>
              <a:buChar char="•"/>
            </a:pPr>
            <a:r>
              <a:rPr lang="en-US" sz="2800" dirty="0"/>
              <a:t>How can parents be involved?</a:t>
            </a:r>
          </a:p>
        </p:txBody>
      </p:sp>
    </p:spTree>
    <p:extLst>
      <p:ext uri="{BB962C8B-B14F-4D97-AF65-F5344CB8AC3E}">
        <p14:creationId xmlns:p14="http://schemas.microsoft.com/office/powerpoint/2010/main" val="43359600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439565" y="315606"/>
            <a:ext cx="11305021" cy="4466119"/>
          </a:xfrm>
        </p:spPr>
        <p:txBody>
          <a:bodyPr>
            <a:noAutofit/>
          </a:bodyPr>
          <a:lstStyle/>
          <a:p>
            <a:pPr marL="0" indent="0">
              <a:buNone/>
            </a:pPr>
            <a:r>
              <a:rPr lang="en-US" sz="2800" b="1" dirty="0"/>
              <a:t>14.8 </a:t>
            </a:r>
            <a:r>
              <a:rPr lang="en-US" sz="2800" dirty="0"/>
              <a:t>The director is familiar with </a:t>
            </a:r>
            <a:r>
              <a:rPr lang="en-US" sz="2800" b="1" dirty="0"/>
              <a:t>community services </a:t>
            </a:r>
            <a:r>
              <a:rPr lang="en-US" sz="2800" dirty="0"/>
              <a:t>and resources regarding children with specific needs and provides this information to parents. The director and staff work collaboratively with community agencies in providing information as needed.</a:t>
            </a:r>
          </a:p>
          <a:p>
            <a:pPr marL="0" indent="0">
              <a:buNone/>
            </a:pPr>
            <a:r>
              <a:rPr lang="en-US" sz="2400" dirty="0"/>
              <a:t>Met – Parents receive information regarding services and resources available to assist their child with special needs.</a:t>
            </a:r>
          </a:p>
          <a:p>
            <a:pPr marL="0" indent="0">
              <a:buNone/>
            </a:pPr>
            <a:r>
              <a:rPr lang="en-US" sz="2400" dirty="0"/>
              <a:t>Not Met – Information regarding these services is not given to the parents.</a:t>
            </a:r>
          </a:p>
          <a:p>
            <a:pPr marL="0" indent="0">
              <a:buNone/>
            </a:pPr>
            <a:r>
              <a:rPr lang="en-US" sz="2400" dirty="0"/>
              <a:t>Evidence – Letters, brochures</a:t>
            </a: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4" name="TextBox 3">
            <a:extLst>
              <a:ext uri="{FF2B5EF4-FFF2-40B4-BE49-F238E27FC236}">
                <a16:creationId xmlns:a16="http://schemas.microsoft.com/office/drawing/2014/main" id="{8AF362F8-A07B-44AD-86F2-CBEB10579813}"/>
              </a:ext>
            </a:extLst>
          </p:cNvPr>
          <p:cNvSpPr txBox="1"/>
          <p:nvPr/>
        </p:nvSpPr>
        <p:spPr>
          <a:xfrm>
            <a:off x="2308079" y="4709210"/>
            <a:ext cx="6192202" cy="523220"/>
          </a:xfrm>
          <a:prstGeom prst="rect">
            <a:avLst/>
          </a:prstGeom>
          <a:solidFill>
            <a:schemeClr val="accent5">
              <a:alpha val="60000"/>
            </a:schemeClr>
          </a:solidFill>
        </p:spPr>
        <p:txBody>
          <a:bodyPr wrap="square" rtlCol="0">
            <a:spAutoFit/>
          </a:bodyPr>
          <a:lstStyle/>
          <a:p>
            <a:r>
              <a:rPr lang="en-US" sz="2800" dirty="0"/>
              <a:t>List of resources shared with parents</a:t>
            </a:r>
          </a:p>
        </p:txBody>
      </p:sp>
    </p:spTree>
    <p:extLst>
      <p:ext uri="{BB962C8B-B14F-4D97-AF65-F5344CB8AC3E}">
        <p14:creationId xmlns:p14="http://schemas.microsoft.com/office/powerpoint/2010/main" val="138207165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02748-4E53-4594-9322-CCE1FEF5B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636" y="0"/>
            <a:ext cx="5299364" cy="6858000"/>
          </a:xfrm>
          <a:prstGeom prst="rect">
            <a:avLst/>
          </a:prstGeom>
        </p:spPr>
      </p:pic>
    </p:spTree>
    <p:extLst>
      <p:ext uri="{BB962C8B-B14F-4D97-AF65-F5344CB8AC3E}">
        <p14:creationId xmlns:p14="http://schemas.microsoft.com/office/powerpoint/2010/main" val="1467158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3FE8-7754-45D4-B678-E1A7BD8833EB}"/>
              </a:ext>
            </a:extLst>
          </p:cNvPr>
          <p:cNvSpPr>
            <a:spLocks noGrp="1"/>
          </p:cNvSpPr>
          <p:nvPr>
            <p:ph type="title"/>
          </p:nvPr>
        </p:nvSpPr>
        <p:spPr>
          <a:xfrm>
            <a:off x="413458" y="1400961"/>
            <a:ext cx="3990763" cy="3125756"/>
          </a:xfrm>
        </p:spPr>
        <p:txBody>
          <a:bodyPr/>
          <a:lstStyle/>
          <a:p>
            <a:pPr algn="ctr"/>
            <a:r>
              <a:rPr lang="en-US" b="0" dirty="0">
                <a:effectLst>
                  <a:outerShdw blurRad="38100" dist="38100" dir="2700000" algn="tl">
                    <a:srgbClr val="000000">
                      <a:alpha val="43137"/>
                    </a:srgbClr>
                  </a:outerShdw>
                </a:effectLst>
                <a:latin typeface="Berlin Sans FB" panose="020E0602020502020306" pitchFamily="34" charset="0"/>
              </a:rPr>
              <a:t>Questions on EEP Operational Vitality Benchmarks?</a:t>
            </a:r>
          </a:p>
        </p:txBody>
      </p:sp>
      <p:pic>
        <p:nvPicPr>
          <p:cNvPr id="6" name="Picture 5">
            <a:extLst>
              <a:ext uri="{FF2B5EF4-FFF2-40B4-BE49-F238E27FC236}">
                <a16:creationId xmlns:a16="http://schemas.microsoft.com/office/drawing/2014/main" id="{A4578D5B-32E1-4A0B-8461-96FE019CD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606" y="1132514"/>
            <a:ext cx="7533394" cy="5629013"/>
          </a:xfrm>
          <a:prstGeom prst="rect">
            <a:avLst/>
          </a:prstGeom>
        </p:spPr>
      </p:pic>
    </p:spTree>
    <p:extLst>
      <p:ext uri="{BB962C8B-B14F-4D97-AF65-F5344CB8AC3E}">
        <p14:creationId xmlns:p14="http://schemas.microsoft.com/office/powerpoint/2010/main" val="2875611986"/>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645E-989F-44B0-A724-95604EF17D49}"/>
              </a:ext>
            </a:extLst>
          </p:cNvPr>
          <p:cNvSpPr>
            <a:spLocks noGrp="1"/>
          </p:cNvSpPr>
          <p:nvPr>
            <p:ph type="title"/>
          </p:nvPr>
        </p:nvSpPr>
        <p:spPr/>
        <p:txBody>
          <a:bodyPr/>
          <a:lstStyle/>
          <a:p>
            <a:r>
              <a:rPr lang="en-US" dirty="0">
                <a:effectLst>
                  <a:outerShdw blurRad="38100" dist="38100" dir="2700000" algn="tl">
                    <a:srgbClr val="000000">
                      <a:alpha val="43137"/>
                    </a:srgbClr>
                  </a:outerShdw>
                </a:effectLst>
                <a:latin typeface="Berlin Sans FB" panose="020E0602020502020306" pitchFamily="34" charset="0"/>
              </a:rPr>
              <a:t>Resources</a:t>
            </a:r>
          </a:p>
        </p:txBody>
      </p:sp>
      <p:sp>
        <p:nvSpPr>
          <p:cNvPr id="3" name="Content Placeholder 2">
            <a:extLst>
              <a:ext uri="{FF2B5EF4-FFF2-40B4-BE49-F238E27FC236}">
                <a16:creationId xmlns:a16="http://schemas.microsoft.com/office/drawing/2014/main" id="{88F9A24A-63FD-4AEE-815D-35AA537E08FC}"/>
              </a:ext>
            </a:extLst>
          </p:cNvPr>
          <p:cNvSpPr>
            <a:spLocks noGrp="1"/>
          </p:cNvSpPr>
          <p:nvPr>
            <p:ph idx="1"/>
          </p:nvPr>
        </p:nvSpPr>
        <p:spPr>
          <a:xfrm>
            <a:off x="567612" y="1870949"/>
            <a:ext cx="10515600" cy="4351338"/>
          </a:xfrm>
        </p:spPr>
        <p:txBody>
          <a:bodyPr>
            <a:normAutofit/>
          </a:bodyPr>
          <a:lstStyle/>
          <a:p>
            <a:r>
              <a:rPr lang="en-US" sz="3200" dirty="0">
                <a:hlinkClick r:id="rId2"/>
              </a:rPr>
              <a:t>www.eas-ed.org</a:t>
            </a:r>
            <a:r>
              <a:rPr lang="en-US" sz="3200" dirty="0"/>
              <a:t> (administrator information page – early education programs)</a:t>
            </a:r>
            <a:endParaRPr lang="en-US" dirty="0"/>
          </a:p>
          <a:p>
            <a:pPr marL="0" indent="0">
              <a:buNone/>
            </a:pPr>
            <a:endParaRPr lang="en-US" dirty="0"/>
          </a:p>
          <a:p>
            <a:r>
              <a:rPr lang="en-US" u="sng" dirty="0">
                <a:hlinkClick r:id="rId3"/>
              </a:rPr>
              <a:t>https://www.fldoe.org/schools/early-learning/providers/pro-learning.stml</a:t>
            </a:r>
            <a:r>
              <a:rPr lang="en-US" dirty="0"/>
              <a:t> (Division of Early Learning professional learning)</a:t>
            </a:r>
          </a:p>
          <a:p>
            <a:endParaRPr lang="en-US" dirty="0"/>
          </a:p>
          <a:p>
            <a:pPr marL="0" indent="0">
              <a:buNone/>
            </a:pPr>
            <a:endParaRPr lang="en-US" dirty="0"/>
          </a:p>
          <a:p>
            <a:r>
              <a:rPr lang="en-US" dirty="0">
                <a:hlinkClick r:id="rId4"/>
              </a:rPr>
              <a:t>https://www.myflfamilies.com/service-programs/child-care/training.shtml</a:t>
            </a:r>
            <a:r>
              <a:rPr lang="en-US" dirty="0"/>
              <a:t> (DCF training and credentialing)</a:t>
            </a:r>
          </a:p>
          <a:p>
            <a:endParaRPr lang="en-US" dirty="0"/>
          </a:p>
          <a:p>
            <a:endParaRPr lang="en-US" sz="3200" dirty="0"/>
          </a:p>
          <a:p>
            <a:endParaRPr lang="en-US" sz="3200" dirty="0"/>
          </a:p>
          <a:p>
            <a:endParaRPr lang="en-US" dirty="0"/>
          </a:p>
          <a:p>
            <a:endParaRPr lang="en-US" dirty="0"/>
          </a:p>
        </p:txBody>
      </p:sp>
      <p:pic>
        <p:nvPicPr>
          <p:cNvPr id="4" name="Picture 3">
            <a:extLst>
              <a:ext uri="{FF2B5EF4-FFF2-40B4-BE49-F238E27FC236}">
                <a16:creationId xmlns:a16="http://schemas.microsoft.com/office/drawing/2014/main" id="{FD1A16E2-67DE-4D8B-A456-89115C4BFCAD}"/>
              </a:ext>
            </a:extLst>
          </p:cNvPr>
          <p:cNvPicPr>
            <a:picLocks noChangeAspect="1"/>
          </p:cNvPicPr>
          <p:nvPr/>
        </p:nvPicPr>
        <p:blipFill>
          <a:blip r:embed="rId5"/>
          <a:stretch>
            <a:fillRect/>
          </a:stretch>
        </p:blipFill>
        <p:spPr>
          <a:xfrm>
            <a:off x="10538673" y="3429000"/>
            <a:ext cx="815127" cy="815127"/>
          </a:xfrm>
          <a:prstGeom prst="rect">
            <a:avLst/>
          </a:prstGeom>
        </p:spPr>
      </p:pic>
      <p:pic>
        <p:nvPicPr>
          <p:cNvPr id="5" name="Picture 4">
            <a:extLst>
              <a:ext uri="{FF2B5EF4-FFF2-40B4-BE49-F238E27FC236}">
                <a16:creationId xmlns:a16="http://schemas.microsoft.com/office/drawing/2014/main" id="{460D4D11-6D98-4F2F-B9D1-62B3B0069E15}"/>
              </a:ext>
            </a:extLst>
          </p:cNvPr>
          <p:cNvPicPr>
            <a:picLocks noChangeAspect="1"/>
          </p:cNvPicPr>
          <p:nvPr/>
        </p:nvPicPr>
        <p:blipFill>
          <a:blip r:embed="rId6"/>
          <a:stretch>
            <a:fillRect/>
          </a:stretch>
        </p:blipFill>
        <p:spPr>
          <a:xfrm>
            <a:off x="6525083" y="2427606"/>
            <a:ext cx="909757" cy="909757"/>
          </a:xfrm>
          <a:prstGeom prst="rect">
            <a:avLst/>
          </a:prstGeom>
        </p:spPr>
      </p:pic>
      <p:pic>
        <p:nvPicPr>
          <p:cNvPr id="8" name="Picture 7">
            <a:extLst>
              <a:ext uri="{FF2B5EF4-FFF2-40B4-BE49-F238E27FC236}">
                <a16:creationId xmlns:a16="http://schemas.microsoft.com/office/drawing/2014/main" id="{6F4A9E73-F238-499A-94FA-59ACE8259A90}"/>
              </a:ext>
            </a:extLst>
          </p:cNvPr>
          <p:cNvPicPr>
            <a:picLocks noChangeAspect="1"/>
          </p:cNvPicPr>
          <p:nvPr/>
        </p:nvPicPr>
        <p:blipFill>
          <a:blip r:embed="rId7"/>
          <a:stretch>
            <a:fillRect/>
          </a:stretch>
        </p:blipFill>
        <p:spPr>
          <a:xfrm>
            <a:off x="9250462" y="5256483"/>
            <a:ext cx="1161106" cy="1161106"/>
          </a:xfrm>
          <a:prstGeom prst="rect">
            <a:avLst/>
          </a:prstGeom>
        </p:spPr>
      </p:pic>
    </p:spTree>
    <p:extLst>
      <p:ext uri="{BB962C8B-B14F-4D97-AF65-F5344CB8AC3E}">
        <p14:creationId xmlns:p14="http://schemas.microsoft.com/office/powerpoint/2010/main" val="2618753088"/>
      </p:ext>
    </p:extLst>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838200" y="121844"/>
            <a:ext cx="10515600" cy="868057"/>
          </a:xfrm>
        </p:spPr>
        <p:txBody>
          <a:bodyPr/>
          <a:lstStyle/>
          <a:p>
            <a:r>
              <a:rPr lang="en-US" b="1" dirty="0"/>
              <a:t>Closing Prayer</a:t>
            </a:r>
          </a:p>
        </p:txBody>
      </p:sp>
      <p:sp>
        <p:nvSpPr>
          <p:cNvPr id="6" name="Rectangle 5">
            <a:extLst>
              <a:ext uri="{FF2B5EF4-FFF2-40B4-BE49-F238E27FC236}">
                <a16:creationId xmlns:a16="http://schemas.microsoft.com/office/drawing/2014/main" id="{6729DD84-82A8-45EF-82BA-0053269DC9BB}"/>
              </a:ext>
            </a:extLst>
          </p:cNvPr>
          <p:cNvSpPr/>
          <p:nvPr/>
        </p:nvSpPr>
        <p:spPr>
          <a:xfrm>
            <a:off x="1048624" y="2004969"/>
            <a:ext cx="10385569" cy="3046988"/>
          </a:xfrm>
          <a:prstGeom prst="rect">
            <a:avLst/>
          </a:prstGeom>
        </p:spPr>
        <p:txBody>
          <a:bodyPr wrap="square">
            <a:spAutoFit/>
          </a:bodyPr>
          <a:lstStyle/>
          <a:p>
            <a:r>
              <a:rPr lang="en-US" sz="3200" b="1" dirty="0">
                <a:latin typeface="+mj-lt"/>
                <a:ea typeface="Calibri" panose="020F0502020204030204" pitchFamily="34" charset="0"/>
                <a:cs typeface="Times New Roman" panose="02020603050405020304" pitchFamily="18" charset="0"/>
              </a:rPr>
              <a:t>We give Thee thanks for all Thy benefits, almighty God, who live and reign forever. Amen.</a:t>
            </a:r>
          </a:p>
          <a:p>
            <a:r>
              <a:rPr lang="en-US" sz="3200" b="1" dirty="0">
                <a:latin typeface="+mj-lt"/>
                <a:ea typeface="Calibri" panose="020F0502020204030204" pitchFamily="34" charset="0"/>
                <a:cs typeface="Times New Roman" panose="02020603050405020304" pitchFamily="18" charset="0"/>
              </a:rPr>
              <a:t> </a:t>
            </a:r>
          </a:p>
          <a:p>
            <a:r>
              <a:rPr lang="en-US" sz="3200" b="1" dirty="0">
                <a:latin typeface="+mj-lt"/>
                <a:ea typeface="Calibri" panose="020F0502020204030204" pitchFamily="34" charset="0"/>
                <a:cs typeface="Times New Roman" panose="02020603050405020304" pitchFamily="18" charset="0"/>
              </a:rPr>
              <a:t>Glory be to the Father and to the Son and to the Holy Spirit. As it was in the beginning, is now, </a:t>
            </a:r>
          </a:p>
          <a:p>
            <a:r>
              <a:rPr lang="en-US" sz="3200" b="1" dirty="0">
                <a:latin typeface="+mj-lt"/>
                <a:ea typeface="Calibri" panose="020F0502020204030204" pitchFamily="34" charset="0"/>
                <a:cs typeface="Times New Roman" panose="02020603050405020304" pitchFamily="18" charset="0"/>
              </a:rPr>
              <a:t>and ever shall be world without end. Amen.</a:t>
            </a:r>
          </a:p>
        </p:txBody>
      </p:sp>
    </p:spTree>
    <p:extLst>
      <p:ext uri="{BB962C8B-B14F-4D97-AF65-F5344CB8AC3E}">
        <p14:creationId xmlns:p14="http://schemas.microsoft.com/office/powerpoint/2010/main" val="4058175302"/>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63609-264C-4056-80CB-D176CDF8EC99}"/>
              </a:ext>
            </a:extLst>
          </p:cNvPr>
          <p:cNvSpPr>
            <a:spLocks noGrp="1"/>
          </p:cNvSpPr>
          <p:nvPr>
            <p:ph type="title"/>
          </p:nvPr>
        </p:nvSpPr>
        <p:spPr>
          <a:xfrm>
            <a:off x="2140387" y="1769333"/>
            <a:ext cx="6299718" cy="1325563"/>
          </a:xfrm>
        </p:spPr>
        <p:txBody>
          <a:bodyPr/>
          <a:lstStyle/>
          <a:p>
            <a:pPr algn="ctr"/>
            <a:r>
              <a:rPr lang="en-US" dirty="0"/>
              <a:t>Contact</a:t>
            </a:r>
          </a:p>
        </p:txBody>
      </p:sp>
      <p:sp>
        <p:nvSpPr>
          <p:cNvPr id="3" name="Content Placeholder 2">
            <a:extLst>
              <a:ext uri="{FF2B5EF4-FFF2-40B4-BE49-F238E27FC236}">
                <a16:creationId xmlns:a16="http://schemas.microsoft.com/office/drawing/2014/main" id="{AF74D82E-3470-4A57-B1BA-D431BE576CFA}"/>
              </a:ext>
            </a:extLst>
          </p:cNvPr>
          <p:cNvSpPr>
            <a:spLocks noGrp="1"/>
          </p:cNvSpPr>
          <p:nvPr>
            <p:ph sz="half" idx="1"/>
          </p:nvPr>
        </p:nvSpPr>
        <p:spPr>
          <a:xfrm>
            <a:off x="762000" y="3094896"/>
            <a:ext cx="5181600" cy="4351338"/>
          </a:xfrm>
        </p:spPr>
        <p:txBody>
          <a:bodyPr/>
          <a:lstStyle/>
          <a:p>
            <a:pPr marL="0" indent="0">
              <a:buNone/>
            </a:pPr>
            <a:r>
              <a:rPr lang="en-US" dirty="0"/>
              <a:t>Allison Clow</a:t>
            </a:r>
          </a:p>
          <a:p>
            <a:pPr marL="0" indent="0">
              <a:buNone/>
            </a:pPr>
            <a:r>
              <a:rPr lang="en-US" dirty="0"/>
              <a:t>Accreditation &amp; Education Specialist</a:t>
            </a:r>
          </a:p>
          <a:p>
            <a:pPr marL="0" indent="0">
              <a:buNone/>
            </a:pPr>
            <a:r>
              <a:rPr lang="en-US" dirty="0">
                <a:hlinkClick r:id="rId2"/>
              </a:rPr>
              <a:t>aclow@flacathconf.org</a:t>
            </a:r>
            <a:endParaRPr lang="en-US" dirty="0"/>
          </a:p>
          <a:p>
            <a:pPr marL="0" indent="0">
              <a:buNone/>
            </a:pPr>
            <a:r>
              <a:rPr lang="en-US" dirty="0"/>
              <a:t>850-205-6822</a:t>
            </a:r>
          </a:p>
        </p:txBody>
      </p:sp>
      <p:sp>
        <p:nvSpPr>
          <p:cNvPr id="4" name="Content Placeholder 3">
            <a:extLst>
              <a:ext uri="{FF2B5EF4-FFF2-40B4-BE49-F238E27FC236}">
                <a16:creationId xmlns:a16="http://schemas.microsoft.com/office/drawing/2014/main" id="{B949F5C1-28D4-48DB-AFBD-54BA7F3FE2E5}"/>
              </a:ext>
            </a:extLst>
          </p:cNvPr>
          <p:cNvSpPr>
            <a:spLocks noGrp="1"/>
          </p:cNvSpPr>
          <p:nvPr>
            <p:ph sz="half" idx="2"/>
          </p:nvPr>
        </p:nvSpPr>
        <p:spPr>
          <a:xfrm>
            <a:off x="6096000" y="3094896"/>
            <a:ext cx="5181600" cy="4351338"/>
          </a:xfrm>
        </p:spPr>
        <p:txBody>
          <a:bodyPr/>
          <a:lstStyle/>
          <a:p>
            <a:pPr marL="0" indent="0">
              <a:buNone/>
            </a:pPr>
            <a:r>
              <a:rPr lang="en-US" dirty="0"/>
              <a:t>Mary Camp</a:t>
            </a:r>
          </a:p>
          <a:p>
            <a:pPr marL="0" indent="0">
              <a:buNone/>
            </a:pPr>
            <a:r>
              <a:rPr lang="en-US" dirty="0"/>
              <a:t>Associate Director for Accreditation</a:t>
            </a:r>
          </a:p>
          <a:p>
            <a:pPr marL="0" indent="0">
              <a:buNone/>
            </a:pPr>
            <a:r>
              <a:rPr lang="en-US" dirty="0">
                <a:hlinkClick r:id="rId3"/>
              </a:rPr>
              <a:t>mcamp@flacathconf.org</a:t>
            </a:r>
            <a:endParaRPr lang="en-US" dirty="0"/>
          </a:p>
          <a:p>
            <a:pPr marL="0" indent="0">
              <a:buNone/>
            </a:pPr>
            <a:r>
              <a:rPr lang="en-US" dirty="0"/>
              <a:t>850-224-7906</a:t>
            </a:r>
          </a:p>
        </p:txBody>
      </p:sp>
      <p:pic>
        <p:nvPicPr>
          <p:cNvPr id="7" name="Picture 6">
            <a:extLst>
              <a:ext uri="{FF2B5EF4-FFF2-40B4-BE49-F238E27FC236}">
                <a16:creationId xmlns:a16="http://schemas.microsoft.com/office/drawing/2014/main" id="{D9AD9E5C-04DF-4654-84EE-C58DDE85C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 y="0"/>
            <a:ext cx="3628135" cy="2719207"/>
          </a:xfrm>
          <a:prstGeom prst="rect">
            <a:avLst/>
          </a:prstGeom>
        </p:spPr>
      </p:pic>
    </p:spTree>
    <p:extLst>
      <p:ext uri="{BB962C8B-B14F-4D97-AF65-F5344CB8AC3E}">
        <p14:creationId xmlns:p14="http://schemas.microsoft.com/office/powerpoint/2010/main" val="3352554093"/>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838200" y="214124"/>
            <a:ext cx="10515600" cy="675110"/>
          </a:xfrm>
        </p:spPr>
        <p:txBody>
          <a:bodyPr>
            <a:noAutofit/>
          </a:bodyPr>
          <a:lstStyle/>
          <a:p>
            <a:r>
              <a:rPr lang="en-US" dirty="0">
                <a:effectLst>
                  <a:outerShdw blurRad="38100" dist="38100" dir="2700000" algn="tl">
                    <a:srgbClr val="000000">
                      <a:alpha val="43137"/>
                    </a:srgbClr>
                  </a:outerShdw>
                </a:effectLst>
                <a:latin typeface="Berlin Sans FB" panose="020E0602020502020306" pitchFamily="34" charset="0"/>
              </a:rPr>
              <a:t>Preparing for a site visit or review</a:t>
            </a:r>
          </a:p>
        </p:txBody>
      </p:sp>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369117" y="961053"/>
            <a:ext cx="11224468" cy="5756987"/>
          </a:xfrm>
        </p:spPr>
        <p:txBody>
          <a:bodyPr>
            <a:noAutofit/>
          </a:bodyPr>
          <a:lstStyle/>
          <a:p>
            <a:r>
              <a:rPr lang="en-US" sz="2800" dirty="0"/>
              <a:t>Use the comment boxes</a:t>
            </a:r>
          </a:p>
          <a:p>
            <a:pPr lvl="1"/>
            <a:r>
              <a:rPr lang="en-US" sz="2800" dirty="0"/>
              <a:t>Brief description of what this looks like at your school/center</a:t>
            </a:r>
          </a:p>
          <a:p>
            <a:pPr lvl="1"/>
            <a:r>
              <a:rPr lang="en-US" sz="2800" dirty="0"/>
              <a:t>Tell your story – what do you want reviewers to know</a:t>
            </a:r>
          </a:p>
          <a:p>
            <a:r>
              <a:rPr lang="en-US" sz="2800" dirty="0"/>
              <a:t>Attach necessary evidence</a:t>
            </a:r>
          </a:p>
          <a:p>
            <a:pPr lvl="1"/>
            <a:r>
              <a:rPr lang="en-US" sz="2800" dirty="0"/>
              <a:t>More does not equal better </a:t>
            </a:r>
          </a:p>
          <a:p>
            <a:pPr lvl="1"/>
            <a:r>
              <a:rPr lang="en-US" sz="2800" dirty="0"/>
              <a:t>Make sure it is related to the benchmark</a:t>
            </a:r>
          </a:p>
          <a:p>
            <a:pPr lvl="1"/>
            <a:r>
              <a:rPr lang="en-US" sz="2800" dirty="0"/>
              <a:t>Don’t overwhelm or underwhelm your reviewers</a:t>
            </a:r>
          </a:p>
          <a:p>
            <a:pPr lvl="1"/>
            <a:r>
              <a:rPr lang="en-US" sz="2800" b="1" u="sng" dirty="0"/>
              <a:t>Every</a:t>
            </a:r>
            <a:r>
              <a:rPr lang="en-US" sz="2800" dirty="0"/>
              <a:t> benchmark must have evidence (if physical – write that in the comments and explain where to find the evidence)</a:t>
            </a:r>
          </a:p>
        </p:txBody>
      </p:sp>
    </p:spTree>
    <p:extLst>
      <p:ext uri="{BB962C8B-B14F-4D97-AF65-F5344CB8AC3E}">
        <p14:creationId xmlns:p14="http://schemas.microsoft.com/office/powerpoint/2010/main" val="152600600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C7C63-74AD-4F2A-BE95-760FCF2351CB}"/>
              </a:ext>
            </a:extLst>
          </p:cNvPr>
          <p:cNvSpPr txBox="1"/>
          <p:nvPr/>
        </p:nvSpPr>
        <p:spPr>
          <a:xfrm>
            <a:off x="6902525" y="1351508"/>
            <a:ext cx="4254759" cy="4154984"/>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latin typeface="Berlin Sans FB" panose="020E0602020502020306" pitchFamily="34" charset="0"/>
              </a:rPr>
              <a:t>Early Education Program</a:t>
            </a:r>
          </a:p>
          <a:p>
            <a:pPr algn="ctr"/>
            <a:r>
              <a:rPr lang="en-US" sz="4400" dirty="0">
                <a:effectLst>
                  <a:outerShdw blurRad="38100" dist="38100" dir="2700000" algn="tl">
                    <a:srgbClr val="000000">
                      <a:alpha val="43137"/>
                    </a:srgbClr>
                  </a:outerShdw>
                </a:effectLst>
                <a:latin typeface="Berlin Sans FB" panose="020E0602020502020306" pitchFamily="34" charset="0"/>
              </a:rPr>
              <a:t>Governance and Leadership Benchmarks</a:t>
            </a:r>
          </a:p>
          <a:p>
            <a:pPr algn="ctr"/>
            <a:endParaRPr lang="en-US" sz="4400" dirty="0">
              <a:effectLst>
                <a:outerShdw blurRad="38100" dist="38100" dir="2700000" algn="tl">
                  <a:srgbClr val="000000">
                    <a:alpha val="43137"/>
                  </a:srgbClr>
                </a:outerShdw>
              </a:effectLst>
              <a:latin typeface="Berlin Sans FB" panose="020E0602020502020306" pitchFamily="34" charset="0"/>
            </a:endParaRPr>
          </a:p>
        </p:txBody>
      </p:sp>
      <p:pic>
        <p:nvPicPr>
          <p:cNvPr id="5" name="Picture 4">
            <a:extLst>
              <a:ext uri="{FF2B5EF4-FFF2-40B4-BE49-F238E27FC236}">
                <a16:creationId xmlns:a16="http://schemas.microsoft.com/office/drawing/2014/main" id="{6D697920-D050-42FB-8501-A474361FE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52" y="0"/>
            <a:ext cx="5114925" cy="6858000"/>
          </a:xfrm>
          <a:prstGeom prst="rect">
            <a:avLst/>
          </a:prstGeom>
        </p:spPr>
      </p:pic>
    </p:spTree>
    <p:extLst>
      <p:ext uri="{BB962C8B-B14F-4D97-AF65-F5344CB8AC3E}">
        <p14:creationId xmlns:p14="http://schemas.microsoft.com/office/powerpoint/2010/main" val="630019484"/>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4556C-47D1-47BA-9664-C3E0E4304912}"/>
              </a:ext>
            </a:extLst>
          </p:cNvPr>
          <p:cNvSpPr>
            <a:spLocks noGrp="1"/>
          </p:cNvSpPr>
          <p:nvPr>
            <p:ph idx="1"/>
          </p:nvPr>
        </p:nvSpPr>
        <p:spPr>
          <a:xfrm>
            <a:off x="99391" y="69574"/>
            <a:ext cx="11620029" cy="4263887"/>
          </a:xfrm>
        </p:spPr>
        <p:txBody>
          <a:bodyPr>
            <a:noAutofit/>
          </a:bodyPr>
          <a:lstStyle/>
          <a:p>
            <a:pPr marL="0" indent="0">
              <a:buNone/>
            </a:pPr>
            <a:r>
              <a:rPr lang="en-US" sz="2800" b="1" dirty="0"/>
              <a:t>5.1</a:t>
            </a:r>
            <a:r>
              <a:rPr lang="en-US" sz="2800" dirty="0"/>
              <a:t> The program has a clearly defined </a:t>
            </a:r>
            <a:r>
              <a:rPr lang="en-US" sz="2800" b="1" dirty="0"/>
              <a:t>governance structure</a:t>
            </a:r>
            <a:r>
              <a:rPr lang="en-US" sz="2800" dirty="0"/>
              <a:t>, complete with job descriptions. (Schools with EEPs must include responsibilities of the director versus the principal, if the job is divided.)</a:t>
            </a:r>
          </a:p>
          <a:p>
            <a:pPr marL="0" indent="0">
              <a:buNone/>
            </a:pPr>
            <a:r>
              <a:rPr lang="en-US" sz="2400" dirty="0"/>
              <a:t>Met – Job descriptions or other documents include the chain of command and indicate the decision makers. </a:t>
            </a:r>
          </a:p>
          <a:p>
            <a:pPr marL="0" indent="0">
              <a:buNone/>
            </a:pPr>
            <a:r>
              <a:rPr lang="en-US" sz="2400" dirty="0"/>
              <a:t>Not Met – The governance structure is understood, but not documented.</a:t>
            </a:r>
          </a:p>
          <a:p>
            <a:pPr marL="0" indent="0">
              <a:buNone/>
            </a:pPr>
            <a:r>
              <a:rPr lang="en-US" sz="2400" dirty="0"/>
              <a:t>Evidence – Handbook, job descriptions, chart</a:t>
            </a:r>
          </a:p>
        </p:txBody>
      </p:sp>
      <p:sp>
        <p:nvSpPr>
          <p:cNvPr id="4" name="TextBox 3">
            <a:extLst>
              <a:ext uri="{FF2B5EF4-FFF2-40B4-BE49-F238E27FC236}">
                <a16:creationId xmlns:a16="http://schemas.microsoft.com/office/drawing/2014/main" id="{DCB35121-E5AC-4C39-8888-FAA339105161}"/>
              </a:ext>
            </a:extLst>
          </p:cNvPr>
          <p:cNvSpPr txBox="1"/>
          <p:nvPr/>
        </p:nvSpPr>
        <p:spPr>
          <a:xfrm>
            <a:off x="1828526" y="3671089"/>
            <a:ext cx="8161757" cy="1815882"/>
          </a:xfrm>
          <a:prstGeom prst="rect">
            <a:avLst/>
          </a:prstGeom>
          <a:solidFill>
            <a:schemeClr val="accent5">
              <a:alpha val="60000"/>
            </a:schemeClr>
          </a:solidFill>
        </p:spPr>
        <p:txBody>
          <a:bodyPr wrap="square" rtlCol="0">
            <a:spAutoFit/>
          </a:bodyPr>
          <a:lstStyle/>
          <a:p>
            <a:r>
              <a:rPr lang="en-US" sz="2800" dirty="0"/>
              <a:t>Governance flow chart</a:t>
            </a:r>
          </a:p>
          <a:p>
            <a:r>
              <a:rPr lang="en-US" sz="2800" dirty="0"/>
              <a:t>Job descriptions </a:t>
            </a:r>
          </a:p>
          <a:p>
            <a:pPr marL="1028700" lvl="1" indent="-571500">
              <a:buFont typeface="Arial" panose="020B0604020202020204" pitchFamily="34" charset="0"/>
              <a:buChar char="•"/>
            </a:pPr>
            <a:r>
              <a:rPr lang="en-US" sz="2800" dirty="0"/>
              <a:t>If connected to a school - detail director’s job vs. principal’s job (if there is a separate director)</a:t>
            </a:r>
          </a:p>
        </p:txBody>
      </p:sp>
    </p:spTree>
    <p:extLst>
      <p:ext uri="{BB962C8B-B14F-4D97-AF65-F5344CB8AC3E}">
        <p14:creationId xmlns:p14="http://schemas.microsoft.com/office/powerpoint/2010/main" val="428551792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6129CE059C034981526D1F86B03F06" ma:contentTypeVersion="10" ma:contentTypeDescription="Create a new document." ma:contentTypeScope="" ma:versionID="3f61bcffdb253ac13595e0ac618b5d69">
  <xsd:schema xmlns:xsd="http://www.w3.org/2001/XMLSchema" xmlns:xs="http://www.w3.org/2001/XMLSchema" xmlns:p="http://schemas.microsoft.com/office/2006/metadata/properties" xmlns:ns2="f1e0ef74-e918-441c-af2a-2d69481971c2" xmlns:ns3="3825cdd8-1f3f-4d3d-a46f-67367a99d591" targetNamespace="http://schemas.microsoft.com/office/2006/metadata/properties" ma:root="true" ma:fieldsID="a9b9f34969157efd0e91596f96e1875f" ns2:_="" ns3:_="">
    <xsd:import namespace="f1e0ef74-e918-441c-af2a-2d69481971c2"/>
    <xsd:import namespace="3825cdd8-1f3f-4d3d-a46f-67367a99d5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e0ef74-e918-441c-af2a-2d69481971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3eb0f3-60fe-41df-9855-4a121fa9cf6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25cdd8-1f3f-4d3d-a46f-67367a99d59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83348da-19e2-4cda-a5e8-c02a01242a90}" ma:internalName="TaxCatchAll" ma:showField="CatchAllData" ma:web="3825cdd8-1f3f-4d3d-a46f-67367a99d5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e0ef74-e918-441c-af2a-2d69481971c2">
      <Terms xmlns="http://schemas.microsoft.com/office/infopath/2007/PartnerControls"/>
    </lcf76f155ced4ddcb4097134ff3c332f>
    <TaxCatchAll xmlns="3825cdd8-1f3f-4d3d-a46f-67367a99d591" xsi:nil="true"/>
  </documentManagement>
</p:properties>
</file>

<file path=customXml/itemProps1.xml><?xml version="1.0" encoding="utf-8"?>
<ds:datastoreItem xmlns:ds="http://schemas.openxmlformats.org/officeDocument/2006/customXml" ds:itemID="{E18595A1-AED6-410F-BAA2-0172385BFEBB}">
  <ds:schemaRefs>
    <ds:schemaRef ds:uri="http://schemas.microsoft.com/sharepoint/v3/contenttype/forms"/>
  </ds:schemaRefs>
</ds:datastoreItem>
</file>

<file path=customXml/itemProps2.xml><?xml version="1.0" encoding="utf-8"?>
<ds:datastoreItem xmlns:ds="http://schemas.openxmlformats.org/officeDocument/2006/customXml" ds:itemID="{43A1035E-C63F-4703-AF67-9EC0CC3B38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e0ef74-e918-441c-af2a-2d69481971c2"/>
    <ds:schemaRef ds:uri="3825cdd8-1f3f-4d3d-a46f-67367a99d5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FBFA2A-AF9F-4063-A66B-3D6726FB783C}">
  <ds:schemaRefs>
    <ds:schemaRef ds:uri="http://schemas.openxmlformats.org/package/2006/metadata/core-properties"/>
    <ds:schemaRef ds:uri="http://purl.org/dc/elements/1.1/"/>
    <ds:schemaRef ds:uri="http://schemas.microsoft.com/office/2006/metadata/properties"/>
    <ds:schemaRef ds:uri="http://www.w3.org/XML/1998/namespace"/>
    <ds:schemaRef ds:uri="f1e0ef74-e918-441c-af2a-2d69481971c2"/>
    <ds:schemaRef ds:uri="http://schemas.microsoft.com/office/2006/documentManagement/types"/>
    <ds:schemaRef ds:uri="http://purl.org/dc/terms/"/>
    <ds:schemaRef ds:uri="http://schemas.microsoft.com/office/infopath/2007/PartnerControls"/>
    <ds:schemaRef ds:uri="3825cdd8-1f3f-4d3d-a46f-67367a99d59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1738</TotalTime>
  <Words>5244</Words>
  <Application>Microsoft Office PowerPoint</Application>
  <PresentationFormat>Widescreen</PresentationFormat>
  <Paragraphs>363</Paragraphs>
  <Slides>63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Berlin Sans FB</vt:lpstr>
      <vt:lpstr>Berlin Sans FB Demi</vt:lpstr>
      <vt:lpstr>Calibri</vt:lpstr>
      <vt:lpstr>Calibri Light</vt:lpstr>
      <vt:lpstr>Times New Roman</vt:lpstr>
      <vt:lpstr>1_Office Theme</vt:lpstr>
      <vt:lpstr>Florida Catholic Conference  Accreditation Program</vt:lpstr>
      <vt:lpstr>Agenda</vt:lpstr>
      <vt:lpstr>Opening Prayer</vt:lpstr>
      <vt:lpstr>Benchmarks</vt:lpstr>
      <vt:lpstr>PowerPoint Presentation</vt:lpstr>
      <vt:lpstr>PowerPoint Presentation</vt:lpstr>
      <vt:lpstr>Preparing for a site visit or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on EEP Governance &amp; Leadership Benchmarks?</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on EEP Operational Vitality Benchmarks?</vt:lpstr>
      <vt:lpstr>Resources</vt:lpstr>
      <vt:lpstr>Closing Prayer</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Camp</dc:creator>
  <cp:lastModifiedBy>Mary Camp</cp:lastModifiedBy>
  <cp:revision>84</cp:revision>
  <dcterms:created xsi:type="dcterms:W3CDTF">2020-08-17T12:55:10Z</dcterms:created>
  <dcterms:modified xsi:type="dcterms:W3CDTF">2025-01-28T15:11:30Z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0x010100C76129CE059C034981526D1F86B03F06</vt:lpwstr>
  </property>
</Properties>
</file>