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56" r:id="rId5"/>
    <p:sldId id="457" r:id="rId6"/>
    <p:sldId id="459" r:id="rId7"/>
    <p:sldId id="400" r:id="rId8"/>
    <p:sldId id="458" r:id="rId9"/>
    <p:sldId id="460" r:id="rId10"/>
    <p:sldId id="420" r:id="rId11"/>
    <p:sldId id="378" r:id="rId12"/>
    <p:sldId id="415" r:id="rId13"/>
    <p:sldId id="416" r:id="rId14"/>
    <p:sldId id="461" r:id="rId15"/>
    <p:sldId id="417" r:id="rId16"/>
    <p:sldId id="454" r:id="rId17"/>
    <p:sldId id="462" r:id="rId18"/>
    <p:sldId id="418" r:id="rId19"/>
    <p:sldId id="446" r:id="rId20"/>
    <p:sldId id="463" r:id="rId21"/>
    <p:sldId id="419" r:id="rId22"/>
    <p:sldId id="455" r:id="rId23"/>
    <p:sldId id="464" r:id="rId24"/>
    <p:sldId id="447" r:id="rId25"/>
    <p:sldId id="466" r:id="rId26"/>
    <p:sldId id="449" r:id="rId27"/>
    <p:sldId id="450" r:id="rId28"/>
    <p:sldId id="451" r:id="rId29"/>
    <p:sldId id="453" r:id="rId30"/>
    <p:sldId id="465" r:id="rId31"/>
    <p:sldId id="452" r:id="rId32"/>
    <p:sldId id="421" r:id="rId33"/>
    <p:sldId id="422" r:id="rId34"/>
    <p:sldId id="423" r:id="rId35"/>
    <p:sldId id="424" r:id="rId36"/>
    <p:sldId id="425" r:id="rId37"/>
    <p:sldId id="435" r:id="rId38"/>
    <p:sldId id="426" r:id="rId39"/>
    <p:sldId id="456" r:id="rId40"/>
    <p:sldId id="429" r:id="rId41"/>
    <p:sldId id="430" r:id="rId42"/>
    <p:sldId id="431" r:id="rId43"/>
    <p:sldId id="432" r:id="rId44"/>
    <p:sldId id="433" r:id="rId45"/>
    <p:sldId id="437" r:id="rId46"/>
    <p:sldId id="448" r:id="rId47"/>
    <p:sldId id="412" r:id="rId48"/>
    <p:sldId id="467" r:id="rId49"/>
    <p:sldId id="410" r:id="rId50"/>
  </p:sldIdLst>
  <p:sldSz cx="9144000" cy="5143500" type="screen16x9"/>
  <p:notesSz cx="9236075" cy="6950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697EE-4AE8-4190-A88B-E6F28125B2AF}" v="67" dt="2026-01-08T16:20:49.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3"/>
    <p:restoredTop sz="95268" autoAdjust="0"/>
  </p:normalViewPr>
  <p:slideViewPr>
    <p:cSldViewPr>
      <p:cViewPr varScale="1">
        <p:scale>
          <a:sx n="146" d="100"/>
          <a:sy n="146" d="100"/>
        </p:scale>
        <p:origin x="624" y="114"/>
      </p:cViewPr>
      <p:guideLst/>
    </p:cSldViewPr>
  </p:slideViewPr>
  <p:notesTextViewPr>
    <p:cViewPr>
      <p:scale>
        <a:sx n="3" d="2"/>
        <a:sy n="3" d="2"/>
      </p:scale>
      <p:origin x="0" y="0"/>
    </p:cViewPr>
  </p:notesTextViewPr>
  <p:sorterViewPr>
    <p:cViewPr>
      <p:scale>
        <a:sx n="100" d="100"/>
        <a:sy n="100" d="100"/>
      </p:scale>
      <p:origin x="0" y="-1128"/>
    </p:cViewPr>
  </p:sorterViewPr>
  <p:notesViewPr>
    <p:cSldViewPr>
      <p:cViewPr varScale="1">
        <p:scale>
          <a:sx n="114" d="100"/>
          <a:sy n="114" d="100"/>
        </p:scale>
        <p:origin x="240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Camp" userId="b9757ca0-2c69-459e-8daf-7332973e8e51" providerId="ADAL" clId="{2BC69AF3-4CA8-4210-83F5-6A07AF03D6E9}"/>
    <pc:docChg chg="addSld delSld modSld">
      <pc:chgData name="Mary Camp" userId="b9757ca0-2c69-459e-8daf-7332973e8e51" providerId="ADAL" clId="{2BC69AF3-4CA8-4210-83F5-6A07AF03D6E9}" dt="2026-01-08T16:20:49.398" v="185" actId="20577"/>
      <pc:docMkLst>
        <pc:docMk/>
      </pc:docMkLst>
      <pc:sldChg chg="modSp">
        <pc:chgData name="Mary Camp" userId="b9757ca0-2c69-459e-8daf-7332973e8e51" providerId="ADAL" clId="{2BC69AF3-4CA8-4210-83F5-6A07AF03D6E9}" dt="2026-01-08T13:49:53.652" v="2" actId="2711"/>
        <pc:sldMkLst>
          <pc:docMk/>
          <pc:sldMk cId="2301595348" sldId="378"/>
        </pc:sldMkLst>
        <pc:spChg chg="mod">
          <ac:chgData name="Mary Camp" userId="b9757ca0-2c69-459e-8daf-7332973e8e51" providerId="ADAL" clId="{2BC69AF3-4CA8-4210-83F5-6A07AF03D6E9}" dt="2026-01-08T13:49:53.652" v="2" actId="2711"/>
          <ac:spMkLst>
            <pc:docMk/>
            <pc:sldMk cId="2301595348" sldId="378"/>
            <ac:spMk id="5122" creationId="{6E017B27-9DCC-488B-B580-7A0F8031DBC2}"/>
          </ac:spMkLst>
        </pc:spChg>
      </pc:sldChg>
      <pc:sldChg chg="del">
        <pc:chgData name="Mary Camp" userId="b9757ca0-2c69-459e-8daf-7332973e8e51" providerId="ADAL" clId="{2BC69AF3-4CA8-4210-83F5-6A07AF03D6E9}" dt="2026-01-08T12:59:18.867" v="1" actId="47"/>
        <pc:sldMkLst>
          <pc:docMk/>
          <pc:sldMk cId="3927092675" sldId="414"/>
        </pc:sldMkLst>
      </pc:sldChg>
      <pc:sldChg chg="modSp">
        <pc:chgData name="Mary Camp" userId="b9757ca0-2c69-459e-8daf-7332973e8e51" providerId="ADAL" clId="{2BC69AF3-4CA8-4210-83F5-6A07AF03D6E9}" dt="2026-01-08T13:52:18.612" v="3" actId="2711"/>
        <pc:sldMkLst>
          <pc:docMk/>
          <pc:sldMk cId="3448345854" sldId="415"/>
        </pc:sldMkLst>
        <pc:spChg chg="mod">
          <ac:chgData name="Mary Camp" userId="b9757ca0-2c69-459e-8daf-7332973e8e51" providerId="ADAL" clId="{2BC69AF3-4CA8-4210-83F5-6A07AF03D6E9}" dt="2026-01-08T13:52:18.612" v="3" actId="2711"/>
          <ac:spMkLst>
            <pc:docMk/>
            <pc:sldMk cId="3448345854" sldId="415"/>
            <ac:spMk id="5122" creationId="{42E7CAB5-E47B-D431-150A-5EF1987B8BFF}"/>
          </ac:spMkLst>
        </pc:spChg>
      </pc:sldChg>
      <pc:sldChg chg="modSp">
        <pc:chgData name="Mary Camp" userId="b9757ca0-2c69-459e-8daf-7332973e8e51" providerId="ADAL" clId="{2BC69AF3-4CA8-4210-83F5-6A07AF03D6E9}" dt="2026-01-08T13:56:59.977" v="5" actId="2711"/>
        <pc:sldMkLst>
          <pc:docMk/>
          <pc:sldMk cId="2665995524" sldId="417"/>
        </pc:sldMkLst>
        <pc:spChg chg="mod">
          <ac:chgData name="Mary Camp" userId="b9757ca0-2c69-459e-8daf-7332973e8e51" providerId="ADAL" clId="{2BC69AF3-4CA8-4210-83F5-6A07AF03D6E9}" dt="2026-01-08T13:56:59.977" v="5" actId="2711"/>
          <ac:spMkLst>
            <pc:docMk/>
            <pc:sldMk cId="2665995524" sldId="417"/>
            <ac:spMk id="5122" creationId="{8AEEE2A2-60AB-9A37-8B2C-ABBF8FD2B56B}"/>
          </ac:spMkLst>
        </pc:spChg>
      </pc:sldChg>
      <pc:sldChg chg="modSp">
        <pc:chgData name="Mary Camp" userId="b9757ca0-2c69-459e-8daf-7332973e8e51" providerId="ADAL" clId="{2BC69AF3-4CA8-4210-83F5-6A07AF03D6E9}" dt="2026-01-08T14:08:09.144" v="19" actId="13926"/>
        <pc:sldMkLst>
          <pc:docMk/>
          <pc:sldMk cId="3059497164" sldId="418"/>
        </pc:sldMkLst>
        <pc:spChg chg="mod">
          <ac:chgData name="Mary Camp" userId="b9757ca0-2c69-459e-8daf-7332973e8e51" providerId="ADAL" clId="{2BC69AF3-4CA8-4210-83F5-6A07AF03D6E9}" dt="2026-01-08T14:08:09.144" v="19" actId="13926"/>
          <ac:spMkLst>
            <pc:docMk/>
            <pc:sldMk cId="3059497164" sldId="418"/>
            <ac:spMk id="5122" creationId="{A60B05CD-C76A-940F-CDF0-8D8E4D949D55}"/>
          </ac:spMkLst>
        </pc:spChg>
      </pc:sldChg>
      <pc:sldChg chg="modSp">
        <pc:chgData name="Mary Camp" userId="b9757ca0-2c69-459e-8daf-7332973e8e51" providerId="ADAL" clId="{2BC69AF3-4CA8-4210-83F5-6A07AF03D6E9}" dt="2026-01-08T16:17:39.944" v="182" actId="14100"/>
        <pc:sldMkLst>
          <pc:docMk/>
          <pc:sldMk cId="1009840036" sldId="425"/>
        </pc:sldMkLst>
        <pc:spChg chg="mod">
          <ac:chgData name="Mary Camp" userId="b9757ca0-2c69-459e-8daf-7332973e8e51" providerId="ADAL" clId="{2BC69AF3-4CA8-4210-83F5-6A07AF03D6E9}" dt="2026-01-08T16:17:39.944" v="182" actId="14100"/>
          <ac:spMkLst>
            <pc:docMk/>
            <pc:sldMk cId="1009840036" sldId="425"/>
            <ac:spMk id="5122" creationId="{982AF373-7DEF-8D37-21C7-9901FB9414EC}"/>
          </ac:spMkLst>
        </pc:spChg>
      </pc:sldChg>
      <pc:sldChg chg="modSp">
        <pc:chgData name="Mary Camp" userId="b9757ca0-2c69-459e-8daf-7332973e8e51" providerId="ADAL" clId="{2BC69AF3-4CA8-4210-83F5-6A07AF03D6E9}" dt="2026-01-08T16:20:28.991" v="184" actId="20577"/>
        <pc:sldMkLst>
          <pc:docMk/>
          <pc:sldMk cId="1039342832" sldId="432"/>
        </pc:sldMkLst>
        <pc:spChg chg="mod">
          <ac:chgData name="Mary Camp" userId="b9757ca0-2c69-459e-8daf-7332973e8e51" providerId="ADAL" clId="{2BC69AF3-4CA8-4210-83F5-6A07AF03D6E9}" dt="2026-01-08T16:20:28.991" v="184" actId="20577"/>
          <ac:spMkLst>
            <pc:docMk/>
            <pc:sldMk cId="1039342832" sldId="432"/>
            <ac:spMk id="5122" creationId="{959F8A6E-5172-DCE4-45CB-23FC8C52C938}"/>
          </ac:spMkLst>
        </pc:spChg>
      </pc:sldChg>
      <pc:sldChg chg="modSp modAnim">
        <pc:chgData name="Mary Camp" userId="b9757ca0-2c69-459e-8daf-7332973e8e51" providerId="ADAL" clId="{2BC69AF3-4CA8-4210-83F5-6A07AF03D6E9}" dt="2026-01-08T16:20:49.398" v="185" actId="20577"/>
        <pc:sldMkLst>
          <pc:docMk/>
          <pc:sldMk cId="3030010533" sldId="433"/>
        </pc:sldMkLst>
        <pc:spChg chg="mod">
          <ac:chgData name="Mary Camp" userId="b9757ca0-2c69-459e-8daf-7332973e8e51" providerId="ADAL" clId="{2BC69AF3-4CA8-4210-83F5-6A07AF03D6E9}" dt="2026-01-08T16:20:49.398" v="185" actId="20577"/>
          <ac:spMkLst>
            <pc:docMk/>
            <pc:sldMk cId="3030010533" sldId="433"/>
            <ac:spMk id="5122" creationId="{C9F0FAE2-B617-D84B-C19C-5A711043AD64}"/>
          </ac:spMkLst>
        </pc:spChg>
      </pc:sldChg>
      <pc:sldChg chg="modSp">
        <pc:chgData name="Mary Camp" userId="b9757ca0-2c69-459e-8daf-7332973e8e51" providerId="ADAL" clId="{2BC69AF3-4CA8-4210-83F5-6A07AF03D6E9}" dt="2026-01-08T14:08:45.495" v="21" actId="14100"/>
        <pc:sldMkLst>
          <pc:docMk/>
          <pc:sldMk cId="3104564613" sldId="446"/>
        </pc:sldMkLst>
        <pc:spChg chg="mod">
          <ac:chgData name="Mary Camp" userId="b9757ca0-2c69-459e-8daf-7332973e8e51" providerId="ADAL" clId="{2BC69AF3-4CA8-4210-83F5-6A07AF03D6E9}" dt="2026-01-08T14:08:45.495" v="21" actId="14100"/>
          <ac:spMkLst>
            <pc:docMk/>
            <pc:sldMk cId="3104564613" sldId="446"/>
            <ac:spMk id="5122" creationId="{3BD6DEB2-79AC-911D-DC20-ADFD5B523DB7}"/>
          </ac:spMkLst>
        </pc:spChg>
      </pc:sldChg>
      <pc:sldChg chg="modSp modAnim">
        <pc:chgData name="Mary Camp" userId="b9757ca0-2c69-459e-8daf-7332973e8e51" providerId="ADAL" clId="{2BC69AF3-4CA8-4210-83F5-6A07AF03D6E9}" dt="2026-01-08T16:06:23.616" v="26" actId="255"/>
        <pc:sldMkLst>
          <pc:docMk/>
          <pc:sldMk cId="2584518612" sldId="449"/>
        </pc:sldMkLst>
        <pc:spChg chg="mod">
          <ac:chgData name="Mary Camp" userId="b9757ca0-2c69-459e-8daf-7332973e8e51" providerId="ADAL" clId="{2BC69AF3-4CA8-4210-83F5-6A07AF03D6E9}" dt="2026-01-08T16:06:23.616" v="26" actId="255"/>
          <ac:spMkLst>
            <pc:docMk/>
            <pc:sldMk cId="2584518612" sldId="449"/>
            <ac:spMk id="5122" creationId="{8B9E101F-F0BF-D867-4698-34A64214AC94}"/>
          </ac:spMkLst>
        </pc:spChg>
      </pc:sldChg>
      <pc:sldChg chg="modSp modAnim">
        <pc:chgData name="Mary Camp" userId="b9757ca0-2c69-459e-8daf-7332973e8e51" providerId="ADAL" clId="{2BC69AF3-4CA8-4210-83F5-6A07AF03D6E9}" dt="2026-01-08T16:07:04.602" v="30" actId="255"/>
        <pc:sldMkLst>
          <pc:docMk/>
          <pc:sldMk cId="426729726" sldId="450"/>
        </pc:sldMkLst>
        <pc:spChg chg="mod">
          <ac:chgData name="Mary Camp" userId="b9757ca0-2c69-459e-8daf-7332973e8e51" providerId="ADAL" clId="{2BC69AF3-4CA8-4210-83F5-6A07AF03D6E9}" dt="2026-01-08T16:07:04.602" v="30" actId="255"/>
          <ac:spMkLst>
            <pc:docMk/>
            <pc:sldMk cId="426729726" sldId="450"/>
            <ac:spMk id="5122" creationId="{DD6817E6-D92D-2B26-89D0-E25E52C3341E}"/>
          </ac:spMkLst>
        </pc:spChg>
      </pc:sldChg>
      <pc:sldChg chg="modNotesTx">
        <pc:chgData name="Mary Camp" userId="b9757ca0-2c69-459e-8daf-7332973e8e51" providerId="ADAL" clId="{2BC69AF3-4CA8-4210-83F5-6A07AF03D6E9}" dt="2026-01-08T16:12:00.351" v="149" actId="20577"/>
        <pc:sldMkLst>
          <pc:docMk/>
          <pc:sldMk cId="3773277848" sldId="453"/>
        </pc:sldMkLst>
      </pc:sldChg>
      <pc:sldChg chg="modSp">
        <pc:chgData name="Mary Camp" userId="b9757ca0-2c69-459e-8daf-7332973e8e51" providerId="ADAL" clId="{2BC69AF3-4CA8-4210-83F5-6A07AF03D6E9}" dt="2026-01-08T14:06:29.273" v="18" actId="20577"/>
        <pc:sldMkLst>
          <pc:docMk/>
          <pc:sldMk cId="937676845" sldId="462"/>
        </pc:sldMkLst>
        <pc:spChg chg="mod">
          <ac:chgData name="Mary Camp" userId="b9757ca0-2c69-459e-8daf-7332973e8e51" providerId="ADAL" clId="{2BC69AF3-4CA8-4210-83F5-6A07AF03D6E9}" dt="2026-01-08T14:06:29.273" v="18" actId="20577"/>
          <ac:spMkLst>
            <pc:docMk/>
            <pc:sldMk cId="937676845" sldId="462"/>
            <ac:spMk id="5122" creationId="{6F26B994-C1A9-2C63-08C4-7F57900208DF}"/>
          </ac:spMkLst>
        </pc:spChg>
      </pc:sldChg>
      <pc:sldChg chg="add">
        <pc:chgData name="Mary Camp" userId="b9757ca0-2c69-459e-8daf-7332973e8e51" providerId="ADAL" clId="{2BC69AF3-4CA8-4210-83F5-6A07AF03D6E9}" dt="2026-01-08T12:59:16.786" v="0"/>
        <pc:sldMkLst>
          <pc:docMk/>
          <pc:sldMk cId="3953949961" sldId="4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41520-0C95-488B-9748-0DE84BAB4772}" type="doc">
      <dgm:prSet loTypeId="urn:microsoft.com/office/officeart/2005/8/layout/venn1" loCatId="relationship" qsTypeId="urn:microsoft.com/office/officeart/2005/8/quickstyle/simple1" qsCatId="simple" csTypeId="urn:microsoft.com/office/officeart/2005/8/colors/accent1_2" csCatId="accent1" phldr="1"/>
      <dgm:spPr/>
    </dgm:pt>
    <dgm:pt modelId="{868DCD45-7B41-4740-A6B6-2982684425D5}">
      <dgm:prSet phldrT="[Text]" custT="1"/>
      <dgm:spPr>
        <a:ln>
          <a:noFill/>
        </a:ln>
      </dgm:spPr>
      <dgm:t>
        <a:bodyPr/>
        <a:lstStyle/>
        <a:p>
          <a:pPr algn="ctr"/>
          <a:r>
            <a:rPr lang="en-US" sz="1800" b="1" dirty="0"/>
            <a:t>7.8</a:t>
          </a:r>
        </a:p>
        <a:p>
          <a:pPr algn="l"/>
          <a:r>
            <a:rPr lang="en-US" sz="1800" dirty="0"/>
            <a:t>Focus: Improving Curriculum &amp; Instruction; Improving student engagement, achievement, and well-being; More whole-class and school-wide</a:t>
          </a:r>
        </a:p>
        <a:p>
          <a:pPr algn="l"/>
          <a:endParaRPr lang="en-US" sz="1800" dirty="0"/>
        </a:p>
        <a:p>
          <a:pPr algn="l"/>
          <a:endParaRPr lang="en-US" sz="1800" dirty="0"/>
        </a:p>
        <a:p>
          <a:pPr algn="l"/>
          <a:endParaRPr lang="en-US" sz="1800" dirty="0"/>
        </a:p>
      </dgm:t>
    </dgm:pt>
    <dgm:pt modelId="{96CE260B-3392-4E88-8729-340CC3726F85}" type="parTrans" cxnId="{A61BFC98-9729-457F-BE59-0B0821C694CF}">
      <dgm:prSet/>
      <dgm:spPr/>
      <dgm:t>
        <a:bodyPr/>
        <a:lstStyle/>
        <a:p>
          <a:endParaRPr lang="en-US"/>
        </a:p>
      </dgm:t>
    </dgm:pt>
    <dgm:pt modelId="{D58B87A9-3080-4E28-A273-614443F94C61}" type="sibTrans" cxnId="{A61BFC98-9729-457F-BE59-0B0821C694CF}">
      <dgm:prSet/>
      <dgm:spPr/>
      <dgm:t>
        <a:bodyPr/>
        <a:lstStyle/>
        <a:p>
          <a:endParaRPr lang="en-US"/>
        </a:p>
      </dgm:t>
    </dgm:pt>
    <dgm:pt modelId="{527224E1-A0E0-4866-B4C2-07D12E09547D}">
      <dgm:prSet phldrT="[Text]" custT="1"/>
      <dgm:spPr>
        <a:ln>
          <a:noFill/>
        </a:ln>
      </dgm:spPr>
      <dgm:t>
        <a:bodyPr/>
        <a:lstStyle/>
        <a:p>
          <a:pPr algn="r"/>
          <a:endParaRPr lang="en-US" sz="1800" dirty="0"/>
        </a:p>
        <a:p>
          <a:pPr algn="r"/>
          <a:endParaRPr lang="en-US" sz="1800" dirty="0"/>
        </a:p>
        <a:p>
          <a:pPr algn="r"/>
          <a:endParaRPr lang="en-US" sz="1800" dirty="0"/>
        </a:p>
        <a:p>
          <a:pPr algn="r"/>
          <a:endParaRPr lang="en-US" sz="1800" dirty="0"/>
        </a:p>
        <a:p>
          <a:pPr algn="r"/>
          <a:r>
            <a:rPr lang="en-US" sz="1800" b="1" dirty="0"/>
            <a:t>8.5</a:t>
          </a:r>
        </a:p>
        <a:p>
          <a:pPr algn="r"/>
          <a:r>
            <a:rPr lang="en-US" sz="1800" dirty="0"/>
            <a:t>Focus: Academic growth – individual &amp; whole class</a:t>
          </a:r>
        </a:p>
      </dgm:t>
    </dgm:pt>
    <dgm:pt modelId="{AE4994FA-C876-4F87-950B-32BD5FBAE85D}" type="parTrans" cxnId="{BD2DB362-84AF-4BEA-8DF3-92CC631558DC}">
      <dgm:prSet/>
      <dgm:spPr/>
      <dgm:t>
        <a:bodyPr/>
        <a:lstStyle/>
        <a:p>
          <a:endParaRPr lang="en-US"/>
        </a:p>
      </dgm:t>
    </dgm:pt>
    <dgm:pt modelId="{D2AAAD7A-69B8-4E00-9BEB-3BA48585612A}" type="sibTrans" cxnId="{BD2DB362-84AF-4BEA-8DF3-92CC631558DC}">
      <dgm:prSet/>
      <dgm:spPr/>
      <dgm:t>
        <a:bodyPr/>
        <a:lstStyle/>
        <a:p>
          <a:endParaRPr lang="en-US"/>
        </a:p>
      </dgm:t>
    </dgm:pt>
    <dgm:pt modelId="{FA6D468C-2A53-498E-B669-CF9DC0596F05}" type="pres">
      <dgm:prSet presAssocID="{9CE41520-0C95-488B-9748-0DE84BAB4772}" presName="compositeShape" presStyleCnt="0">
        <dgm:presLayoutVars>
          <dgm:chMax val="7"/>
          <dgm:dir/>
          <dgm:resizeHandles val="exact"/>
        </dgm:presLayoutVars>
      </dgm:prSet>
      <dgm:spPr/>
    </dgm:pt>
    <dgm:pt modelId="{2B340D17-A677-4552-9ED9-D2EB8098AB3C}" type="pres">
      <dgm:prSet presAssocID="{868DCD45-7B41-4740-A6B6-2982684425D5}" presName="circ1" presStyleLbl="vennNode1" presStyleIdx="0" presStyleCnt="2" custScaleX="124109" custLinFactNeighborX="-3735" custLinFactNeighborY="-273"/>
      <dgm:spPr/>
    </dgm:pt>
    <dgm:pt modelId="{8D55B117-C583-4784-A609-E49939F11049}" type="pres">
      <dgm:prSet presAssocID="{868DCD45-7B41-4740-A6B6-2982684425D5}" presName="circ1Tx" presStyleLbl="revTx" presStyleIdx="0" presStyleCnt="0">
        <dgm:presLayoutVars>
          <dgm:chMax val="0"/>
          <dgm:chPref val="0"/>
          <dgm:bulletEnabled val="1"/>
        </dgm:presLayoutVars>
      </dgm:prSet>
      <dgm:spPr/>
    </dgm:pt>
    <dgm:pt modelId="{84F3026D-A5D5-4F91-B7EB-D87B30E4031D}" type="pres">
      <dgm:prSet presAssocID="{527224E1-A0E0-4866-B4C2-07D12E09547D}" presName="circ2" presStyleLbl="vennNode1" presStyleIdx="1" presStyleCnt="2" custScaleX="123132"/>
      <dgm:spPr/>
    </dgm:pt>
    <dgm:pt modelId="{0A045B9B-6AF9-4DCA-BF39-0544B60FC8BD}" type="pres">
      <dgm:prSet presAssocID="{527224E1-A0E0-4866-B4C2-07D12E09547D}" presName="circ2Tx" presStyleLbl="revTx" presStyleIdx="0" presStyleCnt="0">
        <dgm:presLayoutVars>
          <dgm:chMax val="0"/>
          <dgm:chPref val="0"/>
          <dgm:bulletEnabled val="1"/>
        </dgm:presLayoutVars>
      </dgm:prSet>
      <dgm:spPr/>
    </dgm:pt>
  </dgm:ptLst>
  <dgm:cxnLst>
    <dgm:cxn modelId="{18C5B61D-A716-4D5D-B4D2-344C697C8C54}" type="presOf" srcId="{868DCD45-7B41-4740-A6B6-2982684425D5}" destId="{8D55B117-C583-4784-A609-E49939F11049}" srcOrd="1" destOrd="0" presId="urn:microsoft.com/office/officeart/2005/8/layout/venn1"/>
    <dgm:cxn modelId="{C931B03B-4606-4610-95BF-54BA1B8D904E}" type="presOf" srcId="{527224E1-A0E0-4866-B4C2-07D12E09547D}" destId="{84F3026D-A5D5-4F91-B7EB-D87B30E4031D}" srcOrd="0" destOrd="0" presId="urn:microsoft.com/office/officeart/2005/8/layout/venn1"/>
    <dgm:cxn modelId="{BD2DB362-84AF-4BEA-8DF3-92CC631558DC}" srcId="{9CE41520-0C95-488B-9748-0DE84BAB4772}" destId="{527224E1-A0E0-4866-B4C2-07D12E09547D}" srcOrd="1" destOrd="0" parTransId="{AE4994FA-C876-4F87-950B-32BD5FBAE85D}" sibTransId="{D2AAAD7A-69B8-4E00-9BEB-3BA48585612A}"/>
    <dgm:cxn modelId="{F014EB69-1E35-4E07-B504-092F8DCA3A84}" type="presOf" srcId="{527224E1-A0E0-4866-B4C2-07D12E09547D}" destId="{0A045B9B-6AF9-4DCA-BF39-0544B60FC8BD}" srcOrd="1" destOrd="0" presId="urn:microsoft.com/office/officeart/2005/8/layout/venn1"/>
    <dgm:cxn modelId="{96FF7358-7AC8-4660-8172-D30B073CF20B}" type="presOf" srcId="{868DCD45-7B41-4740-A6B6-2982684425D5}" destId="{2B340D17-A677-4552-9ED9-D2EB8098AB3C}" srcOrd="0" destOrd="0" presId="urn:microsoft.com/office/officeart/2005/8/layout/venn1"/>
    <dgm:cxn modelId="{A61BFC98-9729-457F-BE59-0B0821C694CF}" srcId="{9CE41520-0C95-488B-9748-0DE84BAB4772}" destId="{868DCD45-7B41-4740-A6B6-2982684425D5}" srcOrd="0" destOrd="0" parTransId="{96CE260B-3392-4E88-8729-340CC3726F85}" sibTransId="{D58B87A9-3080-4E28-A273-614443F94C61}"/>
    <dgm:cxn modelId="{CB9F54B8-2741-4F2E-8B0F-8D97F56A8185}" type="presOf" srcId="{9CE41520-0C95-488B-9748-0DE84BAB4772}" destId="{FA6D468C-2A53-498E-B669-CF9DC0596F05}" srcOrd="0" destOrd="0" presId="urn:microsoft.com/office/officeart/2005/8/layout/venn1"/>
    <dgm:cxn modelId="{9BDF2AB3-BFE6-4317-9810-4C89A3058F6F}" type="presParOf" srcId="{FA6D468C-2A53-498E-B669-CF9DC0596F05}" destId="{2B340D17-A677-4552-9ED9-D2EB8098AB3C}" srcOrd="0" destOrd="0" presId="urn:microsoft.com/office/officeart/2005/8/layout/venn1"/>
    <dgm:cxn modelId="{9B76372A-2ED4-44BA-830D-F4D1B6299CF2}" type="presParOf" srcId="{FA6D468C-2A53-498E-B669-CF9DC0596F05}" destId="{8D55B117-C583-4784-A609-E49939F11049}" srcOrd="1" destOrd="0" presId="urn:microsoft.com/office/officeart/2005/8/layout/venn1"/>
    <dgm:cxn modelId="{598D5854-0C07-4A7B-9AB8-783CE7BE246C}" type="presParOf" srcId="{FA6D468C-2A53-498E-B669-CF9DC0596F05}" destId="{84F3026D-A5D5-4F91-B7EB-D87B30E4031D}" srcOrd="2" destOrd="0" presId="urn:microsoft.com/office/officeart/2005/8/layout/venn1"/>
    <dgm:cxn modelId="{109BB377-77D5-4BBD-8D0D-B0E6675FEECF}" type="presParOf" srcId="{FA6D468C-2A53-498E-B669-CF9DC0596F05}" destId="{0A045B9B-6AF9-4DCA-BF39-0544B60FC8BD}"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40D17-A677-4552-9ED9-D2EB8098AB3C}">
      <dsp:nvSpPr>
        <dsp:cNvPr id="0" name=""/>
        <dsp:cNvSpPr/>
      </dsp:nvSpPr>
      <dsp:spPr>
        <a:xfrm>
          <a:off x="685810" y="16"/>
          <a:ext cx="4189437" cy="3375611"/>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7.8</a:t>
          </a:r>
        </a:p>
        <a:p>
          <a:pPr marL="0" lvl="0" indent="0" algn="l" defTabSz="800100">
            <a:lnSpc>
              <a:spcPct val="90000"/>
            </a:lnSpc>
            <a:spcBef>
              <a:spcPct val="0"/>
            </a:spcBef>
            <a:spcAft>
              <a:spcPct val="35000"/>
            </a:spcAft>
            <a:buNone/>
          </a:pPr>
          <a:r>
            <a:rPr lang="en-US" sz="1800" kern="1200" dirty="0"/>
            <a:t>Focus: Improving Curriculum &amp; Instruction; Improving student engagement, achievement, and well-being; More whole-class and school-wide</a:t>
          </a:r>
        </a:p>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endParaRPr lang="en-US" sz="1800" kern="1200" dirty="0"/>
        </a:p>
      </dsp:txBody>
      <dsp:txXfrm>
        <a:off x="1270822" y="398073"/>
        <a:ext cx="2415531" cy="2579497"/>
      </dsp:txXfrm>
    </dsp:sp>
    <dsp:sp modelId="{84F3026D-A5D5-4F91-B7EB-D87B30E4031D}">
      <dsp:nvSpPr>
        <dsp:cNvPr id="0" name=""/>
        <dsp:cNvSpPr/>
      </dsp:nvSpPr>
      <dsp:spPr>
        <a:xfrm>
          <a:off x="3261252" y="9231"/>
          <a:ext cx="4156457" cy="3375611"/>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800100">
            <a:lnSpc>
              <a:spcPct val="90000"/>
            </a:lnSpc>
            <a:spcBef>
              <a:spcPct val="0"/>
            </a:spcBef>
            <a:spcAft>
              <a:spcPct val="35000"/>
            </a:spcAft>
            <a:buNone/>
          </a:pPr>
          <a:endParaRPr lang="en-US" sz="1800" kern="1200" dirty="0"/>
        </a:p>
        <a:p>
          <a:pPr marL="0" lvl="0" indent="0" algn="r" defTabSz="800100">
            <a:lnSpc>
              <a:spcPct val="90000"/>
            </a:lnSpc>
            <a:spcBef>
              <a:spcPct val="0"/>
            </a:spcBef>
            <a:spcAft>
              <a:spcPct val="35000"/>
            </a:spcAft>
            <a:buNone/>
          </a:pPr>
          <a:endParaRPr lang="en-US" sz="1800" kern="1200" dirty="0"/>
        </a:p>
        <a:p>
          <a:pPr marL="0" lvl="0" indent="0" algn="r" defTabSz="800100">
            <a:lnSpc>
              <a:spcPct val="90000"/>
            </a:lnSpc>
            <a:spcBef>
              <a:spcPct val="0"/>
            </a:spcBef>
            <a:spcAft>
              <a:spcPct val="35000"/>
            </a:spcAft>
            <a:buNone/>
          </a:pPr>
          <a:endParaRPr lang="en-US" sz="1800" kern="1200" dirty="0"/>
        </a:p>
        <a:p>
          <a:pPr marL="0" lvl="0" indent="0" algn="r" defTabSz="800100">
            <a:lnSpc>
              <a:spcPct val="90000"/>
            </a:lnSpc>
            <a:spcBef>
              <a:spcPct val="0"/>
            </a:spcBef>
            <a:spcAft>
              <a:spcPct val="35000"/>
            </a:spcAft>
            <a:buNone/>
          </a:pPr>
          <a:endParaRPr lang="en-US" sz="1800" kern="1200" dirty="0"/>
        </a:p>
        <a:p>
          <a:pPr marL="0" lvl="0" indent="0" algn="r" defTabSz="800100">
            <a:lnSpc>
              <a:spcPct val="90000"/>
            </a:lnSpc>
            <a:spcBef>
              <a:spcPct val="0"/>
            </a:spcBef>
            <a:spcAft>
              <a:spcPct val="35000"/>
            </a:spcAft>
            <a:buNone/>
          </a:pPr>
          <a:r>
            <a:rPr lang="en-US" sz="1800" b="1" kern="1200" dirty="0"/>
            <a:t>8.5</a:t>
          </a:r>
        </a:p>
        <a:p>
          <a:pPr marL="0" lvl="0" indent="0" algn="r" defTabSz="800100">
            <a:lnSpc>
              <a:spcPct val="90000"/>
            </a:lnSpc>
            <a:spcBef>
              <a:spcPct val="0"/>
            </a:spcBef>
            <a:spcAft>
              <a:spcPct val="35000"/>
            </a:spcAft>
            <a:buNone/>
          </a:pPr>
          <a:r>
            <a:rPr lang="en-US" sz="1800" kern="1200" dirty="0"/>
            <a:t>Focus: Academic growth – individual &amp; whole class</a:t>
          </a:r>
        </a:p>
      </dsp:txBody>
      <dsp:txXfrm>
        <a:off x="4440787" y="407289"/>
        <a:ext cx="2396516" cy="25794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8T15:56:44.406"/>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1 11 0,'5375'0'0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8T18:52:49.978"/>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54 0,'3084'-54'0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8T18:52:57.963"/>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0,'2360'0,"-2306"9,-16-1,-24-7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8T18:53:05.072"/>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0 128,'30'-2,"1"-2,-1-1,-1-2,32-10,-3 1,7-1,1 3,1 3,132-6,81-1,-216 19,-1 2,96 17,129 16,-59-11,-157-18,1-2,90-8,-37 1,77 13,-93-3,-10 0,69 1,1915-10,-1077 2,-845-11,6 1,20 11,265-4,-213-24,-150 13,130-2,18 15,-223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8T18:53:09.181"/>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73 0,'5008'-73'0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8T18:53:11.578"/>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1 115,'0'-1,"1"-1,-1 1,1 0,-1 0,1-1,0 1,-1 0,1 0,0 0,0 0,0 0,0 0,0 0,0 0,0 0,0 0,0 1,0-1,0 0,3 0,27-12,43-6,116-15,-144 27,76-5,0 5,128 9,-67 1,-47 7,-21-1,-98-9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8T19:23:09.831"/>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 0,'1089'37'0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8T15:57:06.858"/>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55 0,'-3'2,"0"-1,0 0,0 1,1-1,-1 1,1 0,-1 0,1 0,0 0,0 0,-2 3,1-2,1-2,1 0,-1 0,1 0,0 0,-1 1,1-1,0 1,0-1,0 1,0-1,0 1,0 0,0-1,1 1,-1 0,1-1,-1 1,1 0,0 0,-1 0,1 3,1-2,1-1,-1 1,0-1,1 0,-1 0,1 1,0-1,0 0,0 0,0-1,0 1,0 0,0-1,5 3,4 3,1-1,0-1,0 0,1 0,-1-1,1-1,0 0,18 2,111 1,-108-6,295 10,712 0,-853-20,76 0,100 8,267 4,-253 8,-363-9,-1 1,26 6,-29-5,-2-1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8T15:57:25.816"/>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0 264,'16'19,"-14"-15,1-1,-1 1,1-1,0 0,0 0,1 0,3 3,3-1,-1 0,1-1,1 0,-1 0,0-1,1-1,12 2,79 5,-71-7,808 4,264-69,-481-25,-138 13,-338 60,199 4,-96 26,289 55,-343-40,1-8,1-9,276-17,-83-25,773-31,-612 64,284-3,-130-2,-72 2,197-42,-83 1,377-2,200-4,-320 52,394 76,-279-25,-1085-56,-10-1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8T15:57:26.997"/>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0 50,'2'1,"-1"1,0-1,1 0,-1 0,0 0,1-1,-1 1,1 0,-1 0,1-1,2 1,-2 0,25 8,0-1,1-1,50 5,90-2,-95-7,1159-4,-687-11,-309 6,251-40,-390 30,-30 4,132-6,-176 18,-6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8T15:57:29.478"/>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1 186,'2'2,"0"0,1 0,-1-1,1 1,-1-1,1 1,0-1,-1 0,1 0,0 0,5 0,-8-1,39 8,0-2,0-1,46-2,-31 0,605-17,-230-4,423-14,-63-38,-576 47,308-15,-198 17,-180 12,0 7,0 6,197 30,101 46,-391-70,81 12,177 7,1191 5,-1332-32,549 34,-118 45,-477-61,218 6,-217-21,1118-28,-1006 15,-188 9,0 3,91 19,-117-18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8T15:58:02.174"/>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0 1,'31'19,"-13"-7,2-1,-1 0,1-2,1 0,0-2,0 0,24 4,38-1,95-2,-18-2,254 8,-292-12,-55-1,43 0,111 17,-29 1,235-8,-350-13,-37 0,0 2,47 6,-25 6,-45-7,1-1,-1-1,1-1,-1-1,21 0,-36-2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8T15:59:32.615"/>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31 2,'-2'-1,"-1"1,0 0,0-1,0 1,0 0,0 0,0 1,-5 0,9 6,13 5,8 5,1-2,1-1,0-1,1-1,39 12,-48-21,-1 0,1-2,-1 0,1 0,27-4,8 0,14 4,103 13,-112-8,0-3,67-5,-27 0,585 2,-681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8T15:59:36.886"/>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0 0,'0'0,"14"12,0-4,1 0,0-1,0-1,0 0,0-2,1 1,0-2,0 0,26 1,46 11,6 5,113 10,-150-24,87 4,-118-10,-22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8T15:59:39.372"/>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1 0,'29'12,"-7"-5,0-1,0-1,1-1,34 2,98-5,-96-2,222-9,26-1,213 2,-415 9,-105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FC5181-0B10-4E84-888A-4ACD9A4902C9}"/>
              </a:ext>
            </a:extLst>
          </p:cNvPr>
          <p:cNvSpPr>
            <a:spLocks noGrp="1"/>
          </p:cNvSpPr>
          <p:nvPr>
            <p:ph type="hdr" sz="quarter"/>
          </p:nvPr>
        </p:nvSpPr>
        <p:spPr>
          <a:xfrm>
            <a:off x="1" y="0"/>
            <a:ext cx="4002299" cy="347504"/>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E9E84F1-FE1F-4FD6-9514-33DD7EA5F3FB}"/>
              </a:ext>
            </a:extLst>
          </p:cNvPr>
          <p:cNvSpPr>
            <a:spLocks noGrp="1"/>
          </p:cNvSpPr>
          <p:nvPr>
            <p:ph type="dt" idx="1"/>
          </p:nvPr>
        </p:nvSpPr>
        <p:spPr>
          <a:xfrm>
            <a:off x="5231640" y="0"/>
            <a:ext cx="4002299" cy="347504"/>
          </a:xfrm>
          <a:prstGeom prst="rect">
            <a:avLst/>
          </a:prstGeom>
        </p:spPr>
        <p:txBody>
          <a:bodyPr vert="horz" lIns="92492" tIns="46246" rIns="92492" bIns="46246" rtlCol="0"/>
          <a:lstStyle>
            <a:lvl1pPr algn="r" eaLnBrk="1" fontAlgn="auto" hangingPunct="1">
              <a:spcBef>
                <a:spcPts val="0"/>
              </a:spcBef>
              <a:spcAft>
                <a:spcPts val="0"/>
              </a:spcAft>
              <a:defRPr sz="1200" smtClean="0">
                <a:latin typeface="+mn-lt"/>
              </a:defRPr>
            </a:lvl1pPr>
          </a:lstStyle>
          <a:p>
            <a:pPr>
              <a:defRPr/>
            </a:pPr>
            <a:fld id="{967D6BFF-1375-40D8-9B3A-42C95FD1A7DB}" type="datetimeFigureOut">
              <a:rPr lang="en-US"/>
              <a:pPr>
                <a:defRPr/>
              </a:pPr>
              <a:t>1/8/2026</a:t>
            </a:fld>
            <a:endParaRPr lang="en-US"/>
          </a:p>
        </p:txBody>
      </p:sp>
      <p:sp>
        <p:nvSpPr>
          <p:cNvPr id="4" name="Slide Image Placeholder 3">
            <a:extLst>
              <a:ext uri="{FF2B5EF4-FFF2-40B4-BE49-F238E27FC236}">
                <a16:creationId xmlns:a16="http://schemas.microsoft.com/office/drawing/2014/main" id="{383D0514-83AA-4131-AF81-7B84ED9CCA8B}"/>
              </a:ext>
            </a:extLst>
          </p:cNvPr>
          <p:cNvSpPr>
            <a:spLocks noGrp="1" noRot="1" noChangeAspect="1"/>
          </p:cNvSpPr>
          <p:nvPr>
            <p:ph type="sldImg" idx="2"/>
          </p:nvPr>
        </p:nvSpPr>
        <p:spPr>
          <a:xfrm>
            <a:off x="2300288" y="520700"/>
            <a:ext cx="4635500" cy="260667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a:extLst>
              <a:ext uri="{FF2B5EF4-FFF2-40B4-BE49-F238E27FC236}">
                <a16:creationId xmlns:a16="http://schemas.microsoft.com/office/drawing/2014/main" id="{9B54C394-9C2E-4AAF-9591-381FF468D1CA}"/>
              </a:ext>
            </a:extLst>
          </p:cNvPr>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69F41A9-A165-4E54-B0D8-902EC882F5AF}"/>
              </a:ext>
            </a:extLst>
          </p:cNvPr>
          <p:cNvSpPr>
            <a:spLocks noGrp="1"/>
          </p:cNvSpPr>
          <p:nvPr>
            <p:ph type="ftr" sz="quarter" idx="4"/>
          </p:nvPr>
        </p:nvSpPr>
        <p:spPr>
          <a:xfrm>
            <a:off x="1" y="6601365"/>
            <a:ext cx="4002299" cy="34750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441422F-CDB5-4F79-9603-733568FD6779}"/>
              </a:ext>
            </a:extLst>
          </p:cNvPr>
          <p:cNvSpPr>
            <a:spLocks noGrp="1"/>
          </p:cNvSpPr>
          <p:nvPr>
            <p:ph type="sldNum" sz="quarter" idx="5"/>
          </p:nvPr>
        </p:nvSpPr>
        <p:spPr>
          <a:xfrm>
            <a:off x="5231640" y="6601365"/>
            <a:ext cx="4002299" cy="34750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atin typeface="Calibri" panose="020F0502020204030204" pitchFamily="34" charset="0"/>
              </a:defRPr>
            </a:lvl1pPr>
          </a:lstStyle>
          <a:p>
            <a:fld id="{AB6FF5B6-84AF-4554-B2A5-D6C8186042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a:t>
            </a:fld>
            <a:endParaRPr lang="en-US" altLang="en-US"/>
          </a:p>
        </p:txBody>
      </p:sp>
    </p:spTree>
    <p:extLst>
      <p:ext uri="{BB962C8B-B14F-4D97-AF65-F5344CB8AC3E}">
        <p14:creationId xmlns:p14="http://schemas.microsoft.com/office/powerpoint/2010/main" val="160232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2D500-B3F8-6646-91D4-51E89A38C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887FD-D1C1-DB5B-1F48-195D1B11F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89335-72DF-B0CF-D407-B46B263B9B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343C93-4436-0C09-9100-260D125007BD}"/>
              </a:ext>
            </a:extLst>
          </p:cNvPr>
          <p:cNvSpPr>
            <a:spLocks noGrp="1"/>
          </p:cNvSpPr>
          <p:nvPr>
            <p:ph type="sldNum" sz="quarter" idx="5"/>
          </p:nvPr>
        </p:nvSpPr>
        <p:spPr/>
        <p:txBody>
          <a:bodyPr/>
          <a:lstStyle/>
          <a:p>
            <a:fld id="{AB6FF5B6-84AF-4554-B2A5-D6C818604231}" type="slidenum">
              <a:rPr lang="en-US" altLang="en-US" smtClean="0"/>
              <a:pPr/>
              <a:t>13</a:t>
            </a:fld>
            <a:endParaRPr lang="en-US" altLang="en-US"/>
          </a:p>
        </p:txBody>
      </p:sp>
    </p:spTree>
    <p:extLst>
      <p:ext uri="{BB962C8B-B14F-4D97-AF65-F5344CB8AC3E}">
        <p14:creationId xmlns:p14="http://schemas.microsoft.com/office/powerpoint/2010/main" val="1718654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AD9CC-B561-172A-2843-26DFE9C92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D2853-4659-0673-1C7C-C0FE44FD3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50129-47C0-7238-D376-4A4B231B38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902996-F270-73D8-00E1-FE6D2D9DCDCA}"/>
              </a:ext>
            </a:extLst>
          </p:cNvPr>
          <p:cNvSpPr>
            <a:spLocks noGrp="1"/>
          </p:cNvSpPr>
          <p:nvPr>
            <p:ph type="sldNum" sz="quarter" idx="5"/>
          </p:nvPr>
        </p:nvSpPr>
        <p:spPr/>
        <p:txBody>
          <a:bodyPr/>
          <a:lstStyle/>
          <a:p>
            <a:fld id="{AB6FF5B6-84AF-4554-B2A5-D6C818604231}" type="slidenum">
              <a:rPr lang="en-US" altLang="en-US" smtClean="0"/>
              <a:pPr/>
              <a:t>14</a:t>
            </a:fld>
            <a:endParaRPr lang="en-US" altLang="en-US"/>
          </a:p>
        </p:txBody>
      </p:sp>
    </p:spTree>
    <p:extLst>
      <p:ext uri="{BB962C8B-B14F-4D97-AF65-F5344CB8AC3E}">
        <p14:creationId xmlns:p14="http://schemas.microsoft.com/office/powerpoint/2010/main" val="3328155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00F8E-C6AA-ED32-8C3F-6567B08B6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36050-68FB-AC7F-D77D-666ADFF78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E5A5CF-6AB5-7755-3C8E-D83795353B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8AFDB5-ABD6-90DB-9803-8919BCCBA113}"/>
              </a:ext>
            </a:extLst>
          </p:cNvPr>
          <p:cNvSpPr>
            <a:spLocks noGrp="1"/>
          </p:cNvSpPr>
          <p:nvPr>
            <p:ph type="sldNum" sz="quarter" idx="5"/>
          </p:nvPr>
        </p:nvSpPr>
        <p:spPr/>
        <p:txBody>
          <a:bodyPr/>
          <a:lstStyle/>
          <a:p>
            <a:fld id="{AB6FF5B6-84AF-4554-B2A5-D6C818604231}" type="slidenum">
              <a:rPr lang="en-US" altLang="en-US" smtClean="0"/>
              <a:pPr/>
              <a:t>15</a:t>
            </a:fld>
            <a:endParaRPr lang="en-US" altLang="en-US"/>
          </a:p>
        </p:txBody>
      </p:sp>
    </p:spTree>
    <p:extLst>
      <p:ext uri="{BB962C8B-B14F-4D97-AF65-F5344CB8AC3E}">
        <p14:creationId xmlns:p14="http://schemas.microsoft.com/office/powerpoint/2010/main" val="373985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79435-0001-A579-E381-6F670F90C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05437-A4C6-93C7-1B86-3424769ED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DFE4D-DD20-A03F-B77E-C4D0153681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AEC6C8-43DC-C608-1654-6C0A4575BD53}"/>
              </a:ext>
            </a:extLst>
          </p:cNvPr>
          <p:cNvSpPr>
            <a:spLocks noGrp="1"/>
          </p:cNvSpPr>
          <p:nvPr>
            <p:ph type="sldNum" sz="quarter" idx="5"/>
          </p:nvPr>
        </p:nvSpPr>
        <p:spPr/>
        <p:txBody>
          <a:bodyPr/>
          <a:lstStyle/>
          <a:p>
            <a:fld id="{AB6FF5B6-84AF-4554-B2A5-D6C818604231}" type="slidenum">
              <a:rPr lang="en-US" altLang="en-US" smtClean="0"/>
              <a:pPr/>
              <a:t>16</a:t>
            </a:fld>
            <a:endParaRPr lang="en-US" altLang="en-US"/>
          </a:p>
        </p:txBody>
      </p:sp>
    </p:spTree>
    <p:extLst>
      <p:ext uri="{BB962C8B-B14F-4D97-AF65-F5344CB8AC3E}">
        <p14:creationId xmlns:p14="http://schemas.microsoft.com/office/powerpoint/2010/main" val="2143007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A20E4-9B2E-6685-F517-A832F5652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F1EFD-4582-D441-E996-BCE9B7913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56B5E-DB47-4AE9-7C58-96E3FB247E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875AE4-2F6E-7AEA-8C28-B1A5E316BA2C}"/>
              </a:ext>
            </a:extLst>
          </p:cNvPr>
          <p:cNvSpPr>
            <a:spLocks noGrp="1"/>
          </p:cNvSpPr>
          <p:nvPr>
            <p:ph type="sldNum" sz="quarter" idx="5"/>
          </p:nvPr>
        </p:nvSpPr>
        <p:spPr/>
        <p:txBody>
          <a:bodyPr/>
          <a:lstStyle/>
          <a:p>
            <a:fld id="{AB6FF5B6-84AF-4554-B2A5-D6C818604231}" type="slidenum">
              <a:rPr lang="en-US" altLang="en-US" smtClean="0"/>
              <a:pPr/>
              <a:t>17</a:t>
            </a:fld>
            <a:endParaRPr lang="en-US" altLang="en-US"/>
          </a:p>
        </p:txBody>
      </p:sp>
    </p:spTree>
    <p:extLst>
      <p:ext uri="{BB962C8B-B14F-4D97-AF65-F5344CB8AC3E}">
        <p14:creationId xmlns:p14="http://schemas.microsoft.com/office/powerpoint/2010/main" val="174897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86D67-E529-A96C-29FC-DF76320F0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6B7F5-15C1-1081-62AD-B4C98E27D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C75C3-B5E3-8990-A208-22BD8E56A2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4F495E-29B6-C0D2-2E10-026E142354B5}"/>
              </a:ext>
            </a:extLst>
          </p:cNvPr>
          <p:cNvSpPr>
            <a:spLocks noGrp="1"/>
          </p:cNvSpPr>
          <p:nvPr>
            <p:ph type="sldNum" sz="quarter" idx="5"/>
          </p:nvPr>
        </p:nvSpPr>
        <p:spPr/>
        <p:txBody>
          <a:bodyPr/>
          <a:lstStyle/>
          <a:p>
            <a:fld id="{AB6FF5B6-84AF-4554-B2A5-D6C818604231}" type="slidenum">
              <a:rPr lang="en-US" altLang="en-US" smtClean="0"/>
              <a:pPr/>
              <a:t>18</a:t>
            </a:fld>
            <a:endParaRPr lang="en-US" altLang="en-US"/>
          </a:p>
        </p:txBody>
      </p:sp>
    </p:spTree>
    <p:extLst>
      <p:ext uri="{BB962C8B-B14F-4D97-AF65-F5344CB8AC3E}">
        <p14:creationId xmlns:p14="http://schemas.microsoft.com/office/powerpoint/2010/main" val="2519020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6A44F-EB83-7923-6AF8-3C544F58B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3A841-8C40-D3A3-30C6-714307B98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B1D6A-01BD-4D76-AACC-DA4025A557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6BC327-CAF8-8E7F-8C16-2DA875AEC85E}"/>
              </a:ext>
            </a:extLst>
          </p:cNvPr>
          <p:cNvSpPr>
            <a:spLocks noGrp="1"/>
          </p:cNvSpPr>
          <p:nvPr>
            <p:ph type="sldNum" sz="quarter" idx="5"/>
          </p:nvPr>
        </p:nvSpPr>
        <p:spPr/>
        <p:txBody>
          <a:bodyPr/>
          <a:lstStyle/>
          <a:p>
            <a:fld id="{AB6FF5B6-84AF-4554-B2A5-D6C818604231}" type="slidenum">
              <a:rPr lang="en-US" altLang="en-US" smtClean="0"/>
              <a:pPr/>
              <a:t>19</a:t>
            </a:fld>
            <a:endParaRPr lang="en-US" altLang="en-US"/>
          </a:p>
        </p:txBody>
      </p:sp>
    </p:spTree>
    <p:extLst>
      <p:ext uri="{BB962C8B-B14F-4D97-AF65-F5344CB8AC3E}">
        <p14:creationId xmlns:p14="http://schemas.microsoft.com/office/powerpoint/2010/main" val="409793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B2EFF-078B-446F-5116-7189CD0E5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B3BCD-6207-3B90-EF19-4923D5DAB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FFF49-0BE0-0592-2E85-8997E38F22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703AD8-54F6-9A34-8C34-0C49F11D0D5F}"/>
              </a:ext>
            </a:extLst>
          </p:cNvPr>
          <p:cNvSpPr>
            <a:spLocks noGrp="1"/>
          </p:cNvSpPr>
          <p:nvPr>
            <p:ph type="sldNum" sz="quarter" idx="5"/>
          </p:nvPr>
        </p:nvSpPr>
        <p:spPr/>
        <p:txBody>
          <a:bodyPr/>
          <a:lstStyle/>
          <a:p>
            <a:fld id="{AB6FF5B6-84AF-4554-B2A5-D6C818604231}" type="slidenum">
              <a:rPr lang="en-US" altLang="en-US" smtClean="0"/>
              <a:pPr/>
              <a:t>20</a:t>
            </a:fld>
            <a:endParaRPr lang="en-US" altLang="en-US"/>
          </a:p>
        </p:txBody>
      </p:sp>
    </p:spTree>
    <p:extLst>
      <p:ext uri="{BB962C8B-B14F-4D97-AF65-F5344CB8AC3E}">
        <p14:creationId xmlns:p14="http://schemas.microsoft.com/office/powerpoint/2010/main" val="3941956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FF968-3A9F-3F9B-E3E3-AF9586790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D1F3E-BD4F-2437-C7AD-959527FA7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F3A7D-23F3-39EE-F71B-2947989986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137084-B7F9-C02A-6E1D-F52131C8A6C9}"/>
              </a:ext>
            </a:extLst>
          </p:cNvPr>
          <p:cNvSpPr>
            <a:spLocks noGrp="1"/>
          </p:cNvSpPr>
          <p:nvPr>
            <p:ph type="sldNum" sz="quarter" idx="5"/>
          </p:nvPr>
        </p:nvSpPr>
        <p:spPr/>
        <p:txBody>
          <a:bodyPr/>
          <a:lstStyle/>
          <a:p>
            <a:fld id="{AB6FF5B6-84AF-4554-B2A5-D6C818604231}" type="slidenum">
              <a:rPr lang="en-US" altLang="en-US" smtClean="0"/>
              <a:pPr/>
              <a:t>21</a:t>
            </a:fld>
            <a:endParaRPr lang="en-US" altLang="en-US"/>
          </a:p>
        </p:txBody>
      </p:sp>
    </p:spTree>
    <p:extLst>
      <p:ext uri="{BB962C8B-B14F-4D97-AF65-F5344CB8AC3E}">
        <p14:creationId xmlns:p14="http://schemas.microsoft.com/office/powerpoint/2010/main" val="3978238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A8883-55B3-1ACC-564C-46EB16EA3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F7727-CD3A-B7F2-4A55-D2FB0E911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CA83F-2340-4162-9B0A-7EB0A1A9FE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D57D09-BCFB-3128-962B-1FBBBA0C6F6A}"/>
              </a:ext>
            </a:extLst>
          </p:cNvPr>
          <p:cNvSpPr>
            <a:spLocks noGrp="1"/>
          </p:cNvSpPr>
          <p:nvPr>
            <p:ph type="sldNum" sz="quarter" idx="5"/>
          </p:nvPr>
        </p:nvSpPr>
        <p:spPr/>
        <p:txBody>
          <a:bodyPr/>
          <a:lstStyle/>
          <a:p>
            <a:fld id="{AB6FF5B6-84AF-4554-B2A5-D6C818604231}" type="slidenum">
              <a:rPr lang="en-US" altLang="en-US" smtClean="0"/>
              <a:pPr/>
              <a:t>22</a:t>
            </a:fld>
            <a:endParaRPr lang="en-US" altLang="en-US"/>
          </a:p>
        </p:txBody>
      </p:sp>
    </p:spTree>
    <p:extLst>
      <p:ext uri="{BB962C8B-B14F-4D97-AF65-F5344CB8AC3E}">
        <p14:creationId xmlns:p14="http://schemas.microsoft.com/office/powerpoint/2010/main" val="264360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a:t>
            </a:fld>
            <a:endParaRPr lang="en-US" altLang="en-US"/>
          </a:p>
        </p:txBody>
      </p:sp>
    </p:spTree>
    <p:extLst>
      <p:ext uri="{BB962C8B-B14F-4D97-AF65-F5344CB8AC3E}">
        <p14:creationId xmlns:p14="http://schemas.microsoft.com/office/powerpoint/2010/main" val="2550679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E47D7-147A-81C7-D122-855DABBE5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FE2FE-2B9C-082F-8478-541ECA73C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DA6D3-C651-B43B-3FAC-FE09BEECE0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EE3954-C916-AB6F-9C0E-A26C040135F4}"/>
              </a:ext>
            </a:extLst>
          </p:cNvPr>
          <p:cNvSpPr>
            <a:spLocks noGrp="1"/>
          </p:cNvSpPr>
          <p:nvPr>
            <p:ph type="sldNum" sz="quarter" idx="5"/>
          </p:nvPr>
        </p:nvSpPr>
        <p:spPr/>
        <p:txBody>
          <a:bodyPr/>
          <a:lstStyle/>
          <a:p>
            <a:fld id="{AB6FF5B6-84AF-4554-B2A5-D6C818604231}" type="slidenum">
              <a:rPr lang="en-US" altLang="en-US" smtClean="0"/>
              <a:pPr/>
              <a:t>23</a:t>
            </a:fld>
            <a:endParaRPr lang="en-US" altLang="en-US"/>
          </a:p>
        </p:txBody>
      </p:sp>
    </p:spTree>
    <p:extLst>
      <p:ext uri="{BB962C8B-B14F-4D97-AF65-F5344CB8AC3E}">
        <p14:creationId xmlns:p14="http://schemas.microsoft.com/office/powerpoint/2010/main" val="2815708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843F3-2CEC-FA2C-06F3-92F179A6F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4AF7E-6D1D-550E-B97E-3E612470F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129E4-BAFB-B2C7-160F-6186D78C7F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F1EF83-3A8B-0A26-228E-1305C7BDF108}"/>
              </a:ext>
            </a:extLst>
          </p:cNvPr>
          <p:cNvSpPr>
            <a:spLocks noGrp="1"/>
          </p:cNvSpPr>
          <p:nvPr>
            <p:ph type="sldNum" sz="quarter" idx="5"/>
          </p:nvPr>
        </p:nvSpPr>
        <p:spPr/>
        <p:txBody>
          <a:bodyPr/>
          <a:lstStyle/>
          <a:p>
            <a:fld id="{AB6FF5B6-84AF-4554-B2A5-D6C818604231}" type="slidenum">
              <a:rPr lang="en-US" altLang="en-US" smtClean="0"/>
              <a:pPr/>
              <a:t>24</a:t>
            </a:fld>
            <a:endParaRPr lang="en-US" altLang="en-US"/>
          </a:p>
        </p:txBody>
      </p:sp>
    </p:spTree>
    <p:extLst>
      <p:ext uri="{BB962C8B-B14F-4D97-AF65-F5344CB8AC3E}">
        <p14:creationId xmlns:p14="http://schemas.microsoft.com/office/powerpoint/2010/main" val="37007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5545A-4AAA-B2E1-466B-5C9CD1F33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FA42E-2AD9-56CC-BC72-2074C8E1E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8ABE6-21D8-E249-AB4F-00B7AF2314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0E17B1-9726-AB2F-2CEE-11E45B227190}"/>
              </a:ext>
            </a:extLst>
          </p:cNvPr>
          <p:cNvSpPr>
            <a:spLocks noGrp="1"/>
          </p:cNvSpPr>
          <p:nvPr>
            <p:ph type="sldNum" sz="quarter" idx="5"/>
          </p:nvPr>
        </p:nvSpPr>
        <p:spPr/>
        <p:txBody>
          <a:bodyPr/>
          <a:lstStyle/>
          <a:p>
            <a:fld id="{AB6FF5B6-84AF-4554-B2A5-D6C818604231}" type="slidenum">
              <a:rPr lang="en-US" altLang="en-US" smtClean="0"/>
              <a:pPr/>
              <a:t>25</a:t>
            </a:fld>
            <a:endParaRPr lang="en-US" altLang="en-US"/>
          </a:p>
        </p:txBody>
      </p:sp>
    </p:spTree>
    <p:extLst>
      <p:ext uri="{BB962C8B-B14F-4D97-AF65-F5344CB8AC3E}">
        <p14:creationId xmlns:p14="http://schemas.microsoft.com/office/powerpoint/2010/main" val="207378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DCF29-EC1B-5699-E9A6-6594EDF05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DDA0D-905F-C621-0B81-ADBA0079E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E5F5B-E4E5-6A41-9F0C-FFFCEBB66B2A}"/>
              </a:ext>
            </a:extLst>
          </p:cNvPr>
          <p:cNvSpPr>
            <a:spLocks noGrp="1"/>
          </p:cNvSpPr>
          <p:nvPr>
            <p:ph type="body" idx="1"/>
          </p:nvPr>
        </p:nvSpPr>
        <p:spPr/>
        <p:txBody>
          <a:bodyPr/>
          <a:lstStyle/>
          <a:p>
            <a:r>
              <a:rPr lang="en-US" dirty="0"/>
              <a:t>Example of assignment: write a paragraph explaining the steps to build a snowman.</a:t>
            </a:r>
          </a:p>
        </p:txBody>
      </p:sp>
      <p:sp>
        <p:nvSpPr>
          <p:cNvPr id="4" name="Slide Number Placeholder 3">
            <a:extLst>
              <a:ext uri="{FF2B5EF4-FFF2-40B4-BE49-F238E27FC236}">
                <a16:creationId xmlns:a16="http://schemas.microsoft.com/office/drawing/2014/main" id="{049D651B-2DA4-2C57-B963-5379D305B55A}"/>
              </a:ext>
            </a:extLst>
          </p:cNvPr>
          <p:cNvSpPr>
            <a:spLocks noGrp="1"/>
          </p:cNvSpPr>
          <p:nvPr>
            <p:ph type="sldNum" sz="quarter" idx="5"/>
          </p:nvPr>
        </p:nvSpPr>
        <p:spPr/>
        <p:txBody>
          <a:bodyPr/>
          <a:lstStyle/>
          <a:p>
            <a:fld id="{AB6FF5B6-84AF-4554-B2A5-D6C818604231}" type="slidenum">
              <a:rPr lang="en-US" altLang="en-US" smtClean="0"/>
              <a:pPr/>
              <a:t>26</a:t>
            </a:fld>
            <a:endParaRPr lang="en-US" altLang="en-US"/>
          </a:p>
        </p:txBody>
      </p:sp>
    </p:spTree>
    <p:extLst>
      <p:ext uri="{BB962C8B-B14F-4D97-AF65-F5344CB8AC3E}">
        <p14:creationId xmlns:p14="http://schemas.microsoft.com/office/powerpoint/2010/main" val="2809947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34C81-EA4B-D8E8-EEC3-7D00623EF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799C6-936C-FEC7-C842-3C2BA3849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01A5F-1A2E-0B5A-E0DD-615D9903DB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8B9AD5-F4A5-CFA2-D398-DF89CE324BC0}"/>
              </a:ext>
            </a:extLst>
          </p:cNvPr>
          <p:cNvSpPr>
            <a:spLocks noGrp="1"/>
          </p:cNvSpPr>
          <p:nvPr>
            <p:ph type="sldNum" sz="quarter" idx="5"/>
          </p:nvPr>
        </p:nvSpPr>
        <p:spPr/>
        <p:txBody>
          <a:bodyPr/>
          <a:lstStyle/>
          <a:p>
            <a:fld id="{AB6FF5B6-84AF-4554-B2A5-D6C818604231}" type="slidenum">
              <a:rPr lang="en-US" altLang="en-US" smtClean="0"/>
              <a:pPr/>
              <a:t>27</a:t>
            </a:fld>
            <a:endParaRPr lang="en-US" altLang="en-US"/>
          </a:p>
        </p:txBody>
      </p:sp>
    </p:spTree>
    <p:extLst>
      <p:ext uri="{BB962C8B-B14F-4D97-AF65-F5344CB8AC3E}">
        <p14:creationId xmlns:p14="http://schemas.microsoft.com/office/powerpoint/2010/main" val="166643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DE528-971B-4CD5-8028-F5B2BBCDB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7A5F5-91A2-E085-A83E-8C5B332E2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047CB-CFB4-B051-2CC6-243A1A5BCB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97917A-0D8A-9B31-09BE-F4CD82857C81}"/>
              </a:ext>
            </a:extLst>
          </p:cNvPr>
          <p:cNvSpPr>
            <a:spLocks noGrp="1"/>
          </p:cNvSpPr>
          <p:nvPr>
            <p:ph type="sldNum" sz="quarter" idx="5"/>
          </p:nvPr>
        </p:nvSpPr>
        <p:spPr/>
        <p:txBody>
          <a:bodyPr/>
          <a:lstStyle/>
          <a:p>
            <a:fld id="{AB6FF5B6-84AF-4554-B2A5-D6C818604231}" type="slidenum">
              <a:rPr lang="en-US" altLang="en-US" smtClean="0"/>
              <a:pPr/>
              <a:t>28</a:t>
            </a:fld>
            <a:endParaRPr lang="en-US" altLang="en-US"/>
          </a:p>
        </p:txBody>
      </p:sp>
    </p:spTree>
    <p:extLst>
      <p:ext uri="{BB962C8B-B14F-4D97-AF65-F5344CB8AC3E}">
        <p14:creationId xmlns:p14="http://schemas.microsoft.com/office/powerpoint/2010/main" val="3432289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10E08-E5B3-41A8-8468-BCCD07DC3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FB6C7-4A97-1476-1178-12E668A4D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84BDB-2086-A635-BFD1-D9D68E682E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AEC518-2FB9-6AD5-1265-108E66E78F6A}"/>
              </a:ext>
            </a:extLst>
          </p:cNvPr>
          <p:cNvSpPr>
            <a:spLocks noGrp="1"/>
          </p:cNvSpPr>
          <p:nvPr>
            <p:ph type="sldNum" sz="quarter" idx="5"/>
          </p:nvPr>
        </p:nvSpPr>
        <p:spPr/>
        <p:txBody>
          <a:bodyPr/>
          <a:lstStyle/>
          <a:p>
            <a:fld id="{AB6FF5B6-84AF-4554-B2A5-D6C818604231}" type="slidenum">
              <a:rPr lang="en-US" altLang="en-US" smtClean="0"/>
              <a:pPr/>
              <a:t>31</a:t>
            </a:fld>
            <a:endParaRPr lang="en-US" altLang="en-US"/>
          </a:p>
        </p:txBody>
      </p:sp>
    </p:spTree>
    <p:extLst>
      <p:ext uri="{BB962C8B-B14F-4D97-AF65-F5344CB8AC3E}">
        <p14:creationId xmlns:p14="http://schemas.microsoft.com/office/powerpoint/2010/main" val="28312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EFE31-1B7F-0B91-24E6-B3C53B680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D1ECD-BC53-65DA-1D5E-EF9247D5A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A4110-CA94-1DEF-9A92-48D96DA23A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13CB80-BCCA-08E8-118A-E1C3CB820DC5}"/>
              </a:ext>
            </a:extLst>
          </p:cNvPr>
          <p:cNvSpPr>
            <a:spLocks noGrp="1"/>
          </p:cNvSpPr>
          <p:nvPr>
            <p:ph type="sldNum" sz="quarter" idx="5"/>
          </p:nvPr>
        </p:nvSpPr>
        <p:spPr/>
        <p:txBody>
          <a:bodyPr/>
          <a:lstStyle/>
          <a:p>
            <a:fld id="{AB6FF5B6-84AF-4554-B2A5-D6C818604231}" type="slidenum">
              <a:rPr lang="en-US" altLang="en-US" smtClean="0"/>
              <a:pPr/>
              <a:t>32</a:t>
            </a:fld>
            <a:endParaRPr lang="en-US" altLang="en-US"/>
          </a:p>
        </p:txBody>
      </p:sp>
    </p:spTree>
    <p:extLst>
      <p:ext uri="{BB962C8B-B14F-4D97-AF65-F5344CB8AC3E}">
        <p14:creationId xmlns:p14="http://schemas.microsoft.com/office/powerpoint/2010/main" val="921717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F83C0-CEF2-40A0-65C5-33E81A369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FD4CA-DEA6-76B8-B114-AFECBEFE5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20CC3-C53D-0615-3E6B-58F5FF04AC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462095-5EB1-ECD0-3F22-E70C311235A8}"/>
              </a:ext>
            </a:extLst>
          </p:cNvPr>
          <p:cNvSpPr>
            <a:spLocks noGrp="1"/>
          </p:cNvSpPr>
          <p:nvPr>
            <p:ph type="sldNum" sz="quarter" idx="5"/>
          </p:nvPr>
        </p:nvSpPr>
        <p:spPr/>
        <p:txBody>
          <a:bodyPr/>
          <a:lstStyle/>
          <a:p>
            <a:fld id="{AB6FF5B6-84AF-4554-B2A5-D6C818604231}" type="slidenum">
              <a:rPr lang="en-US" altLang="en-US" smtClean="0"/>
              <a:pPr/>
              <a:t>33</a:t>
            </a:fld>
            <a:endParaRPr lang="en-US" altLang="en-US"/>
          </a:p>
        </p:txBody>
      </p:sp>
    </p:spTree>
    <p:extLst>
      <p:ext uri="{BB962C8B-B14F-4D97-AF65-F5344CB8AC3E}">
        <p14:creationId xmlns:p14="http://schemas.microsoft.com/office/powerpoint/2010/main" val="760771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97271-4D57-BA83-9595-39AF2DF5D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40CC7-72A1-8D60-3263-C4FB7AD2C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1EC1F-800E-176E-825A-DBC2BA6535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430003-E6EF-E531-E017-23DB1E206006}"/>
              </a:ext>
            </a:extLst>
          </p:cNvPr>
          <p:cNvSpPr>
            <a:spLocks noGrp="1"/>
          </p:cNvSpPr>
          <p:nvPr>
            <p:ph type="sldNum" sz="quarter" idx="5"/>
          </p:nvPr>
        </p:nvSpPr>
        <p:spPr/>
        <p:txBody>
          <a:bodyPr/>
          <a:lstStyle/>
          <a:p>
            <a:fld id="{AB6FF5B6-84AF-4554-B2A5-D6C818604231}" type="slidenum">
              <a:rPr lang="en-US" altLang="en-US" smtClean="0"/>
              <a:pPr/>
              <a:t>34</a:t>
            </a:fld>
            <a:endParaRPr lang="en-US" altLang="en-US"/>
          </a:p>
        </p:txBody>
      </p:sp>
    </p:spTree>
    <p:extLst>
      <p:ext uri="{BB962C8B-B14F-4D97-AF65-F5344CB8AC3E}">
        <p14:creationId xmlns:p14="http://schemas.microsoft.com/office/powerpoint/2010/main" val="185500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4</a:t>
            </a:fld>
            <a:endParaRPr lang="en-US" altLang="en-US"/>
          </a:p>
        </p:txBody>
      </p:sp>
    </p:spTree>
    <p:extLst>
      <p:ext uri="{BB962C8B-B14F-4D97-AF65-F5344CB8AC3E}">
        <p14:creationId xmlns:p14="http://schemas.microsoft.com/office/powerpoint/2010/main" val="3957026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98120-8C7E-4D09-0401-E28E69B42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C61AE-55E7-3343-5D47-29D6D8D33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473F2-1BFF-4E30-2BD1-ED0D36B5E1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909082-2F35-85F6-CA4A-157CF78AEE3F}"/>
              </a:ext>
            </a:extLst>
          </p:cNvPr>
          <p:cNvSpPr>
            <a:spLocks noGrp="1"/>
          </p:cNvSpPr>
          <p:nvPr>
            <p:ph type="sldNum" sz="quarter" idx="5"/>
          </p:nvPr>
        </p:nvSpPr>
        <p:spPr/>
        <p:txBody>
          <a:bodyPr/>
          <a:lstStyle/>
          <a:p>
            <a:fld id="{AB6FF5B6-84AF-4554-B2A5-D6C818604231}" type="slidenum">
              <a:rPr lang="en-US" altLang="en-US" smtClean="0"/>
              <a:pPr/>
              <a:t>35</a:t>
            </a:fld>
            <a:endParaRPr lang="en-US" altLang="en-US"/>
          </a:p>
        </p:txBody>
      </p:sp>
    </p:spTree>
    <p:extLst>
      <p:ext uri="{BB962C8B-B14F-4D97-AF65-F5344CB8AC3E}">
        <p14:creationId xmlns:p14="http://schemas.microsoft.com/office/powerpoint/2010/main" val="3322397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DD97A-0619-D88F-B484-645CE9166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0E6FA-2E84-EB36-4E30-5BA1B8772D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76C82-8D6B-71F3-E184-36F1704DE8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95112D-5616-C458-E71A-0CADE1B7DC77}"/>
              </a:ext>
            </a:extLst>
          </p:cNvPr>
          <p:cNvSpPr>
            <a:spLocks noGrp="1"/>
          </p:cNvSpPr>
          <p:nvPr>
            <p:ph type="sldNum" sz="quarter" idx="5"/>
          </p:nvPr>
        </p:nvSpPr>
        <p:spPr/>
        <p:txBody>
          <a:bodyPr/>
          <a:lstStyle/>
          <a:p>
            <a:fld id="{AB6FF5B6-84AF-4554-B2A5-D6C818604231}" type="slidenum">
              <a:rPr lang="en-US" altLang="en-US" smtClean="0"/>
              <a:pPr/>
              <a:t>36</a:t>
            </a:fld>
            <a:endParaRPr lang="en-US" altLang="en-US"/>
          </a:p>
        </p:txBody>
      </p:sp>
    </p:spTree>
    <p:extLst>
      <p:ext uri="{BB962C8B-B14F-4D97-AF65-F5344CB8AC3E}">
        <p14:creationId xmlns:p14="http://schemas.microsoft.com/office/powerpoint/2010/main" val="1586512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683AB-AABD-FA23-2C55-4C46486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378B4-F280-D080-CBB4-2461E0BE2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13118-F11E-1A3C-9BDE-E2E5394CE4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CA3F1A-FE1A-93EA-030F-22947884BD2D}"/>
              </a:ext>
            </a:extLst>
          </p:cNvPr>
          <p:cNvSpPr>
            <a:spLocks noGrp="1"/>
          </p:cNvSpPr>
          <p:nvPr>
            <p:ph type="sldNum" sz="quarter" idx="5"/>
          </p:nvPr>
        </p:nvSpPr>
        <p:spPr/>
        <p:txBody>
          <a:bodyPr/>
          <a:lstStyle/>
          <a:p>
            <a:fld id="{AB6FF5B6-84AF-4554-B2A5-D6C818604231}" type="slidenum">
              <a:rPr lang="en-US" altLang="en-US" smtClean="0"/>
              <a:pPr/>
              <a:t>39</a:t>
            </a:fld>
            <a:endParaRPr lang="en-US" altLang="en-US"/>
          </a:p>
        </p:txBody>
      </p:sp>
    </p:spTree>
    <p:extLst>
      <p:ext uri="{BB962C8B-B14F-4D97-AF65-F5344CB8AC3E}">
        <p14:creationId xmlns:p14="http://schemas.microsoft.com/office/powerpoint/2010/main" val="2919798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74EC2-593D-671C-F42B-68A2264A5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D02A3-F6DE-21EB-2485-8829243F3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06BC6-4FCB-15A1-96FC-F043F3ACA0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A20A01-F847-37A2-5190-210E40B87516}"/>
              </a:ext>
            </a:extLst>
          </p:cNvPr>
          <p:cNvSpPr>
            <a:spLocks noGrp="1"/>
          </p:cNvSpPr>
          <p:nvPr>
            <p:ph type="sldNum" sz="quarter" idx="5"/>
          </p:nvPr>
        </p:nvSpPr>
        <p:spPr/>
        <p:txBody>
          <a:bodyPr/>
          <a:lstStyle/>
          <a:p>
            <a:fld id="{AB6FF5B6-84AF-4554-B2A5-D6C818604231}" type="slidenum">
              <a:rPr lang="en-US" altLang="en-US" smtClean="0"/>
              <a:pPr/>
              <a:t>40</a:t>
            </a:fld>
            <a:endParaRPr lang="en-US" altLang="en-US"/>
          </a:p>
        </p:txBody>
      </p:sp>
    </p:spTree>
    <p:extLst>
      <p:ext uri="{BB962C8B-B14F-4D97-AF65-F5344CB8AC3E}">
        <p14:creationId xmlns:p14="http://schemas.microsoft.com/office/powerpoint/2010/main" val="3281033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B1973-6DE0-0A16-178D-964BEBCBD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73005-067B-B50B-9A01-74E7C4555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84F99-03B7-3FA3-6E16-6A9D50B5AA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1A1995-4FC8-16D5-1C2D-CADA1C2181C6}"/>
              </a:ext>
            </a:extLst>
          </p:cNvPr>
          <p:cNvSpPr>
            <a:spLocks noGrp="1"/>
          </p:cNvSpPr>
          <p:nvPr>
            <p:ph type="sldNum" sz="quarter" idx="5"/>
          </p:nvPr>
        </p:nvSpPr>
        <p:spPr/>
        <p:txBody>
          <a:bodyPr/>
          <a:lstStyle/>
          <a:p>
            <a:fld id="{AB6FF5B6-84AF-4554-B2A5-D6C818604231}" type="slidenum">
              <a:rPr lang="en-US" altLang="en-US" smtClean="0"/>
              <a:pPr/>
              <a:t>41</a:t>
            </a:fld>
            <a:endParaRPr lang="en-US" altLang="en-US"/>
          </a:p>
        </p:txBody>
      </p:sp>
    </p:spTree>
    <p:extLst>
      <p:ext uri="{BB962C8B-B14F-4D97-AF65-F5344CB8AC3E}">
        <p14:creationId xmlns:p14="http://schemas.microsoft.com/office/powerpoint/2010/main" val="4072213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51A08-CFCF-EF71-BCE8-3E443E5F7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15B5C-48A8-52CE-8F0D-4A5F66CC5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C2F49-B15C-A308-BC0A-B7D445BCD4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C2D1D9-CBD6-6FD5-2C6D-B966620A87AA}"/>
              </a:ext>
            </a:extLst>
          </p:cNvPr>
          <p:cNvSpPr>
            <a:spLocks noGrp="1"/>
          </p:cNvSpPr>
          <p:nvPr>
            <p:ph type="sldNum" sz="quarter" idx="5"/>
          </p:nvPr>
        </p:nvSpPr>
        <p:spPr/>
        <p:txBody>
          <a:bodyPr/>
          <a:lstStyle/>
          <a:p>
            <a:fld id="{AB6FF5B6-84AF-4554-B2A5-D6C818604231}" type="slidenum">
              <a:rPr lang="en-US" altLang="en-US" smtClean="0"/>
              <a:pPr/>
              <a:t>43</a:t>
            </a:fld>
            <a:endParaRPr lang="en-US" altLang="en-US"/>
          </a:p>
        </p:txBody>
      </p:sp>
    </p:spTree>
    <p:extLst>
      <p:ext uri="{BB962C8B-B14F-4D97-AF65-F5344CB8AC3E}">
        <p14:creationId xmlns:p14="http://schemas.microsoft.com/office/powerpoint/2010/main" val="1103079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44</a:t>
            </a:fld>
            <a:endParaRPr lang="en-US" altLang="en-US"/>
          </a:p>
        </p:txBody>
      </p:sp>
    </p:spTree>
    <p:extLst>
      <p:ext uri="{BB962C8B-B14F-4D97-AF65-F5344CB8AC3E}">
        <p14:creationId xmlns:p14="http://schemas.microsoft.com/office/powerpoint/2010/main" val="355437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45</a:t>
            </a:fld>
            <a:endParaRPr lang="en-US" altLang="en-US"/>
          </a:p>
        </p:txBody>
      </p:sp>
    </p:spTree>
    <p:extLst>
      <p:ext uri="{BB962C8B-B14F-4D97-AF65-F5344CB8AC3E}">
        <p14:creationId xmlns:p14="http://schemas.microsoft.com/office/powerpoint/2010/main" val="187705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46</a:t>
            </a:fld>
            <a:endParaRPr lang="en-US" altLang="en-US"/>
          </a:p>
        </p:txBody>
      </p:sp>
    </p:spTree>
    <p:extLst>
      <p:ext uri="{BB962C8B-B14F-4D97-AF65-F5344CB8AC3E}">
        <p14:creationId xmlns:p14="http://schemas.microsoft.com/office/powerpoint/2010/main" val="234566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4ACD9-6AA3-4637-6DAE-D2D55BB9C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2644D-5F99-C8C3-6B1F-4453E2338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2FFC2-D145-7D58-49BF-E33346A0F308}"/>
              </a:ext>
            </a:extLst>
          </p:cNvPr>
          <p:cNvSpPr>
            <a:spLocks noGrp="1"/>
          </p:cNvSpPr>
          <p:nvPr>
            <p:ph type="body" idx="1"/>
          </p:nvPr>
        </p:nvSpPr>
        <p:spPr/>
        <p:txBody>
          <a:bodyPr/>
          <a:lstStyle/>
          <a:p>
            <a:endParaRPr lang="en-US" sz="1600" dirty="0"/>
          </a:p>
        </p:txBody>
      </p:sp>
      <p:sp>
        <p:nvSpPr>
          <p:cNvPr id="4" name="Slide Number Placeholder 3">
            <a:extLst>
              <a:ext uri="{FF2B5EF4-FFF2-40B4-BE49-F238E27FC236}">
                <a16:creationId xmlns:a16="http://schemas.microsoft.com/office/drawing/2014/main" id="{DAA0CE75-F27E-00A8-8976-C7A4C794769B}"/>
              </a:ext>
            </a:extLst>
          </p:cNvPr>
          <p:cNvSpPr>
            <a:spLocks noGrp="1"/>
          </p:cNvSpPr>
          <p:nvPr>
            <p:ph type="sldNum" sz="quarter" idx="5"/>
          </p:nvPr>
        </p:nvSpPr>
        <p:spPr/>
        <p:txBody>
          <a:bodyPr/>
          <a:lstStyle/>
          <a:p>
            <a:fld id="{AB6FF5B6-84AF-4554-B2A5-D6C818604231}" type="slidenum">
              <a:rPr lang="en-US" altLang="en-US" smtClean="0"/>
              <a:pPr/>
              <a:t>5</a:t>
            </a:fld>
            <a:endParaRPr lang="en-US" altLang="en-US"/>
          </a:p>
        </p:txBody>
      </p:sp>
    </p:spTree>
    <p:extLst>
      <p:ext uri="{BB962C8B-B14F-4D97-AF65-F5344CB8AC3E}">
        <p14:creationId xmlns:p14="http://schemas.microsoft.com/office/powerpoint/2010/main" val="145255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8</a:t>
            </a:fld>
            <a:endParaRPr lang="en-US" altLang="en-US"/>
          </a:p>
        </p:txBody>
      </p:sp>
    </p:spTree>
    <p:extLst>
      <p:ext uri="{BB962C8B-B14F-4D97-AF65-F5344CB8AC3E}">
        <p14:creationId xmlns:p14="http://schemas.microsoft.com/office/powerpoint/2010/main" val="355591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3C577-AF35-B2F6-DE9E-73952F52A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C80BB-DA1F-696A-DAED-27FCB166BC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2597F-3E7D-92F3-1B37-EBFD1463C9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697F6F-DC8A-722E-803B-B9B74434607D}"/>
              </a:ext>
            </a:extLst>
          </p:cNvPr>
          <p:cNvSpPr>
            <a:spLocks noGrp="1"/>
          </p:cNvSpPr>
          <p:nvPr>
            <p:ph type="sldNum" sz="quarter" idx="5"/>
          </p:nvPr>
        </p:nvSpPr>
        <p:spPr/>
        <p:txBody>
          <a:bodyPr/>
          <a:lstStyle/>
          <a:p>
            <a:fld id="{AB6FF5B6-84AF-4554-B2A5-D6C818604231}" type="slidenum">
              <a:rPr lang="en-US" altLang="en-US" smtClean="0"/>
              <a:pPr/>
              <a:t>9</a:t>
            </a:fld>
            <a:endParaRPr lang="en-US" altLang="en-US"/>
          </a:p>
        </p:txBody>
      </p:sp>
    </p:spTree>
    <p:extLst>
      <p:ext uri="{BB962C8B-B14F-4D97-AF65-F5344CB8AC3E}">
        <p14:creationId xmlns:p14="http://schemas.microsoft.com/office/powerpoint/2010/main" val="37143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682EF-31B5-463E-079E-2E96610CC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0C7D5-DE5B-11EE-8176-284CA79C3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61E8E-0EF6-05A5-B716-767B5FA281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EE876D-1B68-59CE-DC85-40C06128326A}"/>
              </a:ext>
            </a:extLst>
          </p:cNvPr>
          <p:cNvSpPr>
            <a:spLocks noGrp="1"/>
          </p:cNvSpPr>
          <p:nvPr>
            <p:ph type="sldNum" sz="quarter" idx="5"/>
          </p:nvPr>
        </p:nvSpPr>
        <p:spPr/>
        <p:txBody>
          <a:bodyPr/>
          <a:lstStyle/>
          <a:p>
            <a:fld id="{AB6FF5B6-84AF-4554-B2A5-D6C818604231}" type="slidenum">
              <a:rPr lang="en-US" altLang="en-US" smtClean="0"/>
              <a:pPr/>
              <a:t>10</a:t>
            </a:fld>
            <a:endParaRPr lang="en-US" altLang="en-US"/>
          </a:p>
        </p:txBody>
      </p:sp>
    </p:spTree>
    <p:extLst>
      <p:ext uri="{BB962C8B-B14F-4D97-AF65-F5344CB8AC3E}">
        <p14:creationId xmlns:p14="http://schemas.microsoft.com/office/powerpoint/2010/main" val="190463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91B4-2001-8CDE-AC09-813B8C70C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4907F-6D6F-7C09-7989-717473AEC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7E91D-FA21-6024-A6BB-507B1E6E35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25FDCF-D0E0-B9BA-ECA7-F64C179A6BFC}"/>
              </a:ext>
            </a:extLst>
          </p:cNvPr>
          <p:cNvSpPr>
            <a:spLocks noGrp="1"/>
          </p:cNvSpPr>
          <p:nvPr>
            <p:ph type="sldNum" sz="quarter" idx="5"/>
          </p:nvPr>
        </p:nvSpPr>
        <p:spPr/>
        <p:txBody>
          <a:bodyPr/>
          <a:lstStyle/>
          <a:p>
            <a:fld id="{AB6FF5B6-84AF-4554-B2A5-D6C818604231}" type="slidenum">
              <a:rPr lang="en-US" altLang="en-US" smtClean="0"/>
              <a:pPr/>
              <a:t>11</a:t>
            </a:fld>
            <a:endParaRPr lang="en-US" altLang="en-US"/>
          </a:p>
        </p:txBody>
      </p:sp>
    </p:spTree>
    <p:extLst>
      <p:ext uri="{BB962C8B-B14F-4D97-AF65-F5344CB8AC3E}">
        <p14:creationId xmlns:p14="http://schemas.microsoft.com/office/powerpoint/2010/main" val="172675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A55F0-30B6-0298-141B-9243373BF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EE598-F279-0949-1C71-96DD2EE66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1B6CA-D53D-BCC5-3D22-43CC96B242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C3CED0-73D3-E3BE-6C0A-CB1231A863F7}"/>
              </a:ext>
            </a:extLst>
          </p:cNvPr>
          <p:cNvSpPr>
            <a:spLocks noGrp="1"/>
          </p:cNvSpPr>
          <p:nvPr>
            <p:ph type="sldNum" sz="quarter" idx="5"/>
          </p:nvPr>
        </p:nvSpPr>
        <p:spPr/>
        <p:txBody>
          <a:bodyPr/>
          <a:lstStyle/>
          <a:p>
            <a:fld id="{AB6FF5B6-84AF-4554-B2A5-D6C818604231}" type="slidenum">
              <a:rPr lang="en-US" altLang="en-US" smtClean="0"/>
              <a:pPr/>
              <a:t>12</a:t>
            </a:fld>
            <a:endParaRPr lang="en-US" altLang="en-US"/>
          </a:p>
        </p:txBody>
      </p:sp>
    </p:spTree>
    <p:extLst>
      <p:ext uri="{BB962C8B-B14F-4D97-AF65-F5344CB8AC3E}">
        <p14:creationId xmlns:p14="http://schemas.microsoft.com/office/powerpoint/2010/main" val="402256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6100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443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9852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295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362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022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06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6280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4009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C81FD8-33B3-46EE-A109-50F90C2446DD}"/>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5D252BB5-5A7C-4D68-9A7A-EB58469F37C0}"/>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4">
            <a:extLst>
              <a:ext uri="{FF2B5EF4-FFF2-40B4-BE49-F238E27FC236}">
                <a16:creationId xmlns:a16="http://schemas.microsoft.com/office/drawing/2014/main" id="{851F532A-A6CE-4376-A74E-C00892B60EE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573643" y="4621453"/>
            <a:ext cx="440487" cy="440895"/>
          </a:xfrm>
          <a:prstGeom prst="rect">
            <a:avLst/>
          </a:prstGeom>
        </p:spPr>
      </p:pic>
      <p:sp>
        <p:nvSpPr>
          <p:cNvPr id="6" name="TextBox 5">
            <a:extLst>
              <a:ext uri="{FF2B5EF4-FFF2-40B4-BE49-F238E27FC236}">
                <a16:creationId xmlns:a16="http://schemas.microsoft.com/office/drawing/2014/main" id="{2C5D890C-65B8-4C0E-A3B7-5643B99A0FC1}"/>
              </a:ext>
            </a:extLst>
          </p:cNvPr>
          <p:cNvSpPr txBox="1"/>
          <p:nvPr userDrawn="1"/>
        </p:nvSpPr>
        <p:spPr>
          <a:xfrm>
            <a:off x="6172200" y="4726485"/>
            <a:ext cx="2621687" cy="230832"/>
          </a:xfrm>
          <a:prstGeom prst="rect">
            <a:avLst/>
          </a:prstGeom>
          <a:noFill/>
        </p:spPr>
        <p:txBody>
          <a:bodyPr wrap="square" rtlCol="0">
            <a:spAutoFit/>
          </a:bodyPr>
          <a:lstStyle/>
          <a:p>
            <a:pPr algn="ctr"/>
            <a:r>
              <a:rPr lang="en-US" sz="900" b="1" dirty="0">
                <a:solidFill>
                  <a:schemeClr val="accent1">
                    <a:lumMod val="50000"/>
                  </a:schemeClr>
                </a:solidFill>
              </a:rPr>
              <a:t>FCC Accreditation Program 2025-2026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defRPr>
      </a:lvl2pPr>
      <a:lvl3pPr algn="ctr" rtl="0" eaLnBrk="1" fontAlgn="base" hangingPunct="1">
        <a:spcBef>
          <a:spcPct val="0"/>
        </a:spcBef>
        <a:spcAft>
          <a:spcPct val="0"/>
        </a:spcAft>
        <a:defRPr sz="4000" b="1">
          <a:solidFill>
            <a:schemeClr val="tx2"/>
          </a:solidFill>
          <a:latin typeface="Arial" panose="020B0604020202020204" pitchFamily="34" charset="0"/>
        </a:defRPr>
      </a:lvl3pPr>
      <a:lvl4pPr algn="ctr" rtl="0" eaLnBrk="1" fontAlgn="base" hangingPunct="1">
        <a:spcBef>
          <a:spcPct val="0"/>
        </a:spcBef>
        <a:spcAft>
          <a:spcPct val="0"/>
        </a:spcAft>
        <a:defRPr sz="4000" b="1">
          <a:solidFill>
            <a:schemeClr val="tx2"/>
          </a:solidFill>
          <a:latin typeface="Arial" panose="020B0604020202020204" pitchFamily="34" charset="0"/>
        </a:defRPr>
      </a:lvl4pPr>
      <a:lvl5pPr algn="ctr" rtl="0" eaLnBrk="1" fontAlgn="base" hangingPunct="1">
        <a:spcBef>
          <a:spcPct val="0"/>
        </a:spcBef>
        <a:spcAft>
          <a:spcPct val="0"/>
        </a:spcAft>
        <a:defRPr sz="4000" b="1">
          <a:solidFill>
            <a:schemeClr val="tx2"/>
          </a:solidFill>
          <a:latin typeface="Arial" panose="020B0604020202020204" pitchFamily="34" charset="0"/>
        </a:defRPr>
      </a:lvl5pPr>
      <a:lvl6pPr marL="457200" algn="ctr" rtl="0" eaLnBrk="1" fontAlgn="base" hangingPunct="1">
        <a:spcBef>
          <a:spcPct val="0"/>
        </a:spcBef>
        <a:spcAft>
          <a:spcPct val="0"/>
        </a:spcAft>
        <a:defRPr sz="4000" b="1">
          <a:solidFill>
            <a:schemeClr val="tx2"/>
          </a:solidFill>
          <a:latin typeface="Arial" panose="020B0604020202020204" pitchFamily="34" charset="0"/>
        </a:defRPr>
      </a:lvl6pPr>
      <a:lvl7pPr marL="914400" algn="ctr" rtl="0" eaLnBrk="1" fontAlgn="base" hangingPunct="1">
        <a:spcBef>
          <a:spcPct val="0"/>
        </a:spcBef>
        <a:spcAft>
          <a:spcPct val="0"/>
        </a:spcAft>
        <a:defRPr sz="4000" b="1">
          <a:solidFill>
            <a:schemeClr val="tx2"/>
          </a:solidFill>
          <a:latin typeface="Arial" panose="020B0604020202020204" pitchFamily="34" charset="0"/>
        </a:defRPr>
      </a:lvl7pPr>
      <a:lvl8pPr marL="1371600" algn="ctr" rtl="0" eaLnBrk="1" fontAlgn="base" hangingPunct="1">
        <a:spcBef>
          <a:spcPct val="0"/>
        </a:spcBef>
        <a:spcAft>
          <a:spcPct val="0"/>
        </a:spcAft>
        <a:defRPr sz="4000" b="1">
          <a:solidFill>
            <a:schemeClr val="tx2"/>
          </a:solidFill>
          <a:latin typeface="Arial" panose="020B0604020202020204" pitchFamily="34" charset="0"/>
        </a:defRPr>
      </a:lvl8pPr>
      <a:lvl9pPr marL="1828800" algn="ctr" rtl="0" eaLnBrk="1" fontAlgn="base" hangingPunct="1">
        <a:spcBef>
          <a:spcPct val="0"/>
        </a:spcBef>
        <a:spcAft>
          <a:spcPct val="0"/>
        </a:spcAft>
        <a:defRPr sz="40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eas-ed.org/presentation-recordings-and-powerpoints" TargetMode="Externa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eas-ed.org/elementary-and-secondary-school-manual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customXml" Target="../ink/ink14.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customXml" Target="../ink/ink11.xm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23.png"/><Relationship Id="rId14" Type="http://schemas.openxmlformats.org/officeDocument/2006/relationships/customXml" Target="../ink/ink15.xml"/></Relationships>
</file>

<file path=ppt/slides/_rels/slide45.xml.rels><?xml version="1.0" encoding="UTF-8" standalone="yes"?>
<Relationships xmlns="http://schemas.openxmlformats.org/package/2006/relationships"><Relationship Id="rId3" Type="http://schemas.openxmlformats.org/officeDocument/2006/relationships/hyperlink" Target="mailto:mcamp@flacathconf.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eas-ed.org/presentation-recordings-and-powerpoints" TargetMode="External"/><Relationship Id="rId5" Type="http://schemas.openxmlformats.org/officeDocument/2006/relationships/image" Target="../media/image27.png"/><Relationship Id="rId4" Type="http://schemas.openxmlformats.org/officeDocument/2006/relationships/hyperlink" Target="mailto:sbosko@flacathconf.or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cea.org/NSBE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customXml" Target="../ink/ink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a:extLst>
              <a:ext uri="{FF2B5EF4-FFF2-40B4-BE49-F238E27FC236}">
                <a16:creationId xmlns:a16="http://schemas.microsoft.com/office/drawing/2014/main" id="{D8934FA7-2747-4FC6-B6D6-5963790F0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62450"/>
            <a:ext cx="1371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56AA4B1-554C-4A33-802F-645AFE5DC2A2}"/>
              </a:ext>
            </a:extLst>
          </p:cNvPr>
          <p:cNvPicPr>
            <a:picLocks noChangeAspect="1"/>
          </p:cNvPicPr>
          <p:nvPr/>
        </p:nvPicPr>
        <p:blipFill rotWithShape="1">
          <a:blip r:embed="rId4">
            <a:extLst>
              <a:ext uri="{28A0092B-C50C-407E-A947-70E740481C1C}">
                <a14:useLocalDpi xmlns:a14="http://schemas.microsoft.com/office/drawing/2010/main" val="0"/>
              </a:ext>
            </a:extLst>
          </a:blip>
          <a:srcRect l="16456" r="17371"/>
          <a:stretch/>
        </p:blipFill>
        <p:spPr>
          <a:xfrm>
            <a:off x="0" y="0"/>
            <a:ext cx="5105401" cy="5143500"/>
          </a:xfrm>
          <a:prstGeom prst="rect">
            <a:avLst/>
          </a:prstGeom>
        </p:spPr>
      </p:pic>
      <p:sp>
        <p:nvSpPr>
          <p:cNvPr id="2" name="Title 1">
            <a:extLst>
              <a:ext uri="{FF2B5EF4-FFF2-40B4-BE49-F238E27FC236}">
                <a16:creationId xmlns:a16="http://schemas.microsoft.com/office/drawing/2014/main" id="{5177F072-6BC6-4848-83A6-8770DBB6919D}"/>
              </a:ext>
            </a:extLst>
          </p:cNvPr>
          <p:cNvSpPr>
            <a:spLocks noGrp="1"/>
          </p:cNvSpPr>
          <p:nvPr>
            <p:ph type="title"/>
          </p:nvPr>
        </p:nvSpPr>
        <p:spPr>
          <a:xfrm>
            <a:off x="5257800" y="328611"/>
            <a:ext cx="3733800" cy="871538"/>
          </a:xfrm>
        </p:spPr>
        <p:txBody>
          <a:bodyPr/>
          <a:lstStyle/>
          <a:p>
            <a:pPr algn="ctr"/>
            <a:r>
              <a:rPr lang="en-US" b="0" dirty="0">
                <a:latin typeface="Berlin Sans FB" panose="020E0602020502020306" pitchFamily="34" charset="0"/>
              </a:rPr>
              <a:t>Florida Catholic Conference </a:t>
            </a:r>
            <a:br>
              <a:rPr lang="en-US" b="0" dirty="0">
                <a:latin typeface="Berlin Sans FB" panose="020E0602020502020306" pitchFamily="34" charset="0"/>
              </a:rPr>
            </a:br>
            <a:r>
              <a:rPr lang="en-US" b="0" dirty="0">
                <a:latin typeface="Berlin Sans FB" panose="020E0602020502020306" pitchFamily="34" charset="0"/>
              </a:rPr>
              <a:t>Accreditation Program</a:t>
            </a:r>
          </a:p>
        </p:txBody>
      </p:sp>
      <p:sp>
        <p:nvSpPr>
          <p:cNvPr id="5" name="Text Placeholder 4">
            <a:extLst>
              <a:ext uri="{FF2B5EF4-FFF2-40B4-BE49-F238E27FC236}">
                <a16:creationId xmlns:a16="http://schemas.microsoft.com/office/drawing/2014/main" id="{70ECAF62-6CC8-458A-9C2C-1C0BCC83C17F}"/>
              </a:ext>
            </a:extLst>
          </p:cNvPr>
          <p:cNvSpPr>
            <a:spLocks noGrp="1"/>
          </p:cNvSpPr>
          <p:nvPr>
            <p:ph type="body" sz="half" idx="2"/>
          </p:nvPr>
        </p:nvSpPr>
        <p:spPr>
          <a:xfrm>
            <a:off x="5257800" y="1352550"/>
            <a:ext cx="3733800" cy="2908697"/>
          </a:xfrm>
        </p:spPr>
        <p:txBody>
          <a:bodyPr/>
          <a:lstStyle/>
          <a:p>
            <a:pPr algn="ctr"/>
            <a:r>
              <a:rPr lang="en-US" sz="2400" dirty="0">
                <a:solidFill>
                  <a:srgbClr val="0000FF"/>
                </a:solidFill>
                <a:latin typeface="Berlin Sans FB" panose="020E0602020502020306" pitchFamily="34" charset="0"/>
              </a:rPr>
              <a:t>Academic Excellence Domain</a:t>
            </a:r>
          </a:p>
          <a:p>
            <a:pPr algn="ctr"/>
            <a:r>
              <a:rPr lang="en-US" sz="2400">
                <a:solidFill>
                  <a:srgbClr val="0000FF"/>
                </a:solidFill>
                <a:latin typeface="Berlin Sans FB" panose="020E0602020502020306" pitchFamily="34" charset="0"/>
              </a:rPr>
              <a:t>2025</a:t>
            </a:r>
            <a:endParaRPr lang="en-US" sz="2400" dirty="0">
              <a:solidFill>
                <a:srgbClr val="0000FF"/>
              </a:solidFill>
              <a:latin typeface="Berlin Sans FB" panose="020E0602020502020306" pitchFamily="34" charset="0"/>
            </a:endParaRPr>
          </a:p>
        </p:txBody>
      </p:sp>
      <p:pic>
        <p:nvPicPr>
          <p:cNvPr id="4" name="Picture 3">
            <a:extLst>
              <a:ext uri="{FF2B5EF4-FFF2-40B4-BE49-F238E27FC236}">
                <a16:creationId xmlns:a16="http://schemas.microsoft.com/office/drawing/2014/main" id="{9FA89543-FB74-4DB9-B462-23B5A1D311E1}"/>
              </a:ext>
            </a:extLst>
          </p:cNvPr>
          <p:cNvPicPr>
            <a:picLocks noChangeAspect="1"/>
          </p:cNvPicPr>
          <p:nvPr/>
        </p:nvPicPr>
        <p:blipFill>
          <a:blip r:embed="rId5"/>
          <a:stretch>
            <a:fillRect/>
          </a:stretch>
        </p:blipFill>
        <p:spPr>
          <a:xfrm>
            <a:off x="6705601" y="3409951"/>
            <a:ext cx="838200" cy="838200"/>
          </a:xfrm>
          <a:prstGeom prst="rect">
            <a:avLst/>
          </a:prstGeom>
        </p:spPr>
      </p:pic>
      <p:sp>
        <p:nvSpPr>
          <p:cNvPr id="8" name="TextBox 7">
            <a:extLst>
              <a:ext uri="{FF2B5EF4-FFF2-40B4-BE49-F238E27FC236}">
                <a16:creationId xmlns:a16="http://schemas.microsoft.com/office/drawing/2014/main" id="{57B2E9E7-84B9-4E51-9511-684CF31F847F}"/>
              </a:ext>
            </a:extLst>
          </p:cNvPr>
          <p:cNvSpPr txBox="1"/>
          <p:nvPr/>
        </p:nvSpPr>
        <p:spPr>
          <a:xfrm>
            <a:off x="5760720" y="4262126"/>
            <a:ext cx="2971800" cy="338554"/>
          </a:xfrm>
          <a:prstGeom prst="rect">
            <a:avLst/>
          </a:prstGeom>
          <a:noFill/>
        </p:spPr>
        <p:txBody>
          <a:bodyPr wrap="square" rtlCol="0">
            <a:spAutoFit/>
          </a:bodyPr>
          <a:lstStyle/>
          <a:p>
            <a:pPr algn="ctr"/>
            <a:r>
              <a:rPr lang="en-US" sz="800" dirty="0"/>
              <a:t>Slide deck (recording available after the webinar)</a:t>
            </a:r>
          </a:p>
          <a:p>
            <a:pPr algn="ctr"/>
            <a:r>
              <a:rPr lang="en-US" sz="800" dirty="0">
                <a:hlinkClick r:id="rId6"/>
              </a:rPr>
              <a:t>https://eas-ed.org/presentation-recordings-and-powerpoints</a:t>
            </a:r>
            <a:r>
              <a:rPr lang="en-US" sz="800" dirty="0"/>
              <a:t> </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7548E-30A7-C38C-F3B6-FDCC26DB2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77471-0E76-0DA7-EBAC-60ACFB51DF07}"/>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7.3 Instruction actively engages</a:t>
            </a:r>
          </a:p>
        </p:txBody>
      </p:sp>
      <p:sp>
        <p:nvSpPr>
          <p:cNvPr id="5122" name="Content Placeholder 2">
            <a:extLst>
              <a:ext uri="{FF2B5EF4-FFF2-40B4-BE49-F238E27FC236}">
                <a16:creationId xmlns:a16="http://schemas.microsoft.com/office/drawing/2014/main" id="{8C9F35D3-B98C-38A1-6836-17D3B0B08B18}"/>
              </a:ext>
            </a:extLst>
          </p:cNvPr>
          <p:cNvSpPr>
            <a:spLocks noGrp="1" noChangeArrowheads="1"/>
          </p:cNvSpPr>
          <p:nvPr>
            <p:ph sz="half" idx="1"/>
          </p:nvPr>
        </p:nvSpPr>
        <p:spPr>
          <a:xfrm>
            <a:off x="152400" y="1123950"/>
            <a:ext cx="8915400" cy="3962400"/>
          </a:xfrm>
        </p:spPr>
        <p:txBody>
          <a:bodyPr/>
          <a:lstStyle/>
          <a:p>
            <a:pPr marL="0" indent="0">
              <a:spcBef>
                <a:spcPts val="0"/>
              </a:spcBef>
              <a:buNone/>
            </a:pPr>
            <a:r>
              <a:rPr lang="en-US" sz="2000" dirty="0">
                <a:solidFill>
                  <a:schemeClr val="accent1">
                    <a:lumMod val="75000"/>
                  </a:schemeClr>
                </a:solidFill>
                <a:latin typeface="Berlin Sans FB" panose="020E0602020502020306" pitchFamily="34" charset="0"/>
              </a:rPr>
              <a:t>Classroom instruction actively engages and motivates each student to learn. Classroom instruction is:</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Student-centered.</a:t>
            </a:r>
          </a:p>
          <a:p>
            <a:pPr>
              <a:spcBef>
                <a:spcPts val="0"/>
              </a:spcBef>
              <a:buFont typeface="Wingdings" panose="05000000000000000000" pitchFamily="2" charset="2"/>
              <a:buChar char="§"/>
            </a:pPr>
            <a:r>
              <a:rPr lang="en-US" sz="2000" dirty="0">
                <a:solidFill>
                  <a:schemeClr val="accent1">
                    <a:lumMod val="75000"/>
                  </a:schemeClr>
                </a:solidFill>
                <a:highlight>
                  <a:srgbClr val="00FFFF"/>
                </a:highlight>
                <a:latin typeface="Berlin Sans FB" panose="020E0602020502020306" pitchFamily="34" charset="0"/>
              </a:rPr>
              <a:t>Varied</a:t>
            </a:r>
            <a:r>
              <a:rPr lang="en-US" sz="2000" dirty="0">
                <a:solidFill>
                  <a:schemeClr val="accent1">
                    <a:lumMod val="75000"/>
                  </a:schemeClr>
                </a:solidFill>
                <a:latin typeface="Berlin Sans FB" panose="020E0602020502020306" pitchFamily="34" charset="0"/>
              </a:rPr>
              <a:t> among whole group, small-group, partner work, and individual work.</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Students have the tools to work independently including specific and </a:t>
            </a:r>
            <a:r>
              <a:rPr lang="en-US" sz="2000" dirty="0">
                <a:solidFill>
                  <a:schemeClr val="accent1">
                    <a:lumMod val="75000"/>
                  </a:schemeClr>
                </a:solidFill>
                <a:highlight>
                  <a:srgbClr val="00FFFF"/>
                </a:highlight>
                <a:latin typeface="Berlin Sans FB" panose="020E0602020502020306" pitchFamily="34" charset="0"/>
              </a:rPr>
              <a:t>explicit instruction </a:t>
            </a:r>
            <a:r>
              <a:rPr lang="en-US" sz="2000" dirty="0">
                <a:solidFill>
                  <a:schemeClr val="accent1">
                    <a:lumMod val="75000"/>
                  </a:schemeClr>
                </a:solidFill>
                <a:latin typeface="Berlin Sans FB" panose="020E0602020502020306" pitchFamily="34" charset="0"/>
              </a:rPr>
              <a:t>on how to work in small groups, in partners, and independently.</a:t>
            </a:r>
          </a:p>
          <a:p>
            <a:pPr>
              <a:spcBef>
                <a:spcPts val="0"/>
              </a:spcBef>
              <a:buFont typeface="Wingdings" panose="05000000000000000000" pitchFamily="2" charset="2"/>
              <a:buChar char="§"/>
            </a:pPr>
            <a:r>
              <a:rPr lang="en-US" sz="2000" dirty="0">
                <a:solidFill>
                  <a:schemeClr val="accent1">
                    <a:lumMod val="75000"/>
                  </a:schemeClr>
                </a:solidFill>
                <a:highlight>
                  <a:srgbClr val="00FFFF"/>
                </a:highlight>
                <a:latin typeface="Berlin Sans FB" panose="020E0602020502020306" pitchFamily="34" charset="0"/>
              </a:rPr>
              <a:t>Expectations</a:t>
            </a:r>
            <a:r>
              <a:rPr lang="en-US" sz="2000" dirty="0">
                <a:solidFill>
                  <a:schemeClr val="accent1">
                    <a:lumMod val="75000"/>
                  </a:schemeClr>
                </a:solidFill>
                <a:latin typeface="Berlin Sans FB" panose="020E0602020502020306" pitchFamily="34" charset="0"/>
              </a:rPr>
              <a:t> about classwork, homework, and projects are clear, </a:t>
            </a:r>
            <a:r>
              <a:rPr lang="en-US" sz="2000" dirty="0">
                <a:solidFill>
                  <a:schemeClr val="accent1">
                    <a:lumMod val="75000"/>
                  </a:schemeClr>
                </a:solidFill>
                <a:highlight>
                  <a:srgbClr val="00FFFF"/>
                </a:highlight>
                <a:latin typeface="Berlin Sans FB" panose="020E0602020502020306" pitchFamily="34" charset="0"/>
              </a:rPr>
              <a:t>provided from the start, and retaught as needed.</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Students are provided with </a:t>
            </a:r>
            <a:r>
              <a:rPr lang="en-US" sz="2000" dirty="0">
                <a:solidFill>
                  <a:schemeClr val="accent1">
                    <a:lumMod val="75000"/>
                  </a:schemeClr>
                </a:solidFill>
                <a:highlight>
                  <a:srgbClr val="00FFFF"/>
                </a:highlight>
                <a:latin typeface="Berlin Sans FB" panose="020E0602020502020306" pitchFamily="34" charset="0"/>
              </a:rPr>
              <a:t>choices</a:t>
            </a:r>
            <a:r>
              <a:rPr lang="en-US" sz="2000" dirty="0">
                <a:solidFill>
                  <a:schemeClr val="accent1">
                    <a:lumMod val="75000"/>
                  </a:schemeClr>
                </a:solidFill>
                <a:latin typeface="Berlin Sans FB" panose="020E0602020502020306" pitchFamily="34" charset="0"/>
              </a:rPr>
              <a:t> about work product, work style, seating, and/or tools.</a:t>
            </a:r>
          </a:p>
          <a:p>
            <a:pPr marL="0" indent="0">
              <a:spcBef>
                <a:spcPts val="0"/>
              </a:spcBef>
              <a:buNone/>
            </a:pPr>
            <a:r>
              <a:rPr lang="en-US" sz="2000" dirty="0">
                <a:solidFill>
                  <a:schemeClr val="accent1">
                    <a:lumMod val="75000"/>
                  </a:schemeClr>
                </a:solidFill>
                <a:latin typeface="Berlin Sans FB" panose="020E0602020502020306" pitchFamily="34" charset="0"/>
              </a:rPr>
              <a:t>Level 2: Classroom instruction shows little evidence of student-centered, varied instruction and student choice.</a:t>
            </a:r>
          </a:p>
        </p:txBody>
      </p:sp>
    </p:spTree>
    <p:extLst>
      <p:ext uri="{BB962C8B-B14F-4D97-AF65-F5344CB8AC3E}">
        <p14:creationId xmlns:p14="http://schemas.microsoft.com/office/powerpoint/2010/main" val="3661376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143ED-89C3-C02F-4DBE-57655A583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F01C9C-BC5A-1B16-DA04-D1CA76B70DD8}"/>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7.3 Instruction actively engages</a:t>
            </a:r>
          </a:p>
        </p:txBody>
      </p:sp>
      <p:sp>
        <p:nvSpPr>
          <p:cNvPr id="5122" name="Content Placeholder 2">
            <a:extLst>
              <a:ext uri="{FF2B5EF4-FFF2-40B4-BE49-F238E27FC236}">
                <a16:creationId xmlns:a16="http://schemas.microsoft.com/office/drawing/2014/main" id="{64BF552F-2FE7-A075-D0EB-416FF9330CB1}"/>
              </a:ext>
            </a:extLst>
          </p:cNvPr>
          <p:cNvSpPr>
            <a:spLocks noGrp="1" noChangeArrowheads="1"/>
          </p:cNvSpPr>
          <p:nvPr>
            <p:ph sz="half" idx="1"/>
          </p:nvPr>
        </p:nvSpPr>
        <p:spPr>
          <a:xfrm>
            <a:off x="457200" y="1123950"/>
            <a:ext cx="8229600" cy="3429000"/>
          </a:xfrm>
        </p:spPr>
        <p:txBody>
          <a:bodyPr/>
          <a:lstStyle/>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What does instruction and learning look like, sound like in the school?</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How often does instruction vary between whole-group, small-group, partner, and individual?</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How do students know what to do in groups or individual activities?</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When are expectations explained and/or modeled? </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What type of choice do students have in each classroom?</a:t>
            </a:r>
          </a:p>
        </p:txBody>
      </p:sp>
    </p:spTree>
    <p:extLst>
      <p:ext uri="{BB962C8B-B14F-4D97-AF65-F5344CB8AC3E}">
        <p14:creationId xmlns:p14="http://schemas.microsoft.com/office/powerpoint/2010/main" val="1637443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C52C9-65DA-442A-F588-655264C08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172C6-5A6F-5BEC-72E4-B36E39705CF0}"/>
              </a:ext>
            </a:extLst>
          </p:cNvPr>
          <p:cNvSpPr>
            <a:spLocks noGrp="1"/>
          </p:cNvSpPr>
          <p:nvPr>
            <p:ph type="title"/>
          </p:nvPr>
        </p:nvSpPr>
        <p:spPr>
          <a:solidFill>
            <a:schemeClr val="tx2">
              <a:lumMod val="75000"/>
            </a:schemeClr>
          </a:solidFill>
        </p:spPr>
        <p:txBody>
          <a:bodyPr rtlCol="0">
            <a:normAutofit fontScale="90000"/>
          </a:bodyPr>
          <a:lstStyle/>
          <a:p>
            <a:pPr fontAlgn="auto">
              <a:spcAft>
                <a:spcPts val="0"/>
              </a:spcAft>
              <a:defRPr/>
            </a:pPr>
            <a:r>
              <a:rPr lang="en-US" sz="3200" b="0" dirty="0">
                <a:solidFill>
                  <a:schemeClr val="bg1"/>
                </a:solidFill>
                <a:latin typeface="Berlin Sans FB" panose="020E0602020502020306" pitchFamily="34" charset="0"/>
              </a:rPr>
              <a:t>7.4 Instruction provides skills to communicate, collaborate, think critically</a:t>
            </a:r>
          </a:p>
        </p:txBody>
      </p:sp>
      <p:sp>
        <p:nvSpPr>
          <p:cNvPr id="5122" name="Content Placeholder 2">
            <a:extLst>
              <a:ext uri="{FF2B5EF4-FFF2-40B4-BE49-F238E27FC236}">
                <a16:creationId xmlns:a16="http://schemas.microsoft.com/office/drawing/2014/main" id="{8AEEE2A2-60AB-9A37-8B2C-ABBF8FD2B56B}"/>
              </a:ext>
            </a:extLst>
          </p:cNvPr>
          <p:cNvSpPr>
            <a:spLocks noGrp="1" noChangeArrowheads="1"/>
          </p:cNvSpPr>
          <p:nvPr>
            <p:ph sz="half" idx="1"/>
          </p:nvPr>
        </p:nvSpPr>
        <p:spPr>
          <a:xfrm>
            <a:off x="76200" y="1123950"/>
            <a:ext cx="8991600" cy="3962400"/>
          </a:xfrm>
        </p:spPr>
        <p:txBody>
          <a:bodyPr/>
          <a:lstStyle/>
          <a:p>
            <a:pPr marL="0" indent="0">
              <a:spcBef>
                <a:spcPts val="0"/>
              </a:spcBef>
              <a:buNone/>
            </a:pPr>
            <a:r>
              <a:rPr lang="en-US" sz="1800" dirty="0">
                <a:solidFill>
                  <a:schemeClr val="accent1">
                    <a:lumMod val="75000"/>
                  </a:schemeClr>
                </a:solidFill>
                <a:latin typeface="Berlin Sans FB" panose="020E0602020502020306" pitchFamily="34" charset="0"/>
              </a:rPr>
              <a:t>Curriculum and instruction provide students with the knowledge, experience, understanding, and skills to </a:t>
            </a:r>
            <a:r>
              <a:rPr lang="en-US" sz="1800" dirty="0">
                <a:solidFill>
                  <a:schemeClr val="accent1">
                    <a:lumMod val="75000"/>
                  </a:schemeClr>
                </a:solidFill>
                <a:latin typeface="Berlin Sans FB Demi" panose="020E0802020502020306" pitchFamily="34" charset="0"/>
              </a:rPr>
              <a:t>communicate, collaborate, and think critically and creatively </a:t>
            </a:r>
            <a:r>
              <a:rPr lang="en-US" sz="1800" dirty="0">
                <a:solidFill>
                  <a:schemeClr val="accent1">
                    <a:lumMod val="75000"/>
                  </a:schemeClr>
                </a:solidFill>
                <a:latin typeface="Berlin Sans FB" panose="020E0602020502020306" pitchFamily="34" charset="0"/>
              </a:rPr>
              <a:t>for the common good. </a:t>
            </a:r>
            <a:r>
              <a:rPr lang="en-US" sz="1800" dirty="0">
                <a:solidFill>
                  <a:schemeClr val="accent1">
                    <a:lumMod val="75000"/>
                  </a:schemeClr>
                </a:solidFill>
                <a:highlight>
                  <a:srgbClr val="00FFFF"/>
                </a:highlight>
                <a:latin typeface="Berlin Sans FB" panose="020E0602020502020306" pitchFamily="34" charset="0"/>
              </a:rPr>
              <a:t>Consistently throughout the school:</a:t>
            </a:r>
          </a:p>
          <a:p>
            <a:pPr>
              <a:spcBef>
                <a:spcPts val="0"/>
              </a:spcBef>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Teachers </a:t>
            </a:r>
            <a:r>
              <a:rPr lang="en-US" sz="1800" dirty="0">
                <a:solidFill>
                  <a:schemeClr val="accent1">
                    <a:lumMod val="75000"/>
                  </a:schemeClr>
                </a:solidFill>
                <a:highlight>
                  <a:srgbClr val="00FFFF"/>
                </a:highlight>
                <a:latin typeface="Berlin Sans FB" panose="020E0602020502020306" pitchFamily="34" charset="0"/>
              </a:rPr>
              <a:t>directly and explicitly </a:t>
            </a:r>
            <a:r>
              <a:rPr lang="en-US" sz="1800" dirty="0">
                <a:solidFill>
                  <a:schemeClr val="accent1">
                    <a:lumMod val="75000"/>
                  </a:schemeClr>
                </a:solidFill>
                <a:latin typeface="Berlin Sans FB" panose="020E0602020502020306" pitchFamily="34" charset="0"/>
              </a:rPr>
              <a:t>teach students how to communicate, collaborate, think critically, and think creatively.</a:t>
            </a:r>
          </a:p>
          <a:p>
            <a:pPr>
              <a:spcBef>
                <a:spcPts val="0"/>
              </a:spcBef>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Curriculum maps show that there is a </a:t>
            </a:r>
            <a:r>
              <a:rPr lang="en-US" sz="1800" dirty="0">
                <a:solidFill>
                  <a:schemeClr val="accent1">
                    <a:lumMod val="75000"/>
                  </a:schemeClr>
                </a:solidFill>
                <a:highlight>
                  <a:srgbClr val="00FFFF"/>
                </a:highlight>
                <a:latin typeface="Berlin Sans FB" panose="020E0602020502020306" pitchFamily="34" charset="0"/>
              </a:rPr>
              <a:t>plan for this instruction</a:t>
            </a:r>
            <a:r>
              <a:rPr lang="en-US" sz="1800" dirty="0">
                <a:solidFill>
                  <a:schemeClr val="accent1">
                    <a:lumMod val="75000"/>
                  </a:schemeClr>
                </a:solidFill>
                <a:latin typeface="Berlin Sans FB" panose="020E0602020502020306" pitchFamily="34" charset="0"/>
              </a:rPr>
              <a:t>.</a:t>
            </a:r>
          </a:p>
          <a:p>
            <a:pPr>
              <a:spcBef>
                <a:spcPts val="0"/>
              </a:spcBef>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Daily and long-term assignments show </a:t>
            </a:r>
            <a:r>
              <a:rPr lang="en-US" sz="1800" dirty="0">
                <a:solidFill>
                  <a:schemeClr val="accent1">
                    <a:lumMod val="75000"/>
                  </a:schemeClr>
                </a:solidFill>
                <a:highlight>
                  <a:srgbClr val="00FFFF"/>
                </a:highlight>
                <a:latin typeface="Berlin Sans FB" panose="020E0602020502020306" pitchFamily="34" charset="0"/>
              </a:rPr>
              <a:t>evidence of rigor</a:t>
            </a:r>
            <a:r>
              <a:rPr lang="en-US" sz="1800" dirty="0">
                <a:solidFill>
                  <a:schemeClr val="accent1">
                    <a:lumMod val="75000"/>
                  </a:schemeClr>
                </a:solidFill>
                <a:latin typeface="Berlin Sans FB" panose="020E0602020502020306" pitchFamily="34" charset="0"/>
              </a:rPr>
              <a:t>: wrestling with challenging topics or skills with scaffolding from the teacher.</a:t>
            </a:r>
          </a:p>
          <a:p>
            <a:pPr>
              <a:spcBef>
                <a:spcPts val="0"/>
              </a:spcBef>
              <a:buFont typeface="Wingdings" panose="05000000000000000000" pitchFamily="2" charset="2"/>
              <a:buChar char="§"/>
            </a:pPr>
            <a:r>
              <a:rPr lang="en-US" sz="1800" dirty="0">
                <a:solidFill>
                  <a:schemeClr val="accent1">
                    <a:lumMod val="75000"/>
                  </a:schemeClr>
                </a:solidFill>
                <a:highlight>
                  <a:srgbClr val="00FFFF"/>
                </a:highlight>
                <a:latin typeface="Berlin Sans FB" panose="020E0602020502020306" pitchFamily="34" charset="0"/>
              </a:rPr>
              <a:t>Daily</a:t>
            </a:r>
            <a:r>
              <a:rPr lang="en-US" sz="1800" dirty="0">
                <a:solidFill>
                  <a:schemeClr val="accent1">
                    <a:lumMod val="75000"/>
                  </a:schemeClr>
                </a:solidFill>
                <a:latin typeface="Berlin Sans FB" panose="020E0602020502020306" pitchFamily="34" charset="0"/>
              </a:rPr>
              <a:t> instruction includes students </a:t>
            </a:r>
            <a:r>
              <a:rPr lang="en-US" sz="1800" dirty="0">
                <a:solidFill>
                  <a:schemeClr val="accent1">
                    <a:lumMod val="75000"/>
                  </a:schemeClr>
                </a:solidFill>
                <a:highlight>
                  <a:srgbClr val="00FFFF"/>
                </a:highlight>
                <a:latin typeface="Berlin Sans FB" panose="020E0602020502020306" pitchFamily="34" charset="0"/>
              </a:rPr>
              <a:t>collaborating</a:t>
            </a:r>
            <a:r>
              <a:rPr lang="en-US" sz="1800" dirty="0">
                <a:solidFill>
                  <a:schemeClr val="accent1">
                    <a:lumMod val="75000"/>
                  </a:schemeClr>
                </a:solidFill>
                <a:latin typeface="Berlin Sans FB" panose="020E0602020502020306" pitchFamily="34" charset="0"/>
              </a:rPr>
              <a:t>.</a:t>
            </a:r>
          </a:p>
          <a:p>
            <a:pPr>
              <a:spcBef>
                <a:spcPts val="0"/>
              </a:spcBef>
              <a:buFont typeface="Wingdings" panose="05000000000000000000" pitchFamily="2" charset="2"/>
              <a:buChar char="§"/>
            </a:pPr>
            <a:r>
              <a:rPr lang="en-US" sz="1800" dirty="0">
                <a:solidFill>
                  <a:schemeClr val="accent1">
                    <a:lumMod val="75000"/>
                  </a:schemeClr>
                </a:solidFill>
                <a:highlight>
                  <a:srgbClr val="00FFFF"/>
                </a:highlight>
                <a:latin typeface="Berlin Sans FB" panose="020E0602020502020306" pitchFamily="34" charset="0"/>
              </a:rPr>
              <a:t>Daily</a:t>
            </a:r>
            <a:r>
              <a:rPr lang="en-US" sz="1800" dirty="0">
                <a:solidFill>
                  <a:schemeClr val="accent1">
                    <a:lumMod val="75000"/>
                  </a:schemeClr>
                </a:solidFill>
                <a:latin typeface="Berlin Sans FB" panose="020E0602020502020306" pitchFamily="34" charset="0"/>
              </a:rPr>
              <a:t> instruction shows evidence of learning that requires </a:t>
            </a:r>
            <a:r>
              <a:rPr lang="en-US" sz="1800" dirty="0">
                <a:solidFill>
                  <a:schemeClr val="accent1">
                    <a:lumMod val="75000"/>
                  </a:schemeClr>
                </a:solidFill>
                <a:highlight>
                  <a:srgbClr val="00FFFF"/>
                </a:highlight>
                <a:latin typeface="Berlin Sans FB" panose="020E0602020502020306" pitchFamily="34" charset="0"/>
              </a:rPr>
              <a:t>more than one answer or way to solve a problem or look at a situation.</a:t>
            </a:r>
          </a:p>
          <a:p>
            <a:pPr>
              <a:spcBef>
                <a:spcPts val="0"/>
              </a:spcBef>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Teachers share that the knowledge, experience, understanding, and skills to communicate, collaborate, and think critically and creatively are all </a:t>
            </a:r>
            <a:r>
              <a:rPr lang="en-US" sz="1800" dirty="0">
                <a:solidFill>
                  <a:schemeClr val="accent1">
                    <a:lumMod val="75000"/>
                  </a:schemeClr>
                </a:solidFill>
                <a:highlight>
                  <a:srgbClr val="00FFFF"/>
                </a:highlight>
                <a:latin typeface="Berlin Sans FB" panose="020E0602020502020306" pitchFamily="34" charset="0"/>
              </a:rPr>
              <a:t>focused on the goal of respect for each member of society, for the common good</a:t>
            </a:r>
            <a:endParaRPr lang="en-US" altLang="en-US" sz="1800" dirty="0">
              <a:solidFill>
                <a:schemeClr val="accent1">
                  <a:lumMod val="75000"/>
                </a:schemeClr>
              </a:solidFill>
              <a:highlight>
                <a:srgbClr val="00FFFF"/>
              </a:highlight>
              <a:latin typeface="Berlin Sans FB" panose="020E0602020502020306" pitchFamily="34" charset="0"/>
            </a:endParaRPr>
          </a:p>
        </p:txBody>
      </p:sp>
    </p:spTree>
    <p:extLst>
      <p:ext uri="{BB962C8B-B14F-4D97-AF65-F5344CB8AC3E}">
        <p14:creationId xmlns:p14="http://schemas.microsoft.com/office/powerpoint/2010/main" val="2665995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E044C-AC1A-A2B3-33B5-8B576DF3D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BDBAC-9422-B085-2A97-2C3C9E7C1839}"/>
              </a:ext>
            </a:extLst>
          </p:cNvPr>
          <p:cNvSpPr>
            <a:spLocks noGrp="1"/>
          </p:cNvSpPr>
          <p:nvPr>
            <p:ph type="title"/>
          </p:nvPr>
        </p:nvSpPr>
        <p:spPr>
          <a:solidFill>
            <a:schemeClr val="tx2">
              <a:lumMod val="75000"/>
            </a:schemeClr>
          </a:solidFill>
        </p:spPr>
        <p:txBody>
          <a:bodyPr rtlCol="0">
            <a:normAutofit fontScale="90000"/>
          </a:bodyPr>
          <a:lstStyle/>
          <a:p>
            <a:pPr fontAlgn="auto">
              <a:spcAft>
                <a:spcPts val="0"/>
              </a:spcAft>
              <a:defRPr/>
            </a:pPr>
            <a:r>
              <a:rPr lang="en-US" sz="3200" b="0" dirty="0">
                <a:solidFill>
                  <a:schemeClr val="bg1"/>
                </a:solidFill>
                <a:latin typeface="Berlin Sans FB" panose="020E0602020502020306" pitchFamily="34" charset="0"/>
              </a:rPr>
              <a:t>7.4 Instruction provides skills to communicate, collaborate, think critically (Level 2)</a:t>
            </a:r>
          </a:p>
        </p:txBody>
      </p:sp>
      <p:sp>
        <p:nvSpPr>
          <p:cNvPr id="5122" name="Content Placeholder 2">
            <a:extLst>
              <a:ext uri="{FF2B5EF4-FFF2-40B4-BE49-F238E27FC236}">
                <a16:creationId xmlns:a16="http://schemas.microsoft.com/office/drawing/2014/main" id="{6586445E-C619-BF43-6141-19E7F0B978D6}"/>
              </a:ext>
            </a:extLst>
          </p:cNvPr>
          <p:cNvSpPr>
            <a:spLocks noGrp="1" noChangeArrowheads="1"/>
          </p:cNvSpPr>
          <p:nvPr>
            <p:ph sz="half" idx="1"/>
          </p:nvPr>
        </p:nvSpPr>
        <p:spPr>
          <a:xfrm>
            <a:off x="76200" y="1123950"/>
            <a:ext cx="8991600" cy="3962400"/>
          </a:xfrm>
        </p:spPr>
        <p:txBody>
          <a:bodyPr/>
          <a:lstStyle/>
          <a:p>
            <a:pPr marL="0" indent="0">
              <a:spcBef>
                <a:spcPts val="0"/>
              </a:spcBef>
              <a:buNone/>
            </a:pPr>
            <a:r>
              <a:rPr lang="en-US" sz="1800" dirty="0">
                <a:solidFill>
                  <a:schemeClr val="accent1">
                    <a:lumMod val="75000"/>
                  </a:schemeClr>
                </a:solidFill>
                <a:latin typeface="Berlin Sans FB" panose="020E0602020502020306" pitchFamily="34" charset="0"/>
              </a:rPr>
              <a:t>Level 2: Curriculum and instruction provide students with some knowledge, experience, understanding, and skills to communicate, collaborate, and think critically and creatively for the common good.</a:t>
            </a:r>
          </a:p>
          <a:p>
            <a:pPr marL="0" indent="0">
              <a:spcBef>
                <a:spcPts val="0"/>
              </a:spcBef>
              <a:buNone/>
            </a:pPr>
            <a:endParaRPr lang="en-US" sz="1800" dirty="0">
              <a:solidFill>
                <a:schemeClr val="accent1">
                  <a:lumMod val="75000"/>
                </a:schemeClr>
              </a:solidFill>
              <a:latin typeface="Berlin Sans FB" panose="020E0602020502020306" pitchFamily="34" charset="0"/>
            </a:endParaRPr>
          </a:p>
          <a:p>
            <a:pPr marL="0" indent="0">
              <a:spcBef>
                <a:spcPts val="0"/>
              </a:spcBef>
              <a:buNone/>
            </a:pPr>
            <a:r>
              <a:rPr lang="en-US" sz="1800" dirty="0">
                <a:solidFill>
                  <a:schemeClr val="accent1">
                    <a:lumMod val="75000"/>
                  </a:schemeClr>
                </a:solidFill>
                <a:latin typeface="Berlin Sans FB" panose="020E0602020502020306" pitchFamily="34" charset="0"/>
              </a:rPr>
              <a:t>This happens </a:t>
            </a:r>
            <a:r>
              <a:rPr lang="en-US" sz="1800" dirty="0">
                <a:solidFill>
                  <a:schemeClr val="accent1">
                    <a:lumMod val="75000"/>
                  </a:schemeClr>
                </a:solidFill>
                <a:highlight>
                  <a:srgbClr val="00FFFF"/>
                </a:highlight>
                <a:latin typeface="Berlin Sans FB" panose="020E0602020502020306" pitchFamily="34" charset="0"/>
              </a:rPr>
              <a:t>sporadically</a:t>
            </a:r>
            <a:r>
              <a:rPr lang="en-US" sz="1800" dirty="0">
                <a:solidFill>
                  <a:schemeClr val="accent1">
                    <a:lumMod val="75000"/>
                  </a:schemeClr>
                </a:solidFill>
                <a:latin typeface="Berlin Sans FB" panose="020E0602020502020306" pitchFamily="34" charset="0"/>
              </a:rPr>
              <a:t>:</a:t>
            </a:r>
          </a:p>
          <a:p>
            <a:pPr>
              <a:spcBef>
                <a:spcPts val="0"/>
              </a:spcBef>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Teachers teach students how to communicate, collaborate, think critically, and think creatively but </a:t>
            </a:r>
            <a:r>
              <a:rPr lang="en-US" sz="1800" dirty="0">
                <a:solidFill>
                  <a:schemeClr val="accent1">
                    <a:lumMod val="75000"/>
                  </a:schemeClr>
                </a:solidFill>
                <a:highlight>
                  <a:srgbClr val="00FFFF"/>
                </a:highlight>
                <a:latin typeface="Berlin Sans FB" panose="020E0602020502020306" pitchFamily="34" charset="0"/>
              </a:rPr>
              <a:t>not directly and explicitly and not in all subject areas</a:t>
            </a:r>
            <a:r>
              <a:rPr lang="en-US" sz="1800" dirty="0">
                <a:solidFill>
                  <a:schemeClr val="accent1">
                    <a:lumMod val="75000"/>
                  </a:schemeClr>
                </a:solidFill>
                <a:latin typeface="Berlin Sans FB" panose="020E0602020502020306" pitchFamily="34" charset="0"/>
              </a:rPr>
              <a:t>.</a:t>
            </a:r>
          </a:p>
          <a:p>
            <a:pPr>
              <a:spcBef>
                <a:spcPts val="0"/>
              </a:spcBef>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Teachers </a:t>
            </a:r>
            <a:r>
              <a:rPr lang="en-US" sz="1800" dirty="0">
                <a:solidFill>
                  <a:schemeClr val="accent1">
                    <a:lumMod val="75000"/>
                  </a:schemeClr>
                </a:solidFill>
                <a:highlight>
                  <a:srgbClr val="00FFFF"/>
                </a:highlight>
                <a:latin typeface="Berlin Sans FB" panose="020E0602020502020306" pitchFamily="34" charset="0"/>
              </a:rPr>
              <a:t>occasionally share (indirectly rather than explicitly)  </a:t>
            </a:r>
            <a:r>
              <a:rPr lang="en-US" sz="1800" dirty="0">
                <a:solidFill>
                  <a:schemeClr val="accent1">
                    <a:lumMod val="75000"/>
                  </a:schemeClr>
                </a:solidFill>
                <a:latin typeface="Berlin Sans FB" panose="020E0602020502020306" pitchFamily="34" charset="0"/>
              </a:rPr>
              <a:t>that the knowledge, experience, understanding, and skills to communicate, collaborate, and think critically and creatively are all focused on the goal of respect for each member of society, for the common good </a:t>
            </a:r>
            <a:endParaRPr lang="en-US" altLang="en-US" sz="1800" dirty="0">
              <a:solidFill>
                <a:schemeClr val="accent1">
                  <a:lumMod val="75000"/>
                </a:schemeClr>
              </a:solidFill>
              <a:highlight>
                <a:srgbClr val="00FFFF"/>
              </a:highlight>
              <a:latin typeface="Berlin Sans FB" panose="020E0602020502020306" pitchFamily="34" charset="0"/>
            </a:endParaRPr>
          </a:p>
        </p:txBody>
      </p:sp>
    </p:spTree>
    <p:extLst>
      <p:ext uri="{BB962C8B-B14F-4D97-AF65-F5344CB8AC3E}">
        <p14:creationId xmlns:p14="http://schemas.microsoft.com/office/powerpoint/2010/main" val="4268549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FDF96-EA6E-9FEE-BC59-479FB9C30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665B6-C164-BB12-0191-97D03DD631D7}"/>
              </a:ext>
            </a:extLst>
          </p:cNvPr>
          <p:cNvSpPr>
            <a:spLocks noGrp="1"/>
          </p:cNvSpPr>
          <p:nvPr>
            <p:ph type="title"/>
          </p:nvPr>
        </p:nvSpPr>
        <p:spPr>
          <a:solidFill>
            <a:schemeClr val="tx2">
              <a:lumMod val="75000"/>
            </a:schemeClr>
          </a:solidFill>
        </p:spPr>
        <p:txBody>
          <a:bodyPr rtlCol="0">
            <a:normAutofit fontScale="90000"/>
          </a:bodyPr>
          <a:lstStyle/>
          <a:p>
            <a:pPr fontAlgn="auto">
              <a:spcAft>
                <a:spcPts val="0"/>
              </a:spcAft>
              <a:defRPr/>
            </a:pPr>
            <a:r>
              <a:rPr lang="en-US" sz="3200" b="0" dirty="0">
                <a:solidFill>
                  <a:schemeClr val="bg1"/>
                </a:solidFill>
                <a:latin typeface="Berlin Sans FB" panose="020E0602020502020306" pitchFamily="34" charset="0"/>
              </a:rPr>
              <a:t>7.4 Instruction provides skills to communicate, collaborate, think critically</a:t>
            </a:r>
          </a:p>
        </p:txBody>
      </p:sp>
      <p:sp>
        <p:nvSpPr>
          <p:cNvPr id="5122" name="Content Placeholder 2">
            <a:extLst>
              <a:ext uri="{FF2B5EF4-FFF2-40B4-BE49-F238E27FC236}">
                <a16:creationId xmlns:a16="http://schemas.microsoft.com/office/drawing/2014/main" id="{6F26B994-C1A9-2C63-08C4-7F57900208DF}"/>
              </a:ext>
            </a:extLst>
          </p:cNvPr>
          <p:cNvSpPr>
            <a:spLocks noGrp="1" noChangeArrowheads="1"/>
          </p:cNvSpPr>
          <p:nvPr>
            <p:ph sz="half" idx="1"/>
          </p:nvPr>
        </p:nvSpPr>
        <p:spPr>
          <a:xfrm>
            <a:off x="457200" y="1123950"/>
            <a:ext cx="8229600" cy="3962400"/>
          </a:xfrm>
        </p:spPr>
        <p:txBody>
          <a:bodyPr/>
          <a:lstStyle/>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When do students learn how to communicate, collaborate, think critically, think creatively?</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Are these skills included in curriculum standards or maps?</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How does instruction and learning in the school demonstrate rigor?</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How often do students have the opportunity to collaborate?</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Where in the curriculum standards and instructional practices is the focus on having more than one way to answer or solve a problem?</a:t>
            </a:r>
          </a:p>
        </p:txBody>
      </p:sp>
    </p:spTree>
    <p:extLst>
      <p:ext uri="{BB962C8B-B14F-4D97-AF65-F5344CB8AC3E}">
        <p14:creationId xmlns:p14="http://schemas.microsoft.com/office/powerpoint/2010/main" val="937676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61E1A-8B35-9C9B-EE7E-02360ED70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CEE80-EE6C-F443-D5BF-0B11C44E6D5F}"/>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7.5 Authentic use of technology</a:t>
            </a:r>
          </a:p>
        </p:txBody>
      </p:sp>
      <p:sp>
        <p:nvSpPr>
          <p:cNvPr id="5122" name="Content Placeholder 2">
            <a:extLst>
              <a:ext uri="{FF2B5EF4-FFF2-40B4-BE49-F238E27FC236}">
                <a16:creationId xmlns:a16="http://schemas.microsoft.com/office/drawing/2014/main" id="{A60B05CD-C76A-940F-CDF0-8D8E4D949D55}"/>
              </a:ext>
            </a:extLst>
          </p:cNvPr>
          <p:cNvSpPr>
            <a:spLocks noGrp="1" noChangeArrowheads="1"/>
          </p:cNvSpPr>
          <p:nvPr>
            <p:ph sz="half" idx="1"/>
          </p:nvPr>
        </p:nvSpPr>
        <p:spPr>
          <a:xfrm>
            <a:off x="152400" y="1123950"/>
            <a:ext cx="8915400" cy="3505200"/>
          </a:xfrm>
        </p:spPr>
        <p:txBody>
          <a:bodyPr/>
          <a:lstStyle/>
          <a:p>
            <a:pPr marL="0" indent="0">
              <a:spcBef>
                <a:spcPts val="0"/>
              </a:spcBef>
              <a:buNone/>
            </a:pPr>
            <a:r>
              <a:rPr lang="en-US" sz="1800" dirty="0">
                <a:solidFill>
                  <a:schemeClr val="accent1">
                    <a:lumMod val="75000"/>
                  </a:schemeClr>
                </a:solidFill>
                <a:latin typeface="Berlin Sans FB" panose="020E0602020502020306" pitchFamily="34" charset="0"/>
              </a:rPr>
              <a:t>Curriculum and instruction empower </a:t>
            </a:r>
            <a:r>
              <a:rPr lang="en-US" sz="1800" dirty="0">
                <a:solidFill>
                  <a:schemeClr val="accent1">
                    <a:lumMod val="75000"/>
                  </a:schemeClr>
                </a:solidFill>
                <a:highlight>
                  <a:srgbClr val="00FFFF"/>
                </a:highlight>
                <a:latin typeface="Berlin Sans FB" panose="020E0602020502020306" pitchFamily="34" charset="0"/>
              </a:rPr>
              <a:t>students to responsibly use and evaluate technology </a:t>
            </a:r>
            <a:r>
              <a:rPr lang="en-US" sz="1800" dirty="0">
                <a:solidFill>
                  <a:schemeClr val="accent1">
                    <a:lumMod val="75000"/>
                  </a:schemeClr>
                </a:solidFill>
                <a:latin typeface="Berlin Sans FB" panose="020E0602020502020306" pitchFamily="34" charset="0"/>
              </a:rPr>
              <a:t>for research, computation, innovation, communication, and collaboration. </a:t>
            </a:r>
            <a:r>
              <a:rPr lang="en-US" sz="1800" dirty="0">
                <a:solidFill>
                  <a:schemeClr val="accent1">
                    <a:lumMod val="75000"/>
                  </a:schemeClr>
                </a:solidFill>
                <a:highlight>
                  <a:srgbClr val="00FFFF"/>
                </a:highlight>
                <a:latin typeface="Berlin Sans FB" panose="020E0602020502020306" pitchFamily="34" charset="0"/>
              </a:rPr>
              <a:t>Consistently throughout the school:</a:t>
            </a:r>
          </a:p>
          <a:p>
            <a:pPr>
              <a:spcBef>
                <a:spcPts val="0"/>
              </a:spcBef>
              <a:buFont typeface="Wingdings" panose="05000000000000000000" pitchFamily="2" charset="2"/>
              <a:buChar char="§"/>
            </a:pPr>
            <a:r>
              <a:rPr lang="en-US" sz="1700" dirty="0">
                <a:solidFill>
                  <a:schemeClr val="accent1">
                    <a:lumMod val="75000"/>
                  </a:schemeClr>
                </a:solidFill>
                <a:latin typeface="Berlin Sans FB" panose="020E0602020502020306" pitchFamily="34" charset="0"/>
              </a:rPr>
              <a:t>Classroom instruction teaches </a:t>
            </a:r>
            <a:r>
              <a:rPr lang="en-US" sz="1700" dirty="0">
                <a:solidFill>
                  <a:schemeClr val="accent1">
                    <a:lumMod val="75000"/>
                  </a:schemeClr>
                </a:solidFill>
                <a:highlight>
                  <a:srgbClr val="00FFFF"/>
                </a:highlight>
                <a:latin typeface="Berlin Sans FB" panose="020E0602020502020306" pitchFamily="34" charset="0"/>
              </a:rPr>
              <a:t>responsible, moral, and ethical use of technology </a:t>
            </a:r>
            <a:r>
              <a:rPr lang="en-US" sz="1700" dirty="0">
                <a:solidFill>
                  <a:schemeClr val="accent1">
                    <a:lumMod val="75000"/>
                  </a:schemeClr>
                </a:solidFill>
                <a:latin typeface="Berlin Sans FB" panose="020E0602020502020306" pitchFamily="34" charset="0"/>
              </a:rPr>
              <a:t>that directly aligns to the Catholic worldview and Catholic social teaching.</a:t>
            </a:r>
          </a:p>
          <a:p>
            <a:pPr>
              <a:spcBef>
                <a:spcPts val="0"/>
              </a:spcBef>
              <a:buFont typeface="Wingdings" panose="05000000000000000000" pitchFamily="2" charset="2"/>
              <a:buChar char="§"/>
            </a:pPr>
            <a:r>
              <a:rPr lang="en-US" sz="1700" dirty="0">
                <a:solidFill>
                  <a:schemeClr val="accent1">
                    <a:lumMod val="75000"/>
                  </a:schemeClr>
                </a:solidFill>
                <a:latin typeface="Berlin Sans FB" panose="020E0602020502020306" pitchFamily="34" charset="0"/>
              </a:rPr>
              <a:t>Classroom instruction </a:t>
            </a:r>
            <a:r>
              <a:rPr lang="en-US" sz="1700" dirty="0">
                <a:solidFill>
                  <a:schemeClr val="accent1">
                    <a:lumMod val="75000"/>
                  </a:schemeClr>
                </a:solidFill>
                <a:highlight>
                  <a:srgbClr val="00FFFF"/>
                </a:highlight>
                <a:latin typeface="Berlin Sans FB" panose="020E0602020502020306" pitchFamily="34" charset="0"/>
              </a:rPr>
              <a:t>teaches students how to evaluate </a:t>
            </a:r>
            <a:r>
              <a:rPr lang="en-US" sz="1700" dirty="0">
                <a:solidFill>
                  <a:schemeClr val="accent1">
                    <a:lumMod val="75000"/>
                  </a:schemeClr>
                </a:solidFill>
                <a:latin typeface="Berlin Sans FB" panose="020E0602020502020306" pitchFamily="34" charset="0"/>
              </a:rPr>
              <a:t>what tools might work best for a task.</a:t>
            </a:r>
          </a:p>
          <a:p>
            <a:pPr>
              <a:spcBef>
                <a:spcPts val="0"/>
              </a:spcBef>
              <a:buFont typeface="Wingdings" panose="05000000000000000000" pitchFamily="2" charset="2"/>
              <a:buChar char="§"/>
            </a:pPr>
            <a:r>
              <a:rPr lang="en-US" sz="1700" dirty="0">
                <a:solidFill>
                  <a:schemeClr val="accent1">
                    <a:lumMod val="75000"/>
                  </a:schemeClr>
                </a:solidFill>
                <a:latin typeface="Berlin Sans FB" panose="020E0602020502020306" pitchFamily="34" charset="0"/>
              </a:rPr>
              <a:t>Teachers use technology in meaningful and thoughtful ways to </a:t>
            </a:r>
            <a:r>
              <a:rPr lang="en-US" sz="1700" dirty="0">
                <a:solidFill>
                  <a:schemeClr val="accent1">
                    <a:lumMod val="75000"/>
                  </a:schemeClr>
                </a:solidFill>
                <a:highlight>
                  <a:srgbClr val="00FFFF"/>
                </a:highlight>
                <a:latin typeface="Berlin Sans FB" panose="020E0602020502020306" pitchFamily="34" charset="0"/>
              </a:rPr>
              <a:t>promote higher-order thinking and transfer of knowledge and skills.</a:t>
            </a:r>
          </a:p>
          <a:p>
            <a:pPr>
              <a:spcBef>
                <a:spcPts val="0"/>
              </a:spcBef>
              <a:buFont typeface="Wingdings" panose="05000000000000000000" pitchFamily="2" charset="2"/>
              <a:buChar char="§"/>
            </a:pPr>
            <a:r>
              <a:rPr lang="en-US" sz="1700" dirty="0">
                <a:solidFill>
                  <a:schemeClr val="accent1">
                    <a:lumMod val="75000"/>
                  </a:schemeClr>
                </a:solidFill>
                <a:latin typeface="Berlin Sans FB" panose="020E0602020502020306" pitchFamily="34" charset="0"/>
              </a:rPr>
              <a:t>Students use technology </a:t>
            </a:r>
            <a:r>
              <a:rPr lang="en-US" sz="1700" dirty="0">
                <a:solidFill>
                  <a:schemeClr val="accent1">
                    <a:lumMod val="75000"/>
                  </a:schemeClr>
                </a:solidFill>
                <a:highlight>
                  <a:srgbClr val="00FFFF"/>
                </a:highlight>
                <a:latin typeface="Berlin Sans FB" panose="020E0602020502020306" pitchFamily="34" charset="0"/>
              </a:rPr>
              <a:t>not only as a substitution </a:t>
            </a:r>
            <a:r>
              <a:rPr lang="en-US" sz="1700" dirty="0">
                <a:solidFill>
                  <a:schemeClr val="accent1">
                    <a:lumMod val="75000"/>
                  </a:schemeClr>
                </a:solidFill>
                <a:latin typeface="Berlin Sans FB" panose="020E0602020502020306" pitchFamily="34" charset="0"/>
              </a:rPr>
              <a:t>(e.g., an online textbook or completing a worksheet) but to make meaning and transfer knowledge and skills to new and novel situations.</a:t>
            </a:r>
          </a:p>
          <a:p>
            <a:pPr>
              <a:spcBef>
                <a:spcPts val="0"/>
              </a:spcBef>
              <a:buFont typeface="Wingdings" panose="05000000000000000000" pitchFamily="2" charset="2"/>
              <a:buChar char="§"/>
            </a:pPr>
            <a:r>
              <a:rPr lang="en-US" sz="1700" dirty="0">
                <a:solidFill>
                  <a:schemeClr val="accent1">
                    <a:lumMod val="75000"/>
                  </a:schemeClr>
                </a:solidFill>
                <a:latin typeface="Berlin Sans FB" panose="020E0602020502020306" pitchFamily="34" charset="0"/>
              </a:rPr>
              <a:t>Technology is used to improve and empower </a:t>
            </a:r>
            <a:r>
              <a:rPr lang="en-US" sz="1700" dirty="0">
                <a:solidFill>
                  <a:schemeClr val="accent1">
                    <a:lumMod val="75000"/>
                  </a:schemeClr>
                </a:solidFill>
                <a:highlight>
                  <a:srgbClr val="00FFFF"/>
                </a:highlight>
                <a:latin typeface="Berlin Sans FB" panose="020E0602020502020306" pitchFamily="34" charset="0"/>
              </a:rPr>
              <a:t>student research, computation, and innovation</a:t>
            </a:r>
            <a:r>
              <a:rPr lang="en-US" sz="1700" dirty="0">
                <a:solidFill>
                  <a:schemeClr val="accent1">
                    <a:lumMod val="75000"/>
                  </a:schemeClr>
                </a:solidFill>
                <a:latin typeface="Berlin Sans FB" panose="020E0602020502020306" pitchFamily="34" charset="0"/>
              </a:rPr>
              <a:t>.</a:t>
            </a:r>
          </a:p>
          <a:p>
            <a:pPr>
              <a:spcBef>
                <a:spcPts val="0"/>
              </a:spcBef>
              <a:buFont typeface="Wingdings" panose="05000000000000000000" pitchFamily="2" charset="2"/>
              <a:buChar char="§"/>
            </a:pPr>
            <a:r>
              <a:rPr lang="en-US" sz="1700" dirty="0">
                <a:solidFill>
                  <a:schemeClr val="accent1">
                    <a:lumMod val="75000"/>
                  </a:schemeClr>
                </a:solidFill>
                <a:latin typeface="Berlin Sans FB" panose="020E0602020502020306" pitchFamily="34" charset="0"/>
              </a:rPr>
              <a:t>Technology is used to improve and increase </a:t>
            </a:r>
            <a:r>
              <a:rPr lang="en-US" sz="1700" dirty="0">
                <a:solidFill>
                  <a:schemeClr val="accent1">
                    <a:lumMod val="75000"/>
                  </a:schemeClr>
                </a:solidFill>
                <a:highlight>
                  <a:srgbClr val="00FFFF"/>
                </a:highlight>
                <a:latin typeface="Berlin Sans FB" panose="020E0602020502020306" pitchFamily="34" charset="0"/>
              </a:rPr>
              <a:t>communication and collaboration</a:t>
            </a:r>
          </a:p>
        </p:txBody>
      </p:sp>
    </p:spTree>
    <p:extLst>
      <p:ext uri="{BB962C8B-B14F-4D97-AF65-F5344CB8AC3E}">
        <p14:creationId xmlns:p14="http://schemas.microsoft.com/office/powerpoint/2010/main" val="3059497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EEFCF-347D-787F-D3F0-05CAE19C1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D61EF-34B0-87EC-0199-8AF439E987B5}"/>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7.5 Authentic use of technology (level 2)</a:t>
            </a:r>
          </a:p>
        </p:txBody>
      </p:sp>
      <p:sp>
        <p:nvSpPr>
          <p:cNvPr id="5122" name="Content Placeholder 2">
            <a:extLst>
              <a:ext uri="{FF2B5EF4-FFF2-40B4-BE49-F238E27FC236}">
                <a16:creationId xmlns:a16="http://schemas.microsoft.com/office/drawing/2014/main" id="{3BD6DEB2-79AC-911D-DC20-ADFD5B523DB7}"/>
              </a:ext>
            </a:extLst>
          </p:cNvPr>
          <p:cNvSpPr>
            <a:spLocks noGrp="1" noChangeArrowheads="1"/>
          </p:cNvSpPr>
          <p:nvPr>
            <p:ph sz="half" idx="1"/>
          </p:nvPr>
        </p:nvSpPr>
        <p:spPr>
          <a:xfrm>
            <a:off x="457200" y="1123950"/>
            <a:ext cx="8229600" cy="3505200"/>
          </a:xfrm>
        </p:spPr>
        <p:txBody>
          <a:bodyPr/>
          <a:lstStyle/>
          <a:p>
            <a:pPr marL="0" indent="0">
              <a:spcBef>
                <a:spcPts val="0"/>
              </a:spcBef>
              <a:buNone/>
            </a:pPr>
            <a:r>
              <a:rPr lang="en-US" sz="2000" dirty="0">
                <a:solidFill>
                  <a:schemeClr val="accent1">
                    <a:lumMod val="75000"/>
                  </a:schemeClr>
                </a:solidFill>
                <a:latin typeface="Berlin Sans FB" panose="020E0602020502020306" pitchFamily="34" charset="0"/>
              </a:rPr>
              <a:t>Use of technology is present and classroom instruction may teach responsible use of technology; however, </a:t>
            </a:r>
            <a:r>
              <a:rPr lang="en-US" sz="2000" dirty="0">
                <a:solidFill>
                  <a:schemeClr val="accent1">
                    <a:lumMod val="75000"/>
                  </a:schemeClr>
                </a:solidFill>
                <a:highlight>
                  <a:srgbClr val="00FFFF"/>
                </a:highlight>
                <a:latin typeface="Berlin Sans FB" panose="020E0602020502020306" pitchFamily="34" charset="0"/>
              </a:rPr>
              <a:t>technology is seldom used meaningfully </a:t>
            </a:r>
            <a:r>
              <a:rPr lang="en-US" sz="2000" dirty="0">
                <a:solidFill>
                  <a:schemeClr val="accent1">
                    <a:lumMod val="75000"/>
                  </a:schemeClr>
                </a:solidFill>
                <a:latin typeface="Berlin Sans FB" panose="020E0602020502020306" pitchFamily="34" charset="0"/>
              </a:rPr>
              <a:t>or thoughtfully to engage students in higher-order thinking and transfer of knowledge and skills. </a:t>
            </a:r>
            <a:r>
              <a:rPr lang="en-US" sz="2000" dirty="0">
                <a:solidFill>
                  <a:schemeClr val="accent1">
                    <a:lumMod val="75000"/>
                  </a:schemeClr>
                </a:solidFill>
                <a:highlight>
                  <a:srgbClr val="00FFFF"/>
                </a:highlight>
                <a:latin typeface="Berlin Sans FB" panose="020E0602020502020306" pitchFamily="34" charset="0"/>
              </a:rPr>
              <a:t>(e.g., technology is mostly used as a substitution like projecting a worksheet or using a </a:t>
            </a:r>
            <a:r>
              <a:rPr lang="en-US" sz="2000" dirty="0" err="1">
                <a:solidFill>
                  <a:schemeClr val="accent1">
                    <a:lumMod val="75000"/>
                  </a:schemeClr>
                </a:solidFill>
                <a:highlight>
                  <a:srgbClr val="00FFFF"/>
                </a:highlight>
                <a:latin typeface="Berlin Sans FB" panose="020E0602020502020306" pitchFamily="34" charset="0"/>
              </a:rPr>
              <a:t>SmartBoard</a:t>
            </a:r>
            <a:r>
              <a:rPr lang="en-US" sz="2000" dirty="0">
                <a:solidFill>
                  <a:schemeClr val="accent1">
                    <a:lumMod val="75000"/>
                  </a:schemeClr>
                </a:solidFill>
                <a:highlight>
                  <a:srgbClr val="00FFFF"/>
                </a:highlight>
                <a:latin typeface="Berlin Sans FB" panose="020E0602020502020306" pitchFamily="34" charset="0"/>
              </a:rPr>
              <a:t> as a whiteboard instead of for meaning-making and/or transfer of knowledge and skills.)</a:t>
            </a:r>
          </a:p>
          <a:p>
            <a:pPr marL="0" indent="0">
              <a:spcBef>
                <a:spcPts val="0"/>
              </a:spcBef>
              <a:buNone/>
            </a:pPr>
            <a:endParaRPr lang="en-US" sz="2000" dirty="0">
              <a:solidFill>
                <a:schemeClr val="accent1">
                  <a:lumMod val="75000"/>
                </a:schemeClr>
              </a:solidFill>
              <a:latin typeface="Berlin Sans FB" panose="020E0602020502020306" pitchFamily="34" charset="0"/>
            </a:endParaRPr>
          </a:p>
          <a:p>
            <a:pPr marL="0" indent="0">
              <a:spcBef>
                <a:spcPts val="0"/>
              </a:spcBef>
              <a:buNone/>
            </a:pPr>
            <a:r>
              <a:rPr lang="en-US" sz="2000" dirty="0">
                <a:solidFill>
                  <a:schemeClr val="accent1">
                    <a:lumMod val="75000"/>
                  </a:schemeClr>
                </a:solidFill>
                <a:highlight>
                  <a:srgbClr val="00FFFF"/>
                </a:highlight>
                <a:latin typeface="Berlin Sans FB" panose="020E0602020502020306" pitchFamily="34" charset="0"/>
              </a:rPr>
              <a:t>Students primarily use technology independently</a:t>
            </a:r>
            <a:r>
              <a:rPr lang="en-US" sz="2000" dirty="0">
                <a:solidFill>
                  <a:schemeClr val="accent1">
                    <a:lumMod val="75000"/>
                  </a:schemeClr>
                </a:solidFill>
                <a:latin typeface="Berlin Sans FB" panose="020E0602020502020306" pitchFamily="34" charset="0"/>
              </a:rPr>
              <a:t>.</a:t>
            </a:r>
          </a:p>
        </p:txBody>
      </p:sp>
    </p:spTree>
    <p:extLst>
      <p:ext uri="{BB962C8B-B14F-4D97-AF65-F5344CB8AC3E}">
        <p14:creationId xmlns:p14="http://schemas.microsoft.com/office/powerpoint/2010/main" val="3104564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14E46-F3C6-81EA-F37B-3BE2A6D3A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735E2-BADE-5B15-2151-A61C7CA4A9DE}"/>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7.5 Authentic use of technology</a:t>
            </a:r>
          </a:p>
        </p:txBody>
      </p:sp>
      <p:sp>
        <p:nvSpPr>
          <p:cNvPr id="5122" name="Content Placeholder 2">
            <a:extLst>
              <a:ext uri="{FF2B5EF4-FFF2-40B4-BE49-F238E27FC236}">
                <a16:creationId xmlns:a16="http://schemas.microsoft.com/office/drawing/2014/main" id="{A1AB7AC2-17B3-FE8A-9688-BE19C2BFFF86}"/>
              </a:ext>
            </a:extLst>
          </p:cNvPr>
          <p:cNvSpPr>
            <a:spLocks noGrp="1" noChangeArrowheads="1"/>
          </p:cNvSpPr>
          <p:nvPr>
            <p:ph sz="half" idx="1"/>
          </p:nvPr>
        </p:nvSpPr>
        <p:spPr>
          <a:xfrm>
            <a:off x="457200" y="1123950"/>
            <a:ext cx="8686800" cy="3886200"/>
          </a:xfrm>
        </p:spPr>
        <p:txBody>
          <a:bodyPr/>
          <a:lstStyle/>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How are teachers and students using technology?</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How does the school ensure that students are taught the responsible, moral, and ethical use of technology?</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Do students have choice in what technology they use?</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How is technology used to promote higher-order thinking?</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Is technology used as a substitution? Only as a substitution?</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Is technology used to make meaning or transfer knowledge/skills to a new situation?</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Do students use technology for research, computation, and innovation?</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Do students use technology for communication and collaboration?</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Do students use technology independently? And primarily independently?</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Do teachers use technology more than the students?</a:t>
            </a:r>
          </a:p>
          <a:p>
            <a:pPr marL="0" indent="0">
              <a:spcBef>
                <a:spcPts val="0"/>
              </a:spcBef>
              <a:buNone/>
            </a:pPr>
            <a:endParaRPr lang="en-US" sz="17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2175663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82F2-F839-8B5F-06AA-602F3565B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0B085-E5DA-1EAC-7D7C-66F0416BEA7D}"/>
              </a:ext>
            </a:extLst>
          </p:cNvPr>
          <p:cNvSpPr>
            <a:spLocks noGrp="1"/>
          </p:cNvSpPr>
          <p:nvPr>
            <p:ph type="title"/>
          </p:nvPr>
        </p:nvSpPr>
        <p:spPr>
          <a:xfrm>
            <a:off x="152400" y="206375"/>
            <a:ext cx="8839200" cy="857250"/>
          </a:xfrm>
          <a:solidFill>
            <a:schemeClr val="tx2">
              <a:lumMod val="75000"/>
            </a:schemeClr>
          </a:solidFill>
        </p:spPr>
        <p:txBody>
          <a:bodyPr rtlCol="0">
            <a:normAutofit fontScale="90000"/>
          </a:bodyPr>
          <a:lstStyle/>
          <a:p>
            <a:pPr fontAlgn="auto">
              <a:spcAft>
                <a:spcPts val="0"/>
              </a:spcAft>
              <a:defRPr/>
            </a:pPr>
            <a:r>
              <a:rPr lang="en-US" sz="3200" b="0" dirty="0">
                <a:solidFill>
                  <a:schemeClr val="bg1"/>
                </a:solidFill>
                <a:latin typeface="Berlin Sans FB" panose="020E0602020502020306" pitchFamily="34" charset="0"/>
              </a:rPr>
              <a:t>7.6 Instruction addresses affective dimensions of learning</a:t>
            </a:r>
          </a:p>
        </p:txBody>
      </p:sp>
      <p:sp>
        <p:nvSpPr>
          <p:cNvPr id="5122" name="Content Placeholder 2">
            <a:extLst>
              <a:ext uri="{FF2B5EF4-FFF2-40B4-BE49-F238E27FC236}">
                <a16:creationId xmlns:a16="http://schemas.microsoft.com/office/drawing/2014/main" id="{A86EBC4C-CA39-857D-353A-21507456597D}"/>
              </a:ext>
            </a:extLst>
          </p:cNvPr>
          <p:cNvSpPr>
            <a:spLocks noGrp="1" noChangeArrowheads="1"/>
          </p:cNvSpPr>
          <p:nvPr>
            <p:ph sz="half" idx="1"/>
          </p:nvPr>
        </p:nvSpPr>
        <p:spPr>
          <a:xfrm>
            <a:off x="76200" y="1123950"/>
            <a:ext cx="8991600" cy="3886200"/>
          </a:xfrm>
        </p:spPr>
        <p:txBody>
          <a:bodyPr/>
          <a:lstStyle/>
          <a:p>
            <a:pPr marL="0" indent="0">
              <a:spcBef>
                <a:spcPts val="0"/>
              </a:spcBef>
              <a:buNone/>
            </a:pPr>
            <a:r>
              <a:rPr lang="en-US" sz="1600" dirty="0">
                <a:solidFill>
                  <a:schemeClr val="accent1">
                    <a:lumMod val="75000"/>
                  </a:schemeClr>
                </a:solidFill>
                <a:latin typeface="Berlin Sans FB" panose="020E0602020502020306" pitchFamily="34" charset="0"/>
              </a:rPr>
              <a:t>Classroom instruction is designed to intentionally address the affective dimensions of learning, such as Catholic virtue, intellectual and social-emotional dispositions, relationship and community building, and skills of executive  function. </a:t>
            </a:r>
            <a:r>
              <a:rPr lang="en-US" sz="1600" dirty="0">
                <a:solidFill>
                  <a:schemeClr val="accent1">
                    <a:lumMod val="75000"/>
                  </a:schemeClr>
                </a:solidFill>
                <a:highlight>
                  <a:srgbClr val="00FFFF"/>
                </a:highlight>
                <a:latin typeface="Berlin Sans FB" panose="020E0602020502020306" pitchFamily="34" charset="0"/>
              </a:rPr>
              <a:t>Written curriculum documents and classroom instruction intentionally</a:t>
            </a:r>
            <a:r>
              <a:rPr lang="en-US" sz="1600" dirty="0">
                <a:solidFill>
                  <a:schemeClr val="accent1">
                    <a:lumMod val="75000"/>
                  </a:schemeClr>
                </a:solidFill>
                <a:latin typeface="Berlin Sans FB" panose="020E0602020502020306" pitchFamily="34" charset="0"/>
              </a:rPr>
              <a:t> do the following:</a:t>
            </a:r>
          </a:p>
          <a:p>
            <a:pPr>
              <a:spcBef>
                <a:spcPts val="0"/>
              </a:spcBef>
              <a:buFont typeface="Wingdings" panose="05000000000000000000" pitchFamily="2" charset="2"/>
              <a:buChar char="§"/>
            </a:pPr>
            <a:r>
              <a:rPr lang="en-US" sz="1600" dirty="0">
                <a:solidFill>
                  <a:schemeClr val="accent1">
                    <a:lumMod val="75000"/>
                  </a:schemeClr>
                </a:solidFill>
                <a:latin typeface="Berlin Sans FB" panose="020E0602020502020306" pitchFamily="34" charset="0"/>
              </a:rPr>
              <a:t>Teach and practice </a:t>
            </a:r>
            <a:r>
              <a:rPr lang="en-US" sz="1600" dirty="0">
                <a:solidFill>
                  <a:schemeClr val="accent1">
                    <a:lumMod val="75000"/>
                  </a:schemeClr>
                </a:solidFill>
                <a:highlight>
                  <a:srgbClr val="00FFFF"/>
                </a:highlight>
                <a:latin typeface="Berlin Sans FB" panose="020E0602020502020306" pitchFamily="34" charset="0"/>
              </a:rPr>
              <a:t>Catholic virtues</a:t>
            </a:r>
            <a:r>
              <a:rPr lang="en-US" sz="1600" dirty="0">
                <a:solidFill>
                  <a:schemeClr val="accent1">
                    <a:lumMod val="75000"/>
                  </a:schemeClr>
                </a:solidFill>
                <a:latin typeface="Berlin Sans FB" panose="020E0602020502020306" pitchFamily="34" charset="0"/>
              </a:rPr>
              <a:t>.</a:t>
            </a:r>
          </a:p>
          <a:p>
            <a:pPr>
              <a:spcBef>
                <a:spcPts val="0"/>
              </a:spcBef>
              <a:buFont typeface="Wingdings" panose="05000000000000000000" pitchFamily="2" charset="2"/>
              <a:buChar char="§"/>
            </a:pPr>
            <a:r>
              <a:rPr lang="en-US" sz="1600" dirty="0">
                <a:solidFill>
                  <a:schemeClr val="accent1">
                    <a:lumMod val="75000"/>
                  </a:schemeClr>
                </a:solidFill>
                <a:latin typeface="Berlin Sans FB" panose="020E0602020502020306" pitchFamily="34" charset="0"/>
              </a:rPr>
              <a:t>Teach and practice </a:t>
            </a:r>
            <a:r>
              <a:rPr lang="en-US" sz="1600" dirty="0">
                <a:solidFill>
                  <a:schemeClr val="accent1">
                    <a:lumMod val="75000"/>
                  </a:schemeClr>
                </a:solidFill>
                <a:highlight>
                  <a:srgbClr val="00FFFF"/>
                </a:highlight>
                <a:latin typeface="Berlin Sans FB" panose="020E0602020502020306" pitchFamily="34" charset="0"/>
              </a:rPr>
              <a:t>intellectual and social-emotional dispositions </a:t>
            </a:r>
            <a:r>
              <a:rPr lang="en-US" sz="1600" dirty="0">
                <a:solidFill>
                  <a:schemeClr val="accent1">
                    <a:lumMod val="75000"/>
                  </a:schemeClr>
                </a:solidFill>
                <a:latin typeface="Berlin Sans FB" panose="020E0602020502020306" pitchFamily="34" charset="0"/>
              </a:rPr>
              <a:t>including but not limited to identifying, understanding, and responding to emotions, responding to anxiety and anger, seeing good and God in all things, developing trusting relationships, forgiveness, and reconciliation.</a:t>
            </a:r>
          </a:p>
          <a:p>
            <a:pPr>
              <a:spcBef>
                <a:spcPts val="0"/>
              </a:spcBef>
              <a:buFont typeface="Wingdings" panose="05000000000000000000" pitchFamily="2" charset="2"/>
              <a:buChar char="§"/>
            </a:pPr>
            <a:r>
              <a:rPr lang="en-US" sz="1600" dirty="0">
                <a:solidFill>
                  <a:schemeClr val="accent1">
                    <a:lumMod val="75000"/>
                  </a:schemeClr>
                </a:solidFill>
                <a:latin typeface="Berlin Sans FB" panose="020E0602020502020306" pitchFamily="34" charset="0"/>
              </a:rPr>
              <a:t>Teach and practice </a:t>
            </a:r>
            <a:r>
              <a:rPr lang="en-US" sz="1600" dirty="0">
                <a:solidFill>
                  <a:schemeClr val="accent1">
                    <a:lumMod val="75000"/>
                  </a:schemeClr>
                </a:solidFill>
                <a:highlight>
                  <a:srgbClr val="00FFFF"/>
                </a:highlight>
                <a:latin typeface="Berlin Sans FB" panose="020E0602020502020306" pitchFamily="34" charset="0"/>
              </a:rPr>
              <a:t>relationship and community building </a:t>
            </a:r>
            <a:r>
              <a:rPr lang="en-US" sz="1600" dirty="0">
                <a:solidFill>
                  <a:schemeClr val="accent1">
                    <a:lumMod val="75000"/>
                  </a:schemeClr>
                </a:solidFill>
                <a:latin typeface="Berlin Sans FB" panose="020E0602020502020306" pitchFamily="34" charset="0"/>
              </a:rPr>
              <a:t>including but not limited to how to make and keep friends, how to be trustworthy and how to trust, what respect means and what it looks and feels like, respecting the dignity of each person, classroom behavior expectations, and celebration.</a:t>
            </a:r>
          </a:p>
          <a:p>
            <a:pPr>
              <a:spcBef>
                <a:spcPts val="0"/>
              </a:spcBef>
              <a:buFont typeface="Wingdings" panose="05000000000000000000" pitchFamily="2" charset="2"/>
              <a:buChar char="§"/>
            </a:pPr>
            <a:r>
              <a:rPr lang="en-US" sz="1600" dirty="0">
                <a:solidFill>
                  <a:schemeClr val="accent1">
                    <a:lumMod val="75000"/>
                  </a:schemeClr>
                </a:solidFill>
                <a:latin typeface="Berlin Sans FB" panose="020E0602020502020306" pitchFamily="34" charset="0"/>
              </a:rPr>
              <a:t>Teach and practice the </a:t>
            </a:r>
            <a:r>
              <a:rPr lang="en-US" sz="1600" dirty="0">
                <a:solidFill>
                  <a:schemeClr val="accent1">
                    <a:lumMod val="75000"/>
                  </a:schemeClr>
                </a:solidFill>
                <a:highlight>
                  <a:srgbClr val="00FFFF"/>
                </a:highlight>
                <a:latin typeface="Berlin Sans FB" panose="020E0602020502020306" pitchFamily="34" charset="0"/>
              </a:rPr>
              <a:t>skills of executive function </a:t>
            </a:r>
            <a:r>
              <a:rPr lang="en-US" sz="1600" dirty="0">
                <a:solidFill>
                  <a:schemeClr val="accent1">
                    <a:lumMod val="75000"/>
                  </a:schemeClr>
                </a:solidFill>
                <a:latin typeface="Berlin Sans FB" panose="020E0602020502020306" pitchFamily="34" charset="0"/>
              </a:rPr>
              <a:t>including but not limited to sustaining effort and persistence, adaptable thinking, self-regulation, goal-setting, planning, organization, time management, self-assessment, and reflection.</a:t>
            </a:r>
          </a:p>
        </p:txBody>
      </p:sp>
    </p:spTree>
    <p:extLst>
      <p:ext uri="{BB962C8B-B14F-4D97-AF65-F5344CB8AC3E}">
        <p14:creationId xmlns:p14="http://schemas.microsoft.com/office/powerpoint/2010/main" val="62310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67368-716F-4207-0232-1724C3D02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05F6D-4CCF-B6C1-DB70-B9557475F44D}"/>
              </a:ext>
            </a:extLst>
          </p:cNvPr>
          <p:cNvSpPr>
            <a:spLocks noGrp="1"/>
          </p:cNvSpPr>
          <p:nvPr>
            <p:ph type="title"/>
          </p:nvPr>
        </p:nvSpPr>
        <p:spPr>
          <a:xfrm>
            <a:off x="152400" y="206375"/>
            <a:ext cx="8839200" cy="857250"/>
          </a:xfrm>
          <a:solidFill>
            <a:schemeClr val="tx2">
              <a:lumMod val="75000"/>
            </a:schemeClr>
          </a:solidFill>
        </p:spPr>
        <p:txBody>
          <a:bodyPr rtlCol="0">
            <a:normAutofit fontScale="90000"/>
          </a:bodyPr>
          <a:lstStyle/>
          <a:p>
            <a:pPr fontAlgn="auto">
              <a:spcAft>
                <a:spcPts val="0"/>
              </a:spcAft>
              <a:defRPr/>
            </a:pPr>
            <a:r>
              <a:rPr lang="en-US" sz="3200" b="0" dirty="0">
                <a:solidFill>
                  <a:schemeClr val="bg1"/>
                </a:solidFill>
                <a:latin typeface="Berlin Sans FB" panose="020E0602020502020306" pitchFamily="34" charset="0"/>
              </a:rPr>
              <a:t>7.6 Instruction addresses affective dimensions of learning (level 2 and level 1)</a:t>
            </a:r>
          </a:p>
        </p:txBody>
      </p:sp>
      <p:sp>
        <p:nvSpPr>
          <p:cNvPr id="5122" name="Content Placeholder 2">
            <a:extLst>
              <a:ext uri="{FF2B5EF4-FFF2-40B4-BE49-F238E27FC236}">
                <a16:creationId xmlns:a16="http://schemas.microsoft.com/office/drawing/2014/main" id="{86B227BA-3163-2424-4AAB-604961D20528}"/>
              </a:ext>
            </a:extLst>
          </p:cNvPr>
          <p:cNvSpPr>
            <a:spLocks noGrp="1" noChangeArrowheads="1"/>
          </p:cNvSpPr>
          <p:nvPr>
            <p:ph sz="half" idx="1"/>
          </p:nvPr>
        </p:nvSpPr>
        <p:spPr>
          <a:xfrm>
            <a:off x="228600" y="1123950"/>
            <a:ext cx="8763000" cy="3886200"/>
          </a:xfrm>
        </p:spPr>
        <p:txBody>
          <a:bodyPr/>
          <a:lstStyle/>
          <a:p>
            <a:pPr marL="0" indent="0">
              <a:spcBef>
                <a:spcPts val="0"/>
              </a:spcBef>
              <a:buNone/>
            </a:pPr>
            <a:r>
              <a:rPr lang="en-US" sz="2000" u="sng" dirty="0">
                <a:solidFill>
                  <a:schemeClr val="accent1">
                    <a:lumMod val="75000"/>
                  </a:schemeClr>
                </a:solidFill>
                <a:latin typeface="Berlin Sans FB" panose="020E0602020502020306" pitchFamily="34" charset="0"/>
              </a:rPr>
              <a:t>Level 2: </a:t>
            </a:r>
            <a:r>
              <a:rPr lang="en-US" sz="2000" dirty="0">
                <a:solidFill>
                  <a:schemeClr val="accent1">
                    <a:lumMod val="75000"/>
                  </a:schemeClr>
                </a:solidFill>
                <a:latin typeface="Berlin Sans FB" panose="020E0602020502020306" pitchFamily="34" charset="0"/>
              </a:rPr>
              <a:t>Classroom instruction </a:t>
            </a:r>
            <a:r>
              <a:rPr lang="en-US" sz="2000" dirty="0">
                <a:solidFill>
                  <a:schemeClr val="accent1">
                    <a:lumMod val="75000"/>
                  </a:schemeClr>
                </a:solidFill>
                <a:highlight>
                  <a:srgbClr val="00FFFF"/>
                </a:highlight>
                <a:latin typeface="Berlin Sans FB" panose="020E0602020502020306" pitchFamily="34" charset="0"/>
              </a:rPr>
              <a:t>sometimes addresses the affective dimensions of learning</a:t>
            </a:r>
            <a:r>
              <a:rPr lang="en-US" sz="2000" dirty="0">
                <a:solidFill>
                  <a:schemeClr val="accent1">
                    <a:lumMod val="75000"/>
                  </a:schemeClr>
                </a:solidFill>
                <a:latin typeface="Berlin Sans FB" panose="020E0602020502020306" pitchFamily="34" charset="0"/>
              </a:rPr>
              <a:t>, such as Catholic virtue, intellectual and social-emotional dispositions, relationship and community building, and skills of executive function; however, </a:t>
            </a:r>
            <a:r>
              <a:rPr lang="en-US" sz="2000" dirty="0">
                <a:solidFill>
                  <a:schemeClr val="accent1">
                    <a:lumMod val="75000"/>
                  </a:schemeClr>
                </a:solidFill>
                <a:highlight>
                  <a:srgbClr val="00FFFF"/>
                </a:highlight>
                <a:latin typeface="Berlin Sans FB" panose="020E0602020502020306" pitchFamily="34" charset="0"/>
              </a:rPr>
              <a:t>these dimensions are not documented, consistent, and/or explicitly taught.</a:t>
            </a:r>
          </a:p>
          <a:p>
            <a:pPr marL="0" indent="0">
              <a:spcBef>
                <a:spcPts val="0"/>
              </a:spcBef>
              <a:buNone/>
            </a:pPr>
            <a:endParaRPr lang="en-US" sz="2000" dirty="0">
              <a:solidFill>
                <a:schemeClr val="accent1">
                  <a:lumMod val="75000"/>
                </a:schemeClr>
              </a:solidFill>
              <a:highlight>
                <a:srgbClr val="00FFFF"/>
              </a:highlight>
              <a:latin typeface="Berlin Sans FB" panose="020E0602020502020306" pitchFamily="34" charset="0"/>
            </a:endParaRPr>
          </a:p>
          <a:p>
            <a:pPr marL="0" indent="0">
              <a:spcBef>
                <a:spcPts val="0"/>
              </a:spcBef>
              <a:buNone/>
            </a:pPr>
            <a:r>
              <a:rPr lang="en-US" sz="2000" u="sng" dirty="0">
                <a:solidFill>
                  <a:schemeClr val="accent1">
                    <a:lumMod val="75000"/>
                  </a:schemeClr>
                </a:solidFill>
                <a:latin typeface="Berlin Sans FB" panose="020E0602020502020306" pitchFamily="34" charset="0"/>
              </a:rPr>
              <a:t>Level 1: </a:t>
            </a:r>
            <a:r>
              <a:rPr lang="en-US" sz="2000" dirty="0">
                <a:solidFill>
                  <a:schemeClr val="accent1">
                    <a:lumMod val="75000"/>
                  </a:schemeClr>
                </a:solidFill>
                <a:latin typeface="Berlin Sans FB" panose="020E0602020502020306" pitchFamily="34" charset="0"/>
              </a:rPr>
              <a:t>Classroom instruction shows </a:t>
            </a:r>
            <a:r>
              <a:rPr lang="en-US" sz="2000" dirty="0">
                <a:solidFill>
                  <a:schemeClr val="accent1">
                    <a:lumMod val="75000"/>
                  </a:schemeClr>
                </a:solidFill>
                <a:highlight>
                  <a:srgbClr val="00FFFF"/>
                </a:highlight>
                <a:latin typeface="Berlin Sans FB" panose="020E0602020502020306" pitchFamily="34" charset="0"/>
              </a:rPr>
              <a:t>little or no evidence of addressing the affective dimensions of learning</a:t>
            </a:r>
            <a:r>
              <a:rPr lang="en-US" sz="2000" dirty="0">
                <a:solidFill>
                  <a:schemeClr val="accent1">
                    <a:lumMod val="75000"/>
                  </a:schemeClr>
                </a:solidFill>
                <a:latin typeface="Berlin Sans FB" panose="020E0602020502020306" pitchFamily="34" charset="0"/>
              </a:rPr>
              <a:t>, such as Catholic virtue, intellectual and social-emotional dispositions, relationship and community building, and skills of executive  function.</a:t>
            </a:r>
          </a:p>
          <a:p>
            <a:pPr marL="0" indent="0">
              <a:spcBef>
                <a:spcPts val="0"/>
              </a:spcBef>
              <a:buNone/>
            </a:pPr>
            <a:endParaRPr lang="en-US" sz="800" dirty="0">
              <a:solidFill>
                <a:schemeClr val="accent1">
                  <a:lumMod val="75000"/>
                </a:schemeClr>
              </a:solidFill>
              <a:latin typeface="Berlin Sans FB" panose="020E0602020502020306" pitchFamily="34" charset="0"/>
            </a:endParaRPr>
          </a:p>
          <a:p>
            <a:pPr marL="0" indent="0">
              <a:spcBef>
                <a:spcPts val="0"/>
              </a:spcBef>
              <a:buNone/>
            </a:pPr>
            <a:r>
              <a:rPr lang="en-US" sz="2000" dirty="0">
                <a:solidFill>
                  <a:schemeClr val="accent1">
                    <a:lumMod val="75000"/>
                  </a:schemeClr>
                </a:solidFill>
                <a:highlight>
                  <a:srgbClr val="00FFFF"/>
                </a:highlight>
                <a:latin typeface="Berlin Sans FB" panose="020E0602020502020306" pitchFamily="34" charset="0"/>
              </a:rPr>
              <a:t>Instruction is mostly teacher-centered</a:t>
            </a:r>
            <a:r>
              <a:rPr lang="en-US" sz="2000" dirty="0">
                <a:solidFill>
                  <a:schemeClr val="accent1">
                    <a:lumMod val="75000"/>
                  </a:schemeClr>
                </a:solidFill>
                <a:latin typeface="Berlin Sans FB" panose="020E0602020502020306" pitchFamily="34" charset="0"/>
              </a:rPr>
              <a:t>. Positive reinforcements are rarely used. Evidence exists that students are not sure what to do or what the expectations are.</a:t>
            </a:r>
          </a:p>
          <a:p>
            <a:pPr marL="0" indent="0">
              <a:spcBef>
                <a:spcPts val="0"/>
              </a:spcBef>
              <a:buNone/>
            </a:pPr>
            <a:endParaRPr lang="en-US" sz="2000" dirty="0">
              <a:solidFill>
                <a:schemeClr val="accent1">
                  <a:lumMod val="75000"/>
                </a:schemeClr>
              </a:solidFill>
              <a:highlight>
                <a:srgbClr val="00FFFF"/>
              </a:highlight>
              <a:latin typeface="Berlin Sans FB" panose="020E0602020502020306" pitchFamily="34" charset="0"/>
            </a:endParaRPr>
          </a:p>
        </p:txBody>
      </p:sp>
    </p:spTree>
    <p:extLst>
      <p:ext uri="{BB962C8B-B14F-4D97-AF65-F5344CB8AC3E}">
        <p14:creationId xmlns:p14="http://schemas.microsoft.com/office/powerpoint/2010/main" val="1728281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solidFill>
            <a:schemeClr val="tx2">
              <a:lumMod val="75000"/>
            </a:schemeClr>
          </a:solidFill>
        </p:spPr>
        <p:txBody>
          <a:bodyPr rtlCol="0">
            <a:noAutofit/>
          </a:bodyPr>
          <a:lstStyle/>
          <a:p>
            <a:pPr fontAlgn="auto">
              <a:spcAft>
                <a:spcPts val="0"/>
              </a:spcAft>
              <a:defRPr/>
            </a:pPr>
            <a:r>
              <a:rPr lang="en-US" sz="3200" b="0" dirty="0">
                <a:solidFill>
                  <a:schemeClr val="bg1"/>
                </a:solidFill>
                <a:latin typeface="Berlin Sans FB" panose="020E0602020502020306" pitchFamily="34" charset="0"/>
              </a:rPr>
              <a:t>Agenda</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sz="half" idx="1"/>
          </p:nvPr>
        </p:nvSpPr>
        <p:spPr>
          <a:xfrm>
            <a:off x="3200400" y="1542653"/>
            <a:ext cx="4038600" cy="3394472"/>
          </a:xfrm>
        </p:spPr>
        <p:txBody>
          <a:bodyPr/>
          <a:lstStyle/>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Opening prayer</a:t>
            </a:r>
          </a:p>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Each standard 7-9</a:t>
            </a:r>
          </a:p>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Questions</a:t>
            </a:r>
          </a:p>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Closing prayer</a:t>
            </a:r>
          </a:p>
          <a:p>
            <a:pPr marL="0" indent="0">
              <a:buNone/>
            </a:pPr>
            <a:endParaRPr lang="en-US" altLang="en-US" sz="24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85996598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FD60C-9970-041C-B5EE-4AAC186A0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F9F6A-FA2B-217C-9AE4-EA5738672DEE}"/>
              </a:ext>
            </a:extLst>
          </p:cNvPr>
          <p:cNvSpPr>
            <a:spLocks noGrp="1"/>
          </p:cNvSpPr>
          <p:nvPr>
            <p:ph type="title"/>
          </p:nvPr>
        </p:nvSpPr>
        <p:spPr>
          <a:xfrm>
            <a:off x="152400" y="206375"/>
            <a:ext cx="8839200" cy="857250"/>
          </a:xfrm>
          <a:solidFill>
            <a:schemeClr val="tx2">
              <a:lumMod val="75000"/>
            </a:schemeClr>
          </a:solidFill>
        </p:spPr>
        <p:txBody>
          <a:bodyPr rtlCol="0">
            <a:normAutofit fontScale="90000"/>
          </a:bodyPr>
          <a:lstStyle/>
          <a:p>
            <a:pPr fontAlgn="auto">
              <a:spcAft>
                <a:spcPts val="0"/>
              </a:spcAft>
              <a:defRPr/>
            </a:pPr>
            <a:r>
              <a:rPr lang="en-US" sz="3200" b="0" dirty="0">
                <a:solidFill>
                  <a:schemeClr val="bg1"/>
                </a:solidFill>
                <a:latin typeface="Berlin Sans FB" panose="020E0602020502020306" pitchFamily="34" charset="0"/>
              </a:rPr>
              <a:t>7.6 Instruction addresses affective dimensions of learning</a:t>
            </a:r>
          </a:p>
        </p:txBody>
      </p:sp>
      <p:sp>
        <p:nvSpPr>
          <p:cNvPr id="5122" name="Content Placeholder 2">
            <a:extLst>
              <a:ext uri="{FF2B5EF4-FFF2-40B4-BE49-F238E27FC236}">
                <a16:creationId xmlns:a16="http://schemas.microsoft.com/office/drawing/2014/main" id="{FD52565B-B2B7-A042-035C-4BE38BDAA904}"/>
              </a:ext>
            </a:extLst>
          </p:cNvPr>
          <p:cNvSpPr>
            <a:spLocks noGrp="1" noChangeArrowheads="1"/>
          </p:cNvSpPr>
          <p:nvPr>
            <p:ph sz="half" idx="1"/>
          </p:nvPr>
        </p:nvSpPr>
        <p:spPr>
          <a:xfrm>
            <a:off x="76200" y="1123950"/>
            <a:ext cx="8991600" cy="3886200"/>
          </a:xfrm>
        </p:spPr>
        <p:txBody>
          <a:bodyPr/>
          <a:lstStyle/>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Where in the curriculum are the Catholic virtues? How and when are these taught and practiced?</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Where in the curriculum are the intellectual and social-emotional dispositions ? How and when are these taught and practiced?</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Where in the curriculum are relationship and community building? How and when are these taught and practiced?</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Where in the curriculum are the skills of executive function? How and when are these taught and practiced?</a:t>
            </a:r>
          </a:p>
          <a:p>
            <a:pPr>
              <a:spcBef>
                <a:spcPts val="0"/>
              </a:spcBef>
              <a:buFont typeface="Wingdings" panose="05000000000000000000" pitchFamily="2" charset="2"/>
              <a:buChar char="§"/>
            </a:pPr>
            <a:endParaRPr lang="en-US" sz="20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693384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33C82-DEAD-1CF8-AAFE-ECD3396270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8DAB2-9AFB-9A47-867D-FFA02D149AA4}"/>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7.7 Meeting all students needs</a:t>
            </a:r>
          </a:p>
        </p:txBody>
      </p:sp>
      <p:sp>
        <p:nvSpPr>
          <p:cNvPr id="5122" name="Content Placeholder 2">
            <a:extLst>
              <a:ext uri="{FF2B5EF4-FFF2-40B4-BE49-F238E27FC236}">
                <a16:creationId xmlns:a16="http://schemas.microsoft.com/office/drawing/2014/main" id="{6ADF010A-195E-6273-C28F-78126ABDF6DD}"/>
              </a:ext>
            </a:extLst>
          </p:cNvPr>
          <p:cNvSpPr>
            <a:spLocks noGrp="1" noChangeArrowheads="1"/>
          </p:cNvSpPr>
          <p:nvPr>
            <p:ph sz="half" idx="1"/>
          </p:nvPr>
        </p:nvSpPr>
        <p:spPr>
          <a:xfrm>
            <a:off x="152400" y="1123949"/>
            <a:ext cx="8763000" cy="3813175"/>
          </a:xfrm>
        </p:spPr>
        <p:txBody>
          <a:bodyPr/>
          <a:lstStyle/>
          <a:p>
            <a:pPr marL="0" indent="0">
              <a:spcBef>
                <a:spcPts val="0"/>
              </a:spcBef>
              <a:buNone/>
            </a:pPr>
            <a:r>
              <a:rPr lang="en-US" sz="2000" dirty="0">
                <a:solidFill>
                  <a:schemeClr val="accent1">
                    <a:lumMod val="75000"/>
                  </a:schemeClr>
                </a:solidFill>
                <a:latin typeface="Berlin Sans FB" panose="020E0602020502020306" pitchFamily="34" charset="0"/>
              </a:rPr>
              <a:t>Classroom instruction is designed to engage and motivate all students, </a:t>
            </a:r>
            <a:r>
              <a:rPr lang="en-US" sz="2000" dirty="0">
                <a:solidFill>
                  <a:schemeClr val="accent1">
                    <a:lumMod val="75000"/>
                  </a:schemeClr>
                </a:solidFill>
                <a:highlight>
                  <a:srgbClr val="00FFFF"/>
                </a:highlight>
                <a:latin typeface="Berlin Sans FB" panose="020E0602020502020306" pitchFamily="34" charset="0"/>
              </a:rPr>
              <a:t>addressing the diverse needs and capabilities </a:t>
            </a:r>
            <a:r>
              <a:rPr lang="en-US" sz="2000" dirty="0">
                <a:solidFill>
                  <a:schemeClr val="accent1">
                    <a:lumMod val="75000"/>
                  </a:schemeClr>
                </a:solidFill>
                <a:latin typeface="Berlin Sans FB" panose="020E0602020502020306" pitchFamily="34" charset="0"/>
              </a:rPr>
              <a:t>of each student and accommodating students with special needs as fully as possible.</a:t>
            </a:r>
          </a:p>
          <a:p>
            <a:pPr marL="0" indent="0">
              <a:spcBef>
                <a:spcPts val="0"/>
              </a:spcBef>
              <a:buNone/>
            </a:pPr>
            <a:r>
              <a:rPr lang="en-US" sz="2000" dirty="0">
                <a:solidFill>
                  <a:schemeClr val="accent1">
                    <a:lumMod val="75000"/>
                  </a:schemeClr>
                </a:solidFill>
                <a:latin typeface="Berlin Sans FB" panose="020E0602020502020306" pitchFamily="34" charset="0"/>
              </a:rPr>
              <a:t>A </a:t>
            </a:r>
            <a:r>
              <a:rPr lang="en-US" sz="2000" dirty="0">
                <a:solidFill>
                  <a:schemeClr val="accent1">
                    <a:lumMod val="75000"/>
                  </a:schemeClr>
                </a:solidFill>
                <a:highlight>
                  <a:srgbClr val="00FFFF"/>
                </a:highlight>
                <a:latin typeface="Berlin Sans FB" panose="020E0602020502020306" pitchFamily="34" charset="0"/>
              </a:rPr>
              <a:t>universal screener / interim assessment </a:t>
            </a:r>
            <a:r>
              <a:rPr lang="en-US" sz="2000" dirty="0">
                <a:solidFill>
                  <a:schemeClr val="accent1">
                    <a:lumMod val="75000"/>
                  </a:schemeClr>
                </a:solidFill>
                <a:latin typeface="Berlin Sans FB" panose="020E0602020502020306" pitchFamily="34" charset="0"/>
              </a:rPr>
              <a:t>is administered to all students.</a:t>
            </a:r>
          </a:p>
          <a:p>
            <a:pPr marL="0" indent="0">
              <a:spcBef>
                <a:spcPts val="0"/>
              </a:spcBef>
              <a:buNone/>
            </a:pPr>
            <a:r>
              <a:rPr lang="en-US" sz="2000" dirty="0">
                <a:solidFill>
                  <a:schemeClr val="accent1">
                    <a:lumMod val="75000"/>
                  </a:schemeClr>
                </a:solidFill>
                <a:latin typeface="Berlin Sans FB" panose="020E0602020502020306" pitchFamily="34" charset="0"/>
              </a:rPr>
              <a:t>Unit and/or lesson plans give evidence of </a:t>
            </a:r>
            <a:r>
              <a:rPr lang="en-US" sz="2000" dirty="0">
                <a:solidFill>
                  <a:schemeClr val="accent1">
                    <a:lumMod val="75000"/>
                  </a:schemeClr>
                </a:solidFill>
                <a:highlight>
                  <a:srgbClr val="00FFFF"/>
                </a:highlight>
                <a:latin typeface="Berlin Sans FB" panose="020E0602020502020306" pitchFamily="34" charset="0"/>
              </a:rPr>
              <a:t>differentiation</a:t>
            </a:r>
            <a:r>
              <a:rPr lang="en-US" sz="2000" dirty="0">
                <a:solidFill>
                  <a:schemeClr val="accent1">
                    <a:lumMod val="75000"/>
                  </a:schemeClr>
                </a:solidFill>
                <a:latin typeface="Berlin Sans FB" panose="020E0602020502020306" pitchFamily="34" charset="0"/>
              </a:rPr>
              <a:t> based on the results from the screener / interim assessment.</a:t>
            </a:r>
          </a:p>
          <a:p>
            <a:pPr marL="0" indent="0">
              <a:spcBef>
                <a:spcPts val="0"/>
              </a:spcBef>
              <a:buNone/>
            </a:pPr>
            <a:r>
              <a:rPr lang="en-US" sz="2000" dirty="0">
                <a:solidFill>
                  <a:schemeClr val="accent1">
                    <a:lumMod val="75000"/>
                  </a:schemeClr>
                </a:solidFill>
                <a:latin typeface="Berlin Sans FB" panose="020E0602020502020306" pitchFamily="34" charset="0"/>
              </a:rPr>
              <a:t>Students entering the school with IEPs or 504 Plans are transitioned to Student Support Plans (or the school's equivalent). </a:t>
            </a:r>
            <a:r>
              <a:rPr lang="en-US" sz="2000" dirty="0">
                <a:solidFill>
                  <a:schemeClr val="accent1">
                    <a:lumMod val="75000"/>
                  </a:schemeClr>
                </a:solidFill>
                <a:highlight>
                  <a:srgbClr val="00FFFF"/>
                </a:highlight>
                <a:latin typeface="Berlin Sans FB" panose="020E0602020502020306" pitchFamily="34" charset="0"/>
              </a:rPr>
              <a:t>These plans are reviewed and updated annually, using the Students Support Team approach</a:t>
            </a:r>
            <a:r>
              <a:rPr lang="en-US" sz="2000" dirty="0">
                <a:solidFill>
                  <a:schemeClr val="accent1">
                    <a:lumMod val="75000"/>
                  </a:schemeClr>
                </a:solidFill>
                <a:latin typeface="Berlin Sans FB" panose="020E0602020502020306" pitchFamily="34" charset="0"/>
              </a:rPr>
              <a:t>.</a:t>
            </a:r>
          </a:p>
          <a:p>
            <a:pPr marL="0" indent="0">
              <a:spcBef>
                <a:spcPts val="0"/>
              </a:spcBef>
              <a:buNone/>
            </a:pPr>
            <a:r>
              <a:rPr lang="en-US" sz="2000" dirty="0">
                <a:solidFill>
                  <a:schemeClr val="accent1">
                    <a:lumMod val="75000"/>
                  </a:schemeClr>
                </a:solidFill>
                <a:highlight>
                  <a:srgbClr val="00FFFF"/>
                </a:highlight>
                <a:latin typeface="Berlin Sans FB" panose="020E0602020502020306" pitchFamily="34" charset="0"/>
              </a:rPr>
              <a:t>Interventions, accommodations, and/or modifications are provided, documented, and reviewed for effectiveness and student progress.</a:t>
            </a:r>
          </a:p>
        </p:txBody>
      </p:sp>
    </p:spTree>
    <p:extLst>
      <p:ext uri="{BB962C8B-B14F-4D97-AF65-F5344CB8AC3E}">
        <p14:creationId xmlns:p14="http://schemas.microsoft.com/office/powerpoint/2010/main" val="2850929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77BE2-69CA-2587-F989-02C25181D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7780B-83C0-A90E-CB7F-A4F6B2A4356A}"/>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7.7 Meeting all students needs</a:t>
            </a:r>
          </a:p>
        </p:txBody>
      </p:sp>
      <p:sp>
        <p:nvSpPr>
          <p:cNvPr id="5122" name="Content Placeholder 2">
            <a:extLst>
              <a:ext uri="{FF2B5EF4-FFF2-40B4-BE49-F238E27FC236}">
                <a16:creationId xmlns:a16="http://schemas.microsoft.com/office/drawing/2014/main" id="{FF16C917-2E82-EA7C-ECA3-ED555974818B}"/>
              </a:ext>
            </a:extLst>
          </p:cNvPr>
          <p:cNvSpPr>
            <a:spLocks noGrp="1" noChangeArrowheads="1"/>
          </p:cNvSpPr>
          <p:nvPr>
            <p:ph sz="half" idx="1"/>
          </p:nvPr>
        </p:nvSpPr>
        <p:spPr>
          <a:xfrm>
            <a:off x="457200" y="1123949"/>
            <a:ext cx="8229600" cy="3813175"/>
          </a:xfrm>
        </p:spPr>
        <p:txBody>
          <a:bodyPr/>
          <a:lstStyle/>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What screener or interim assessment is used? What happens with the results?</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How does differentiation happen in the classrooms? How is it noted in lesson and unit plans?</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How often does the student support team meet? When are SSPs reviewed and updated? </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What is the expectation for teachers to implement the SSPs and provide accommodations?</a:t>
            </a:r>
          </a:p>
        </p:txBody>
      </p:sp>
    </p:spTree>
    <p:extLst>
      <p:ext uri="{BB962C8B-B14F-4D97-AF65-F5344CB8AC3E}">
        <p14:creationId xmlns:p14="http://schemas.microsoft.com/office/powerpoint/2010/main" val="2820400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BBE21-7DD1-9F0D-C9AA-EED122E95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F4E29-9366-ACDE-3DA0-C2B4D82DCF57}"/>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7.8 PLCs to improve effectiveness</a:t>
            </a:r>
          </a:p>
        </p:txBody>
      </p:sp>
      <p:sp>
        <p:nvSpPr>
          <p:cNvPr id="5122" name="Content Placeholder 2">
            <a:extLst>
              <a:ext uri="{FF2B5EF4-FFF2-40B4-BE49-F238E27FC236}">
                <a16:creationId xmlns:a16="http://schemas.microsoft.com/office/drawing/2014/main" id="{8B9E101F-F0BF-D867-4698-34A64214AC94}"/>
              </a:ext>
            </a:extLst>
          </p:cNvPr>
          <p:cNvSpPr>
            <a:spLocks noGrp="1" noChangeArrowheads="1"/>
          </p:cNvSpPr>
          <p:nvPr>
            <p:ph sz="half" idx="1"/>
          </p:nvPr>
        </p:nvSpPr>
        <p:spPr>
          <a:xfrm>
            <a:off x="76200" y="1123949"/>
            <a:ext cx="8991600" cy="3962401"/>
          </a:xfrm>
        </p:spPr>
        <p:txBody>
          <a:bodyPr/>
          <a:lstStyle/>
          <a:p>
            <a:pPr marL="0" indent="0">
              <a:spcBef>
                <a:spcPts val="0"/>
              </a:spcBef>
              <a:buNone/>
            </a:pPr>
            <a:r>
              <a:rPr lang="en-US" sz="1800" dirty="0">
                <a:solidFill>
                  <a:schemeClr val="accent1">
                    <a:lumMod val="75000"/>
                  </a:schemeClr>
                </a:solidFill>
                <a:latin typeface="Berlin Sans FB" panose="020E0602020502020306" pitchFamily="34" charset="0"/>
              </a:rPr>
              <a:t>Faculty collaborate in professional learning communities to develop, </a:t>
            </a:r>
            <a:r>
              <a:rPr lang="en-US" sz="1800" dirty="0">
                <a:solidFill>
                  <a:schemeClr val="accent1">
                    <a:lumMod val="75000"/>
                  </a:schemeClr>
                </a:solidFill>
                <a:highlight>
                  <a:srgbClr val="00FFFF"/>
                </a:highlight>
                <a:latin typeface="Berlin Sans FB" panose="020E0602020502020306" pitchFamily="34" charset="0"/>
              </a:rPr>
              <a:t>implement</a:t>
            </a:r>
            <a:r>
              <a:rPr lang="en-US" sz="1800" dirty="0">
                <a:solidFill>
                  <a:schemeClr val="accent1">
                    <a:lumMod val="75000"/>
                  </a:schemeClr>
                </a:solidFill>
                <a:latin typeface="Berlin Sans FB" panose="020E0602020502020306" pitchFamily="34" charset="0"/>
              </a:rPr>
              <a:t> and continuously </a:t>
            </a:r>
            <a:r>
              <a:rPr lang="en-US" sz="1800" dirty="0">
                <a:solidFill>
                  <a:schemeClr val="accent1">
                    <a:lumMod val="75000"/>
                  </a:schemeClr>
                </a:solidFill>
                <a:highlight>
                  <a:srgbClr val="00FFFF"/>
                </a:highlight>
                <a:latin typeface="Berlin Sans FB" panose="020E0602020502020306" pitchFamily="34" charset="0"/>
              </a:rPr>
              <a:t>improve the effectiveness </a:t>
            </a:r>
            <a:r>
              <a:rPr lang="en-US" sz="1800" dirty="0">
                <a:solidFill>
                  <a:schemeClr val="accent1">
                    <a:lumMod val="75000"/>
                  </a:schemeClr>
                </a:solidFill>
                <a:latin typeface="Berlin Sans FB" panose="020E0602020502020306" pitchFamily="34" charset="0"/>
              </a:rPr>
              <a:t>of the </a:t>
            </a:r>
            <a:r>
              <a:rPr lang="en-US" sz="1800" dirty="0">
                <a:solidFill>
                  <a:schemeClr val="accent1">
                    <a:lumMod val="75000"/>
                  </a:schemeClr>
                </a:solidFill>
                <a:highlight>
                  <a:srgbClr val="00FFFF"/>
                </a:highlight>
                <a:latin typeface="Berlin Sans FB" panose="020E0602020502020306" pitchFamily="34" charset="0"/>
              </a:rPr>
              <a:t>curriculum and instruction </a:t>
            </a:r>
            <a:r>
              <a:rPr lang="en-US" sz="1800" dirty="0">
                <a:solidFill>
                  <a:schemeClr val="accent1">
                    <a:lumMod val="75000"/>
                  </a:schemeClr>
                </a:solidFill>
                <a:latin typeface="Berlin Sans FB" panose="020E0602020502020306" pitchFamily="34" charset="0"/>
              </a:rPr>
              <a:t>to result in high levels of </a:t>
            </a:r>
            <a:r>
              <a:rPr lang="en-US" sz="1800" dirty="0">
                <a:solidFill>
                  <a:schemeClr val="accent1">
                    <a:lumMod val="75000"/>
                  </a:schemeClr>
                </a:solidFill>
                <a:highlight>
                  <a:srgbClr val="00FFFF"/>
                </a:highlight>
                <a:latin typeface="Berlin Sans FB" panose="020E0602020502020306" pitchFamily="34" charset="0"/>
              </a:rPr>
              <a:t>student achievement, engagement, and well-being</a:t>
            </a:r>
            <a:r>
              <a:rPr lang="en-US" sz="1800" dirty="0">
                <a:solidFill>
                  <a:schemeClr val="accent1">
                    <a:lumMod val="75000"/>
                  </a:schemeClr>
                </a:solidFill>
                <a:latin typeface="Berlin Sans FB" panose="020E0602020502020306" pitchFamily="34" charset="0"/>
              </a:rPr>
              <a:t>. </a:t>
            </a:r>
            <a:r>
              <a:rPr lang="en-US" sz="1800" dirty="0">
                <a:solidFill>
                  <a:schemeClr val="accent1">
                    <a:lumMod val="75000"/>
                  </a:schemeClr>
                </a:solidFill>
                <a:highlight>
                  <a:srgbClr val="00FFFF"/>
                </a:highlight>
                <a:latin typeface="Berlin Sans FB" panose="020E0602020502020306" pitchFamily="34" charset="0"/>
              </a:rPr>
              <a:t>Consistently throughout the school</a:t>
            </a:r>
            <a:r>
              <a:rPr lang="en-US" sz="1800" dirty="0">
                <a:solidFill>
                  <a:schemeClr val="accent1">
                    <a:lumMod val="75000"/>
                  </a:schemeClr>
                </a:solidFill>
                <a:latin typeface="Berlin Sans FB" panose="020E0602020502020306" pitchFamily="34" charset="0"/>
              </a:rPr>
              <a:t>:</a:t>
            </a:r>
          </a:p>
          <a:p>
            <a:pPr>
              <a:spcBef>
                <a:spcPts val="0"/>
              </a:spcBef>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Members of the professional learning communities (PLCs) use </a:t>
            </a:r>
            <a:r>
              <a:rPr lang="en-US" sz="1800" dirty="0">
                <a:solidFill>
                  <a:schemeClr val="accent1">
                    <a:lumMod val="75000"/>
                  </a:schemeClr>
                </a:solidFill>
                <a:highlight>
                  <a:srgbClr val="00FFFF"/>
                </a:highlight>
                <a:latin typeface="Berlin Sans FB" panose="020E0602020502020306" pitchFamily="34" charset="0"/>
              </a:rPr>
              <a:t>current best practice</a:t>
            </a:r>
            <a:r>
              <a:rPr lang="en-US" sz="1800" dirty="0">
                <a:solidFill>
                  <a:schemeClr val="accent1">
                    <a:lumMod val="75000"/>
                  </a:schemeClr>
                </a:solidFill>
                <a:latin typeface="Berlin Sans FB" panose="020E0602020502020306" pitchFamily="34" charset="0"/>
              </a:rPr>
              <a:t> to </a:t>
            </a:r>
            <a:r>
              <a:rPr lang="en-US" sz="1800" dirty="0">
                <a:solidFill>
                  <a:schemeClr val="accent1">
                    <a:lumMod val="75000"/>
                  </a:schemeClr>
                </a:solidFill>
                <a:highlight>
                  <a:srgbClr val="00FFFF"/>
                </a:highlight>
                <a:latin typeface="Berlin Sans FB" panose="020E0602020502020306" pitchFamily="34" charset="0"/>
              </a:rPr>
              <a:t>analyze data including but not be limited to standardized achievement tests, individualized skill tests, classroom teacher made assessments, and behavior assessments/social-emotional assessments</a:t>
            </a:r>
            <a:r>
              <a:rPr lang="en-US" sz="1800" dirty="0">
                <a:solidFill>
                  <a:schemeClr val="accent1">
                    <a:lumMod val="75000"/>
                  </a:schemeClr>
                </a:solidFill>
                <a:latin typeface="Berlin Sans FB" panose="020E0602020502020306" pitchFamily="34" charset="0"/>
              </a:rPr>
              <a:t>.</a:t>
            </a:r>
          </a:p>
          <a:p>
            <a:pPr>
              <a:spcBef>
                <a:spcPts val="0"/>
              </a:spcBef>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PLCs may be within a school or among schools and may be face‐to-face gatherings or virtual opportunities.</a:t>
            </a:r>
          </a:p>
          <a:p>
            <a:pPr>
              <a:spcBef>
                <a:spcPts val="0"/>
              </a:spcBef>
              <a:buFont typeface="Wingdings" panose="05000000000000000000" pitchFamily="2" charset="2"/>
              <a:buChar char="§"/>
            </a:pPr>
            <a:endParaRPr lang="en-US" sz="1200" dirty="0">
              <a:solidFill>
                <a:schemeClr val="accent1">
                  <a:lumMod val="75000"/>
                </a:schemeClr>
              </a:solidFill>
              <a:latin typeface="Berlin Sans FB" panose="020E0602020502020306" pitchFamily="34" charset="0"/>
            </a:endParaRPr>
          </a:p>
          <a:p>
            <a:pPr lvl="1">
              <a:spcBef>
                <a:spcPts val="0"/>
              </a:spcBef>
              <a:buFont typeface="Wingdings" panose="05000000000000000000" pitchFamily="2" charset="2"/>
              <a:buChar char="§"/>
            </a:pPr>
            <a:r>
              <a:rPr lang="en-US" sz="1600" dirty="0">
                <a:solidFill>
                  <a:schemeClr val="accent1">
                    <a:lumMod val="75000"/>
                  </a:schemeClr>
                </a:solidFill>
                <a:latin typeface="Berlin Sans FB" panose="020E0602020502020306" pitchFamily="34" charset="0"/>
              </a:rPr>
              <a:t>Are all faculty members involved in at least one PLC?</a:t>
            </a:r>
          </a:p>
          <a:p>
            <a:pPr lvl="1">
              <a:spcBef>
                <a:spcPts val="0"/>
              </a:spcBef>
              <a:buFont typeface="Wingdings" panose="05000000000000000000" pitchFamily="2" charset="2"/>
              <a:buChar char="§"/>
            </a:pPr>
            <a:r>
              <a:rPr lang="en-US" sz="1600" dirty="0">
                <a:solidFill>
                  <a:schemeClr val="accent1">
                    <a:lumMod val="75000"/>
                  </a:schemeClr>
                </a:solidFill>
                <a:latin typeface="Berlin Sans FB" panose="020E0602020502020306" pitchFamily="34" charset="0"/>
              </a:rPr>
              <a:t>Does the school have PLCs focused on improving the effectiveness of curriculum, instruction, student achievement, student well-being, and student engagement?</a:t>
            </a:r>
          </a:p>
          <a:p>
            <a:pPr lvl="1">
              <a:spcBef>
                <a:spcPts val="0"/>
              </a:spcBef>
              <a:buFont typeface="Wingdings" panose="05000000000000000000" pitchFamily="2" charset="2"/>
              <a:buChar char="§"/>
            </a:pPr>
            <a:r>
              <a:rPr lang="en-US" sz="1600" dirty="0">
                <a:solidFill>
                  <a:schemeClr val="accent1">
                    <a:lumMod val="75000"/>
                  </a:schemeClr>
                </a:solidFill>
                <a:latin typeface="Berlin Sans FB" panose="020E0602020502020306" pitchFamily="34" charset="0"/>
              </a:rPr>
              <a:t>How are agendas and topics determined? Work monitored?</a:t>
            </a:r>
          </a:p>
          <a:p>
            <a:pPr>
              <a:spcBef>
                <a:spcPts val="0"/>
              </a:spcBef>
              <a:buFont typeface="Wingdings" panose="05000000000000000000" pitchFamily="2" charset="2"/>
              <a:buChar char="§"/>
            </a:pPr>
            <a:endParaRPr lang="en-US" sz="18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2584518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181FB-13FA-9BE4-62DB-7852AC173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E14D0-5F18-863A-BE62-1BA021F67B24}"/>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7.9 Certified teachers and staff</a:t>
            </a:r>
          </a:p>
        </p:txBody>
      </p:sp>
      <p:sp>
        <p:nvSpPr>
          <p:cNvPr id="5122" name="Content Placeholder 2">
            <a:extLst>
              <a:ext uri="{FF2B5EF4-FFF2-40B4-BE49-F238E27FC236}">
                <a16:creationId xmlns:a16="http://schemas.microsoft.com/office/drawing/2014/main" id="{DD6817E6-D92D-2B26-89D0-E25E52C3341E}"/>
              </a:ext>
            </a:extLst>
          </p:cNvPr>
          <p:cNvSpPr>
            <a:spLocks noGrp="1" noChangeArrowheads="1"/>
          </p:cNvSpPr>
          <p:nvPr>
            <p:ph sz="half" idx="1"/>
          </p:nvPr>
        </p:nvSpPr>
        <p:spPr>
          <a:xfrm>
            <a:off x="152400" y="1123950"/>
            <a:ext cx="8915400" cy="3505200"/>
          </a:xfrm>
        </p:spPr>
        <p:txBody>
          <a:bodyPr/>
          <a:lstStyle/>
          <a:p>
            <a:pPr marL="0" indent="0">
              <a:spcBef>
                <a:spcPts val="0"/>
              </a:spcBef>
              <a:buNone/>
            </a:pPr>
            <a:r>
              <a:rPr lang="en-US" sz="2200" dirty="0">
                <a:solidFill>
                  <a:schemeClr val="accent1">
                    <a:lumMod val="75000"/>
                  </a:schemeClr>
                </a:solidFill>
                <a:latin typeface="Berlin Sans FB" panose="020E0602020502020306" pitchFamily="34" charset="0"/>
              </a:rPr>
              <a:t>The faculty and professional support staff meet (arch)diocesan, state, and/or national requirements for academic preparation and licensing to ensure their capacity to provide effective curriculum and instruction for each student.</a:t>
            </a:r>
          </a:p>
          <a:p>
            <a:pPr marL="0" indent="0">
              <a:spcBef>
                <a:spcPts val="0"/>
              </a:spcBef>
              <a:buNone/>
            </a:pPr>
            <a:endParaRPr lang="en-US" sz="800" dirty="0">
              <a:solidFill>
                <a:schemeClr val="accent1">
                  <a:lumMod val="75000"/>
                </a:schemeClr>
              </a:solidFill>
              <a:latin typeface="Berlin Sans FB" panose="020E0602020502020306" pitchFamily="34" charset="0"/>
            </a:endParaRPr>
          </a:p>
          <a:p>
            <a:pPr marL="0" indent="0">
              <a:spcBef>
                <a:spcPts val="0"/>
              </a:spcBef>
              <a:buNone/>
            </a:pPr>
            <a:r>
              <a:rPr lang="en-US" sz="2200" dirty="0">
                <a:solidFill>
                  <a:schemeClr val="accent1">
                    <a:lumMod val="75000"/>
                  </a:schemeClr>
                </a:solidFill>
                <a:latin typeface="Berlin Sans FB" panose="020E0602020502020306" pitchFamily="34" charset="0"/>
              </a:rPr>
              <a:t>Compliance with these requirements is factored into all employment decisions. </a:t>
            </a:r>
          </a:p>
          <a:p>
            <a:pPr marL="0" indent="0">
              <a:spcBef>
                <a:spcPts val="0"/>
              </a:spcBef>
              <a:buNone/>
            </a:pPr>
            <a:endParaRPr lang="en-US" sz="800" dirty="0">
              <a:solidFill>
                <a:schemeClr val="accent1">
                  <a:lumMod val="75000"/>
                </a:schemeClr>
              </a:solidFill>
              <a:latin typeface="Berlin Sans FB" panose="020E0602020502020306" pitchFamily="34" charset="0"/>
            </a:endParaRPr>
          </a:p>
          <a:p>
            <a:pPr marL="0" indent="0">
              <a:spcBef>
                <a:spcPts val="0"/>
              </a:spcBef>
              <a:buNone/>
            </a:pPr>
            <a:r>
              <a:rPr lang="en-US" sz="2200" dirty="0">
                <a:solidFill>
                  <a:schemeClr val="accent1">
                    <a:lumMod val="75000"/>
                  </a:schemeClr>
                </a:solidFill>
                <a:latin typeface="Berlin Sans FB" panose="020E0602020502020306" pitchFamily="34" charset="0"/>
              </a:rPr>
              <a:t>Professional development is provided to support continuous improvement.</a:t>
            </a:r>
          </a:p>
          <a:p>
            <a:pPr marL="0" indent="0">
              <a:spcBef>
                <a:spcPts val="0"/>
              </a:spcBef>
              <a:buNone/>
            </a:pPr>
            <a:endParaRPr lang="en-US" sz="2200" dirty="0">
              <a:solidFill>
                <a:schemeClr val="accent1">
                  <a:lumMod val="75000"/>
                </a:schemeClr>
              </a:solidFill>
              <a:latin typeface="Berlin Sans FB" panose="020E0602020502020306" pitchFamily="34" charset="0"/>
            </a:endParaRPr>
          </a:p>
          <a:p>
            <a:pPr>
              <a:spcBef>
                <a:spcPts val="0"/>
              </a:spcBef>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Are teachers certified or on a diocesan approved plan?</a:t>
            </a:r>
          </a:p>
        </p:txBody>
      </p:sp>
    </p:spTree>
    <p:extLst>
      <p:ext uri="{BB962C8B-B14F-4D97-AF65-F5344CB8AC3E}">
        <p14:creationId xmlns:p14="http://schemas.microsoft.com/office/powerpoint/2010/main" val="426729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31ED-A782-502A-EEF7-5E2B6ABD4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91B65-3288-5242-D66D-F6EFE1D12F43}"/>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7.10 Pedagogical growth</a:t>
            </a:r>
          </a:p>
        </p:txBody>
      </p:sp>
      <p:sp>
        <p:nvSpPr>
          <p:cNvPr id="5122" name="Content Placeholder 2">
            <a:extLst>
              <a:ext uri="{FF2B5EF4-FFF2-40B4-BE49-F238E27FC236}">
                <a16:creationId xmlns:a16="http://schemas.microsoft.com/office/drawing/2014/main" id="{934D03B5-7511-1AC1-A0BD-5D79B60FB794}"/>
              </a:ext>
            </a:extLst>
          </p:cNvPr>
          <p:cNvSpPr>
            <a:spLocks noGrp="1" noChangeArrowheads="1"/>
          </p:cNvSpPr>
          <p:nvPr>
            <p:ph sz="half" idx="1"/>
          </p:nvPr>
        </p:nvSpPr>
        <p:spPr>
          <a:xfrm>
            <a:off x="457200" y="1123950"/>
            <a:ext cx="8229600" cy="3505200"/>
          </a:xfrm>
        </p:spPr>
        <p:txBody>
          <a:bodyPr/>
          <a:lstStyle/>
          <a:p>
            <a:pPr marL="0" indent="0">
              <a:spcBef>
                <a:spcPts val="0"/>
              </a:spcBef>
              <a:buNone/>
            </a:pPr>
            <a:r>
              <a:rPr lang="en-US" sz="2200" dirty="0">
                <a:solidFill>
                  <a:schemeClr val="accent1">
                    <a:lumMod val="75000"/>
                  </a:schemeClr>
                </a:solidFill>
                <a:latin typeface="Berlin Sans FB" panose="020E0602020502020306" pitchFamily="34" charset="0"/>
              </a:rPr>
              <a:t>For effective instruction, faculty and professional support staff demonstrate and continuously improve  knowledge of culturally responsive pedagogy that aligns to Catholic social teaching that supports the full dignity of each student.</a:t>
            </a:r>
          </a:p>
          <a:p>
            <a:pPr marL="0" indent="0">
              <a:spcBef>
                <a:spcPts val="0"/>
              </a:spcBef>
              <a:buNone/>
            </a:pPr>
            <a:endParaRPr lang="en-US" sz="400" dirty="0">
              <a:solidFill>
                <a:schemeClr val="accent1">
                  <a:lumMod val="75000"/>
                </a:schemeClr>
              </a:solidFill>
              <a:latin typeface="Berlin Sans FB" panose="020E0602020502020306" pitchFamily="34" charset="0"/>
            </a:endParaRPr>
          </a:p>
          <a:p>
            <a:pPr marL="0" indent="0">
              <a:spcBef>
                <a:spcPts val="0"/>
              </a:spcBef>
              <a:buNone/>
            </a:pPr>
            <a:r>
              <a:rPr lang="en-US" sz="2200" dirty="0">
                <a:solidFill>
                  <a:schemeClr val="accent1">
                    <a:lumMod val="75000"/>
                  </a:schemeClr>
                </a:solidFill>
                <a:highlight>
                  <a:srgbClr val="00FFFF"/>
                </a:highlight>
                <a:latin typeface="Berlin Sans FB" panose="020E0602020502020306" pitchFamily="34" charset="0"/>
              </a:rPr>
              <a:t>Annual goal setting includes plans for continuous improvement in effective and culturally responsive pedagogy that supports the full dignity of each student.</a:t>
            </a:r>
          </a:p>
        </p:txBody>
      </p:sp>
    </p:spTree>
    <p:extLst>
      <p:ext uri="{BB962C8B-B14F-4D97-AF65-F5344CB8AC3E}">
        <p14:creationId xmlns:p14="http://schemas.microsoft.com/office/powerpoint/2010/main" val="196565134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5388-5BD8-B5A1-CBA7-5EE15A2D9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F64387-BC53-607A-6301-0433CD23EE3E}"/>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7.10 Pedagogical growth</a:t>
            </a:r>
          </a:p>
        </p:txBody>
      </p:sp>
      <p:sp>
        <p:nvSpPr>
          <p:cNvPr id="5122" name="Content Placeholder 2">
            <a:extLst>
              <a:ext uri="{FF2B5EF4-FFF2-40B4-BE49-F238E27FC236}">
                <a16:creationId xmlns:a16="http://schemas.microsoft.com/office/drawing/2014/main" id="{7F4F7D08-73F5-F1D8-14BB-603A290C3C53}"/>
              </a:ext>
            </a:extLst>
          </p:cNvPr>
          <p:cNvSpPr>
            <a:spLocks noGrp="1" noChangeArrowheads="1"/>
          </p:cNvSpPr>
          <p:nvPr>
            <p:ph sz="half" idx="1"/>
          </p:nvPr>
        </p:nvSpPr>
        <p:spPr>
          <a:xfrm>
            <a:off x="152400" y="1123950"/>
            <a:ext cx="8915400" cy="3505200"/>
          </a:xfrm>
        </p:spPr>
        <p:txBody>
          <a:bodyPr/>
          <a:lstStyle/>
          <a:p>
            <a:pPr marL="0" indent="0">
              <a:spcBef>
                <a:spcPts val="0"/>
              </a:spcBef>
              <a:buNone/>
            </a:pPr>
            <a:r>
              <a:rPr lang="en-US" sz="2200" u="sng" dirty="0">
                <a:solidFill>
                  <a:schemeClr val="accent1">
                    <a:lumMod val="75000"/>
                  </a:schemeClr>
                </a:solidFill>
                <a:latin typeface="Berlin Sans FB" panose="020E0602020502020306" pitchFamily="34" charset="0"/>
              </a:rPr>
              <a:t>From the NSBECS Glossary</a:t>
            </a:r>
            <a:r>
              <a:rPr lang="en-US" sz="2200" dirty="0">
                <a:solidFill>
                  <a:schemeClr val="accent1">
                    <a:lumMod val="75000"/>
                  </a:schemeClr>
                </a:solidFill>
                <a:latin typeface="Berlin Sans FB" panose="020E0602020502020306" pitchFamily="34" charset="0"/>
              </a:rPr>
              <a:t>: Culturally Responsive or Sustaining Pedagogy: an </a:t>
            </a:r>
            <a:r>
              <a:rPr lang="en-US" sz="2200" dirty="0">
                <a:solidFill>
                  <a:schemeClr val="accent1">
                    <a:lumMod val="75000"/>
                  </a:schemeClr>
                </a:solidFill>
                <a:highlight>
                  <a:srgbClr val="FFFF00"/>
                </a:highlight>
                <a:latin typeface="Berlin Sans FB" panose="020E0602020502020306" pitchFamily="34" charset="0"/>
              </a:rPr>
              <a:t>educator’s ability to recognize students’ cultural displays of learning and meaning, </a:t>
            </a:r>
            <a:r>
              <a:rPr lang="en-US" sz="2200" dirty="0">
                <a:solidFill>
                  <a:schemeClr val="accent1">
                    <a:lumMod val="75000"/>
                  </a:schemeClr>
                </a:solidFill>
                <a:latin typeface="Berlin Sans FB" panose="020E0602020502020306" pitchFamily="34" charset="0"/>
              </a:rPr>
              <a:t>making and </a:t>
            </a:r>
            <a:r>
              <a:rPr lang="en-US" sz="2200" dirty="0">
                <a:solidFill>
                  <a:schemeClr val="accent1">
                    <a:lumMod val="75000"/>
                  </a:schemeClr>
                </a:solidFill>
                <a:highlight>
                  <a:srgbClr val="FFFF00"/>
                </a:highlight>
                <a:latin typeface="Berlin Sans FB" panose="020E0602020502020306" pitchFamily="34" charset="0"/>
              </a:rPr>
              <a:t>responding positively and constructively </a:t>
            </a:r>
            <a:r>
              <a:rPr lang="en-US" sz="2200" dirty="0">
                <a:solidFill>
                  <a:schemeClr val="accent1">
                    <a:lumMod val="75000"/>
                  </a:schemeClr>
                </a:solidFill>
                <a:latin typeface="Berlin Sans FB" panose="020E0602020502020306" pitchFamily="34" charset="0"/>
              </a:rPr>
              <a:t>with </a:t>
            </a:r>
            <a:r>
              <a:rPr lang="en-US" sz="2200" dirty="0">
                <a:solidFill>
                  <a:schemeClr val="accent1">
                    <a:lumMod val="75000"/>
                  </a:schemeClr>
                </a:solidFill>
                <a:highlight>
                  <a:srgbClr val="FFFF00"/>
                </a:highlight>
                <a:latin typeface="Berlin Sans FB" panose="020E0602020502020306" pitchFamily="34" charset="0"/>
              </a:rPr>
              <a:t>teaching moves </a:t>
            </a:r>
            <a:r>
              <a:rPr lang="en-US" sz="2200" dirty="0">
                <a:solidFill>
                  <a:schemeClr val="accent1">
                    <a:lumMod val="75000"/>
                  </a:schemeClr>
                </a:solidFill>
                <a:latin typeface="Berlin Sans FB" panose="020E0602020502020306" pitchFamily="34" charset="0"/>
              </a:rPr>
              <a:t>that use cultural knowledge as a </a:t>
            </a:r>
            <a:r>
              <a:rPr lang="en-US" sz="2200" dirty="0">
                <a:solidFill>
                  <a:schemeClr val="accent1">
                    <a:lumMod val="75000"/>
                  </a:schemeClr>
                </a:solidFill>
                <a:highlight>
                  <a:srgbClr val="FFFF00"/>
                </a:highlight>
                <a:latin typeface="Berlin Sans FB" panose="020E0602020502020306" pitchFamily="34" charset="0"/>
              </a:rPr>
              <a:t>scaffold</a:t>
            </a:r>
            <a:r>
              <a:rPr lang="en-US" sz="2200" dirty="0">
                <a:solidFill>
                  <a:schemeClr val="accent1">
                    <a:lumMod val="75000"/>
                  </a:schemeClr>
                </a:solidFill>
                <a:latin typeface="Berlin Sans FB" panose="020E0602020502020306" pitchFamily="34" charset="0"/>
              </a:rPr>
              <a:t> to connect what the student knows to new concepts and content to </a:t>
            </a:r>
            <a:r>
              <a:rPr lang="en-US" sz="2200" dirty="0">
                <a:solidFill>
                  <a:schemeClr val="accent1">
                    <a:lumMod val="75000"/>
                  </a:schemeClr>
                </a:solidFill>
                <a:highlight>
                  <a:srgbClr val="FFFF00"/>
                </a:highlight>
                <a:latin typeface="Berlin Sans FB" panose="020E0602020502020306" pitchFamily="34" charset="0"/>
              </a:rPr>
              <a:t>promote effective information processing</a:t>
            </a:r>
            <a:r>
              <a:rPr lang="en-US" sz="2200" dirty="0">
                <a:solidFill>
                  <a:schemeClr val="accent1">
                    <a:lumMod val="75000"/>
                  </a:schemeClr>
                </a:solidFill>
                <a:latin typeface="Berlin Sans FB" panose="020E0602020502020306" pitchFamily="34" charset="0"/>
              </a:rPr>
              <a:t>. All the while, the educator understands the importance of being in a </a:t>
            </a:r>
            <a:r>
              <a:rPr lang="en-US" sz="2200" dirty="0">
                <a:solidFill>
                  <a:schemeClr val="accent1">
                    <a:lumMod val="75000"/>
                  </a:schemeClr>
                </a:solidFill>
                <a:highlight>
                  <a:srgbClr val="FFFF00"/>
                </a:highlight>
                <a:latin typeface="Berlin Sans FB" panose="020E0602020502020306" pitchFamily="34" charset="0"/>
              </a:rPr>
              <a:t>relationship</a:t>
            </a:r>
            <a:r>
              <a:rPr lang="en-US" sz="2200" dirty="0">
                <a:solidFill>
                  <a:schemeClr val="accent1">
                    <a:lumMod val="75000"/>
                  </a:schemeClr>
                </a:solidFill>
                <a:latin typeface="Berlin Sans FB" panose="020E0602020502020306" pitchFamily="34" charset="0"/>
              </a:rPr>
              <a:t> and having a social-emotional </a:t>
            </a:r>
            <a:r>
              <a:rPr lang="en-US" sz="2200" dirty="0">
                <a:solidFill>
                  <a:schemeClr val="accent1">
                    <a:lumMod val="75000"/>
                  </a:schemeClr>
                </a:solidFill>
                <a:highlight>
                  <a:srgbClr val="FFFF00"/>
                </a:highlight>
                <a:latin typeface="Berlin Sans FB" panose="020E0602020502020306" pitchFamily="34" charset="0"/>
              </a:rPr>
              <a:t>connection to the student </a:t>
            </a:r>
            <a:r>
              <a:rPr lang="en-US" sz="2200" dirty="0">
                <a:solidFill>
                  <a:schemeClr val="accent1">
                    <a:lumMod val="75000"/>
                  </a:schemeClr>
                </a:solidFill>
                <a:latin typeface="Berlin Sans FB" panose="020E0602020502020306" pitchFamily="34" charset="0"/>
              </a:rPr>
              <a:t>in order to create a safe space for learning. No less than other schools, does the Catholic school pursue cultural goals and the </a:t>
            </a:r>
            <a:r>
              <a:rPr lang="en-US" sz="2200" dirty="0">
                <a:solidFill>
                  <a:schemeClr val="accent1">
                    <a:lumMod val="75000"/>
                  </a:schemeClr>
                </a:solidFill>
                <a:highlight>
                  <a:srgbClr val="FFFF00"/>
                </a:highlight>
                <a:latin typeface="Berlin Sans FB" panose="020E0602020502020306" pitchFamily="34" charset="0"/>
              </a:rPr>
              <a:t>human formation </a:t>
            </a:r>
            <a:r>
              <a:rPr lang="en-US" sz="2200" dirty="0">
                <a:solidFill>
                  <a:schemeClr val="accent1">
                    <a:lumMod val="75000"/>
                  </a:schemeClr>
                </a:solidFill>
                <a:latin typeface="Berlin Sans FB" panose="020E0602020502020306" pitchFamily="34" charset="0"/>
              </a:rPr>
              <a:t>of youth.</a:t>
            </a:r>
          </a:p>
        </p:txBody>
      </p:sp>
    </p:spTree>
    <p:extLst>
      <p:ext uri="{BB962C8B-B14F-4D97-AF65-F5344CB8AC3E}">
        <p14:creationId xmlns:p14="http://schemas.microsoft.com/office/powerpoint/2010/main" val="377327784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D566-4D13-17B8-E97C-44F18BD74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32227-4070-BB43-05A3-CA162CA7C34A}"/>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7.10 Pedagogical growth</a:t>
            </a:r>
          </a:p>
        </p:txBody>
      </p:sp>
      <p:sp>
        <p:nvSpPr>
          <p:cNvPr id="5122" name="Content Placeholder 2">
            <a:extLst>
              <a:ext uri="{FF2B5EF4-FFF2-40B4-BE49-F238E27FC236}">
                <a16:creationId xmlns:a16="http://schemas.microsoft.com/office/drawing/2014/main" id="{46B32E8D-1D6D-B4C9-6408-4964BE60BE57}"/>
              </a:ext>
            </a:extLst>
          </p:cNvPr>
          <p:cNvSpPr>
            <a:spLocks noGrp="1" noChangeArrowheads="1"/>
          </p:cNvSpPr>
          <p:nvPr>
            <p:ph sz="half" idx="1"/>
          </p:nvPr>
        </p:nvSpPr>
        <p:spPr>
          <a:xfrm>
            <a:off x="457200" y="1123950"/>
            <a:ext cx="8229600" cy="3505200"/>
          </a:xfrm>
        </p:spPr>
        <p:txBody>
          <a:bodyPr/>
          <a:lstStyle/>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Do teachers’ individual professional development plans (IPDPs) include a goal related to pedagogy?</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Do classroom observations document the use of effective and culturally responsive pedagogy?</a:t>
            </a:r>
          </a:p>
          <a:p>
            <a:pPr>
              <a:spcBef>
                <a:spcPts val="0"/>
              </a:spcBef>
              <a:buFont typeface="Wingdings" panose="05000000000000000000" pitchFamily="2" charset="2"/>
              <a:buChar char="§"/>
            </a:pPr>
            <a:endParaRPr lang="en-US" sz="20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225660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11AE3-44E7-7D40-D30E-BDDD00937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58D4B-3035-0FA1-30C3-1FB7D2848272}"/>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7.11 Professional development</a:t>
            </a:r>
          </a:p>
        </p:txBody>
      </p:sp>
      <p:sp>
        <p:nvSpPr>
          <p:cNvPr id="5122" name="Content Placeholder 2">
            <a:extLst>
              <a:ext uri="{FF2B5EF4-FFF2-40B4-BE49-F238E27FC236}">
                <a16:creationId xmlns:a16="http://schemas.microsoft.com/office/drawing/2014/main" id="{FA094430-C3C5-40C3-E473-9AA3CE578046}"/>
              </a:ext>
            </a:extLst>
          </p:cNvPr>
          <p:cNvSpPr>
            <a:spLocks noGrp="1" noChangeArrowheads="1"/>
          </p:cNvSpPr>
          <p:nvPr>
            <p:ph sz="half" idx="1"/>
          </p:nvPr>
        </p:nvSpPr>
        <p:spPr>
          <a:xfrm>
            <a:off x="152400" y="1123950"/>
            <a:ext cx="8915400" cy="3886200"/>
          </a:xfrm>
        </p:spPr>
        <p:txBody>
          <a:bodyPr/>
          <a:lstStyle/>
          <a:p>
            <a:pPr marL="0" indent="0">
              <a:spcBef>
                <a:spcPts val="0"/>
              </a:spcBef>
              <a:buNone/>
            </a:pPr>
            <a:r>
              <a:rPr lang="en-US" sz="2000" dirty="0">
                <a:solidFill>
                  <a:schemeClr val="accent1">
                    <a:lumMod val="75000"/>
                  </a:schemeClr>
                </a:solidFill>
                <a:latin typeface="Berlin Sans FB" panose="020E0602020502020306" pitchFamily="34" charset="0"/>
              </a:rPr>
              <a:t>Faculty and staff </a:t>
            </a:r>
            <a:r>
              <a:rPr lang="en-US" sz="2000" dirty="0">
                <a:solidFill>
                  <a:schemeClr val="accent1">
                    <a:lumMod val="75000"/>
                  </a:schemeClr>
                </a:solidFill>
                <a:highlight>
                  <a:srgbClr val="00FFFF"/>
                </a:highlight>
                <a:latin typeface="Berlin Sans FB" panose="020E0602020502020306" pitchFamily="34" charset="0"/>
              </a:rPr>
              <a:t>engage in high-quality and research-based professional development</a:t>
            </a:r>
            <a:r>
              <a:rPr lang="en-US" sz="2000" dirty="0">
                <a:solidFill>
                  <a:schemeClr val="accent1">
                    <a:lumMod val="75000"/>
                  </a:schemeClr>
                </a:solidFill>
                <a:latin typeface="Berlin Sans FB" panose="020E0602020502020306" pitchFamily="34" charset="0"/>
              </a:rPr>
              <a:t>, including religious formation, and are </a:t>
            </a:r>
            <a:r>
              <a:rPr lang="en-US" sz="2000" dirty="0">
                <a:solidFill>
                  <a:schemeClr val="accent1">
                    <a:lumMod val="75000"/>
                  </a:schemeClr>
                </a:solidFill>
                <a:highlight>
                  <a:srgbClr val="00FFFF"/>
                </a:highlight>
                <a:latin typeface="Berlin Sans FB" panose="020E0602020502020306" pitchFamily="34" charset="0"/>
              </a:rPr>
              <a:t>accountable</a:t>
            </a:r>
            <a:r>
              <a:rPr lang="en-US" sz="2000" dirty="0">
                <a:solidFill>
                  <a:schemeClr val="accent1">
                    <a:lumMod val="75000"/>
                  </a:schemeClr>
                </a:solidFill>
                <a:latin typeface="Berlin Sans FB" panose="020E0602020502020306" pitchFamily="34" charset="0"/>
              </a:rPr>
              <a:t> for implementation that supports student learning and well-being.</a:t>
            </a:r>
          </a:p>
          <a:p>
            <a:pPr marL="0" indent="0">
              <a:spcBef>
                <a:spcPts val="0"/>
              </a:spcBef>
              <a:buNone/>
            </a:pPr>
            <a:endParaRPr lang="en-US" sz="2000" dirty="0">
              <a:solidFill>
                <a:schemeClr val="accent1">
                  <a:lumMod val="75000"/>
                </a:schemeClr>
              </a:solidFill>
              <a:latin typeface="Berlin Sans FB" panose="020E0602020502020306" pitchFamily="34" charset="0"/>
            </a:endParaRPr>
          </a:p>
          <a:p>
            <a:pPr marL="0" indent="0">
              <a:spcBef>
                <a:spcPts val="0"/>
              </a:spcBef>
              <a:buNone/>
            </a:pPr>
            <a:r>
              <a:rPr lang="en-US" sz="2000" dirty="0">
                <a:solidFill>
                  <a:schemeClr val="accent1">
                    <a:lumMod val="75000"/>
                  </a:schemeClr>
                </a:solidFill>
                <a:highlight>
                  <a:srgbClr val="00FFFF"/>
                </a:highlight>
                <a:latin typeface="Berlin Sans FB" panose="020E0602020502020306" pitchFamily="34" charset="0"/>
              </a:rPr>
              <a:t>Faculty set goals for improvement and select professional development for growth. The effectiveness of professional development is measured by student learning growth and well-being</a:t>
            </a:r>
            <a:r>
              <a:rPr lang="en-US" sz="2000" dirty="0">
                <a:solidFill>
                  <a:schemeClr val="accent1">
                    <a:lumMod val="75000"/>
                  </a:schemeClr>
                </a:solidFill>
                <a:latin typeface="Berlin Sans FB" panose="020E0602020502020306" pitchFamily="34" charset="0"/>
              </a:rPr>
              <a:t>.</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How are faculty held accountable for implementation of professional development?</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Do the IPDPs include a goal for improvement in subject matter? A goal for religious formation?</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What are the expectations around professional development?</a:t>
            </a:r>
          </a:p>
        </p:txBody>
      </p:sp>
    </p:spTree>
    <p:extLst>
      <p:ext uri="{BB962C8B-B14F-4D97-AF65-F5344CB8AC3E}">
        <p14:creationId xmlns:p14="http://schemas.microsoft.com/office/powerpoint/2010/main" val="2221959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FBD0-F27A-B37B-1A49-80FDC91FAFDA}"/>
              </a:ext>
            </a:extLst>
          </p:cNvPr>
          <p:cNvSpPr>
            <a:spLocks noGrp="1"/>
          </p:cNvSpPr>
          <p:nvPr>
            <p:ph type="ctrTitle"/>
          </p:nvPr>
        </p:nvSpPr>
        <p:spPr/>
        <p:txBody>
          <a:bodyPr/>
          <a:lstStyle/>
          <a:p>
            <a:r>
              <a:rPr lang="en-US" dirty="0"/>
              <a:t>Questions on Standard 7</a:t>
            </a:r>
          </a:p>
        </p:txBody>
      </p:sp>
    </p:spTree>
    <p:extLst>
      <p:ext uri="{BB962C8B-B14F-4D97-AF65-F5344CB8AC3E}">
        <p14:creationId xmlns:p14="http://schemas.microsoft.com/office/powerpoint/2010/main" val="354807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7FE40-EF4F-85D4-83D2-27FB2B29BE61}"/>
              </a:ext>
            </a:extLst>
          </p:cNvPr>
          <p:cNvPicPr>
            <a:picLocks noChangeAspect="1"/>
          </p:cNvPicPr>
          <p:nvPr/>
        </p:nvPicPr>
        <p:blipFill>
          <a:blip r:embed="rId2"/>
          <a:stretch>
            <a:fillRect/>
          </a:stretch>
        </p:blipFill>
        <p:spPr>
          <a:xfrm>
            <a:off x="0" y="0"/>
            <a:ext cx="9144000" cy="51435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8C0FA7B9-390C-E01B-26D5-2C854DB7B0B9}"/>
                  </a:ext>
                </a:extLst>
              </p14:cNvPr>
              <p14:cNvContentPartPr/>
              <p14:nvPr/>
            </p14:nvContentPartPr>
            <p14:xfrm>
              <a:off x="928135" y="379551"/>
              <a:ext cx="1935360" cy="720"/>
            </p14:xfrm>
          </p:contentPart>
        </mc:Choice>
        <mc:Fallback xmlns="">
          <p:pic>
            <p:nvPicPr>
              <p:cNvPr id="7" name="Ink 6">
                <a:extLst>
                  <a:ext uri="{FF2B5EF4-FFF2-40B4-BE49-F238E27FC236}">
                    <a16:creationId xmlns:a16="http://schemas.microsoft.com/office/drawing/2014/main" id="{8C0FA7B9-390C-E01B-26D5-2C854DB7B0B9}"/>
                  </a:ext>
                </a:extLst>
              </p:cNvPr>
              <p:cNvPicPr/>
              <p:nvPr/>
            </p:nvPicPr>
            <p:blipFill>
              <a:blip r:embed="rId4"/>
              <a:stretch>
                <a:fillRect/>
              </a:stretch>
            </p:blipFill>
            <p:spPr>
              <a:xfrm>
                <a:off x="874495" y="163551"/>
                <a:ext cx="204300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0D585474-52A5-922A-EBCA-1BE3C7F83812}"/>
                  </a:ext>
                </a:extLst>
              </p14:cNvPr>
              <p14:cNvContentPartPr/>
              <p14:nvPr/>
            </p14:nvContentPartPr>
            <p14:xfrm>
              <a:off x="2812375" y="1693551"/>
              <a:ext cx="1303560" cy="61920"/>
            </p14:xfrm>
          </p:contentPart>
        </mc:Choice>
        <mc:Fallback xmlns="">
          <p:pic>
            <p:nvPicPr>
              <p:cNvPr id="10" name="Ink 9">
                <a:extLst>
                  <a:ext uri="{FF2B5EF4-FFF2-40B4-BE49-F238E27FC236}">
                    <a16:creationId xmlns:a16="http://schemas.microsoft.com/office/drawing/2014/main" id="{0D585474-52A5-922A-EBCA-1BE3C7F83812}"/>
                  </a:ext>
                </a:extLst>
              </p:cNvPr>
              <p:cNvPicPr/>
              <p:nvPr/>
            </p:nvPicPr>
            <p:blipFill>
              <a:blip r:embed="rId6"/>
              <a:stretch>
                <a:fillRect/>
              </a:stretch>
            </p:blipFill>
            <p:spPr>
              <a:xfrm>
                <a:off x="2758375" y="1585551"/>
                <a:ext cx="14112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DAE8EDBA-3CD8-0D7D-E758-60F85B2E767A}"/>
                  </a:ext>
                </a:extLst>
              </p14:cNvPr>
              <p14:cNvContentPartPr/>
              <p14:nvPr/>
            </p14:nvContentPartPr>
            <p14:xfrm>
              <a:off x="1363375" y="2315631"/>
              <a:ext cx="6314040" cy="129600"/>
            </p14:xfrm>
          </p:contentPart>
        </mc:Choice>
        <mc:Fallback xmlns="">
          <p:pic>
            <p:nvPicPr>
              <p:cNvPr id="11" name="Ink 10">
                <a:extLst>
                  <a:ext uri="{FF2B5EF4-FFF2-40B4-BE49-F238E27FC236}">
                    <a16:creationId xmlns:a16="http://schemas.microsoft.com/office/drawing/2014/main" id="{DAE8EDBA-3CD8-0D7D-E758-60F85B2E767A}"/>
                  </a:ext>
                </a:extLst>
              </p:cNvPr>
              <p:cNvPicPr/>
              <p:nvPr/>
            </p:nvPicPr>
            <p:blipFill>
              <a:blip r:embed="rId8"/>
              <a:stretch>
                <a:fillRect/>
              </a:stretch>
            </p:blipFill>
            <p:spPr>
              <a:xfrm>
                <a:off x="1309375" y="2207991"/>
                <a:ext cx="642168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3EA33885-3E48-9969-C634-850AAD2A6DD3}"/>
                  </a:ext>
                </a:extLst>
              </p14:cNvPr>
              <p14:cNvContentPartPr/>
              <p14:nvPr/>
            </p14:nvContentPartPr>
            <p14:xfrm>
              <a:off x="3967615" y="2916471"/>
              <a:ext cx="1197720" cy="39960"/>
            </p14:xfrm>
          </p:contentPart>
        </mc:Choice>
        <mc:Fallback xmlns="">
          <p:pic>
            <p:nvPicPr>
              <p:cNvPr id="12" name="Ink 11">
                <a:extLst>
                  <a:ext uri="{FF2B5EF4-FFF2-40B4-BE49-F238E27FC236}">
                    <a16:creationId xmlns:a16="http://schemas.microsoft.com/office/drawing/2014/main" id="{3EA33885-3E48-9969-C634-850AAD2A6DD3}"/>
                  </a:ext>
                </a:extLst>
              </p:cNvPr>
              <p:cNvPicPr/>
              <p:nvPr/>
            </p:nvPicPr>
            <p:blipFill>
              <a:blip r:embed="rId10"/>
              <a:stretch>
                <a:fillRect/>
              </a:stretch>
            </p:blipFill>
            <p:spPr>
              <a:xfrm>
                <a:off x="3913615" y="2808471"/>
                <a:ext cx="13053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2DCA25DE-F99F-BB2D-6720-7BC3832EF0E3}"/>
                  </a:ext>
                </a:extLst>
              </p14:cNvPr>
              <p14:cNvContentPartPr/>
              <p14:nvPr/>
            </p14:nvContentPartPr>
            <p14:xfrm>
              <a:off x="3335455" y="3876231"/>
              <a:ext cx="3982680" cy="138960"/>
            </p14:xfrm>
          </p:contentPart>
        </mc:Choice>
        <mc:Fallback xmlns="">
          <p:pic>
            <p:nvPicPr>
              <p:cNvPr id="13" name="Ink 12">
                <a:extLst>
                  <a:ext uri="{FF2B5EF4-FFF2-40B4-BE49-F238E27FC236}">
                    <a16:creationId xmlns:a16="http://schemas.microsoft.com/office/drawing/2014/main" id="{2DCA25DE-F99F-BB2D-6720-7BC3832EF0E3}"/>
                  </a:ext>
                </a:extLst>
              </p:cNvPr>
              <p:cNvPicPr/>
              <p:nvPr/>
            </p:nvPicPr>
            <p:blipFill>
              <a:blip r:embed="rId12"/>
              <a:stretch>
                <a:fillRect/>
              </a:stretch>
            </p:blipFill>
            <p:spPr>
              <a:xfrm>
                <a:off x="3281815" y="3768591"/>
                <a:ext cx="4090320" cy="354600"/>
              </a:xfrm>
              <a:prstGeom prst="rect">
                <a:avLst/>
              </a:prstGeom>
            </p:spPr>
          </p:pic>
        </mc:Fallback>
      </mc:AlternateContent>
    </p:spTree>
    <p:extLst>
      <p:ext uri="{BB962C8B-B14F-4D97-AF65-F5344CB8AC3E}">
        <p14:creationId xmlns:p14="http://schemas.microsoft.com/office/powerpoint/2010/main" val="76065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5B69-4759-D0E0-0E31-E8052AA34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E2914-24F9-4B7C-30EE-93DCF5AC1661}"/>
              </a:ext>
            </a:extLst>
          </p:cNvPr>
          <p:cNvSpPr>
            <a:spLocks noGrp="1"/>
          </p:cNvSpPr>
          <p:nvPr>
            <p:ph type="title"/>
          </p:nvPr>
        </p:nvSpPr>
        <p:spPr>
          <a:xfrm>
            <a:off x="990600" y="1733550"/>
            <a:ext cx="7772400" cy="1021556"/>
          </a:xfrm>
        </p:spPr>
        <p:txBody>
          <a:bodyPr/>
          <a:lstStyle/>
          <a:p>
            <a:pPr algn="ctr"/>
            <a:r>
              <a:rPr lang="en-US" dirty="0"/>
              <a:t>Standard 8</a:t>
            </a:r>
            <a:br>
              <a:rPr lang="en-US" dirty="0"/>
            </a:br>
            <a:r>
              <a:rPr lang="en-US" dirty="0"/>
              <a:t>assessment</a:t>
            </a:r>
          </a:p>
        </p:txBody>
      </p:sp>
    </p:spTree>
    <p:extLst>
      <p:ext uri="{BB962C8B-B14F-4D97-AF65-F5344CB8AC3E}">
        <p14:creationId xmlns:p14="http://schemas.microsoft.com/office/powerpoint/2010/main" val="184649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A7F18-50D3-0194-AC5C-4FA98A264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D2F4C-3141-4E10-8F1F-B645B62233F0}"/>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8.1 Use of data</a:t>
            </a:r>
          </a:p>
        </p:txBody>
      </p:sp>
      <p:sp>
        <p:nvSpPr>
          <p:cNvPr id="5122" name="Content Placeholder 2">
            <a:extLst>
              <a:ext uri="{FF2B5EF4-FFF2-40B4-BE49-F238E27FC236}">
                <a16:creationId xmlns:a16="http://schemas.microsoft.com/office/drawing/2014/main" id="{5D92BD63-FB07-EC05-89AA-2DECB7F45B08}"/>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highlight>
                  <a:srgbClr val="00FFFF"/>
                </a:highlight>
                <a:latin typeface="Berlin Sans FB" panose="020E0602020502020306" pitchFamily="34" charset="0"/>
              </a:rPr>
              <a:t>School-wide and student data </a:t>
            </a:r>
            <a:r>
              <a:rPr lang="en-US" sz="2500" dirty="0">
                <a:solidFill>
                  <a:schemeClr val="accent1">
                    <a:lumMod val="75000"/>
                  </a:schemeClr>
                </a:solidFill>
                <a:latin typeface="Berlin Sans FB" panose="020E0602020502020306" pitchFamily="34" charset="0"/>
              </a:rPr>
              <a:t>are regularly used to inform, review, and evaluate the </a:t>
            </a:r>
            <a:r>
              <a:rPr lang="en-US" sz="2500" dirty="0">
                <a:solidFill>
                  <a:schemeClr val="accent1">
                    <a:lumMod val="75000"/>
                  </a:schemeClr>
                </a:solidFill>
                <a:highlight>
                  <a:srgbClr val="00FFFF"/>
                </a:highlight>
                <a:latin typeface="Berlin Sans FB" panose="020E0602020502020306" pitchFamily="34" charset="0"/>
              </a:rPr>
              <a:t>curriculum, co-curricular programs, ancillary services, sustained student growth, and faculty performance</a:t>
            </a:r>
            <a:r>
              <a:rPr lang="en-US" sz="2500" dirty="0">
                <a:solidFill>
                  <a:schemeClr val="accent1">
                    <a:lumMod val="75000"/>
                  </a:schemeClr>
                </a:solidFill>
                <a:latin typeface="Berlin Sans FB" panose="020E0602020502020306" pitchFamily="34" charset="0"/>
              </a:rPr>
              <a:t>.</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Who is analyzing school-wide and student data?</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is the analysis used?</a:t>
            </a:r>
          </a:p>
          <a:p>
            <a:pPr>
              <a:buFont typeface="Wingdings" panose="05000000000000000000" pitchFamily="2" charset="2"/>
              <a:buChar char="§"/>
            </a:pPr>
            <a:endParaRPr lang="en-US" sz="25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1981534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332DB-7EB4-7139-3AC3-6B00E98DC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6306F-3DAE-C4C3-042E-DA5B997A88E3}"/>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8.2 Normed data shared</a:t>
            </a:r>
          </a:p>
        </p:txBody>
      </p:sp>
      <p:sp>
        <p:nvSpPr>
          <p:cNvPr id="5122" name="Content Placeholder 2">
            <a:extLst>
              <a:ext uri="{FF2B5EF4-FFF2-40B4-BE49-F238E27FC236}">
                <a16:creationId xmlns:a16="http://schemas.microsoft.com/office/drawing/2014/main" id="{D8CCE3BD-A3ED-AF1F-ED6F-93B27A5681BB}"/>
              </a:ext>
            </a:extLst>
          </p:cNvPr>
          <p:cNvSpPr>
            <a:spLocks noGrp="1" noChangeArrowheads="1"/>
          </p:cNvSpPr>
          <p:nvPr>
            <p:ph sz="half" idx="1"/>
          </p:nvPr>
        </p:nvSpPr>
        <p:spPr>
          <a:xfrm>
            <a:off x="457200" y="1123950"/>
            <a:ext cx="8229600" cy="3505200"/>
          </a:xfrm>
        </p:spPr>
        <p:txBody>
          <a:bodyPr/>
          <a:lstStyle/>
          <a:p>
            <a:pPr marL="0" indent="0">
              <a:buNone/>
            </a:pPr>
            <a:r>
              <a:rPr lang="en-US" sz="2500" dirty="0">
                <a:solidFill>
                  <a:schemeClr val="accent1">
                    <a:lumMod val="75000"/>
                  </a:schemeClr>
                </a:solidFill>
                <a:latin typeface="Berlin Sans FB" panose="020E0602020502020306" pitchFamily="34" charset="0"/>
              </a:rPr>
              <a:t>School-wide and aggregated student data are </a:t>
            </a:r>
            <a:r>
              <a:rPr lang="en-US" sz="2500" dirty="0">
                <a:solidFill>
                  <a:schemeClr val="accent1">
                    <a:lumMod val="75000"/>
                  </a:schemeClr>
                </a:solidFill>
                <a:highlight>
                  <a:srgbClr val="00FFFF"/>
                </a:highlight>
                <a:latin typeface="Berlin Sans FB" panose="020E0602020502020306" pitchFamily="34" charset="0"/>
              </a:rPr>
              <a:t>normed</a:t>
            </a:r>
            <a:r>
              <a:rPr lang="en-US" sz="2500" dirty="0">
                <a:solidFill>
                  <a:schemeClr val="accent1">
                    <a:lumMod val="75000"/>
                  </a:schemeClr>
                </a:solidFill>
                <a:latin typeface="Berlin Sans FB" panose="020E0602020502020306" pitchFamily="34" charset="0"/>
              </a:rPr>
              <a:t> to appropriate populations and are </a:t>
            </a:r>
            <a:r>
              <a:rPr lang="en-US" sz="2500" dirty="0">
                <a:solidFill>
                  <a:schemeClr val="accent1">
                    <a:lumMod val="75000"/>
                  </a:schemeClr>
                </a:solidFill>
                <a:highlight>
                  <a:srgbClr val="00FFFF"/>
                </a:highlight>
                <a:latin typeface="Berlin Sans FB" panose="020E0602020502020306" pitchFamily="34" charset="0"/>
              </a:rPr>
              <a:t>shared with all stakeholders</a:t>
            </a:r>
            <a:r>
              <a:rPr lang="en-US" sz="2500" dirty="0">
                <a:solidFill>
                  <a:schemeClr val="accent1">
                    <a:lumMod val="75000"/>
                  </a:schemeClr>
                </a:solidFill>
                <a:latin typeface="Berlin Sans FB" panose="020E0602020502020306" pitchFamily="34" charset="0"/>
              </a:rPr>
              <a:t>.</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Elementary: How are results of the Terra Nova shared with all stakeholders?</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Secondary: How are results of the ACT, CLT, PSAT, or SAT shared with all stakeholders?</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This is more than with individual students and parents; does not have to be entire results</a:t>
            </a: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3931749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83778-10F0-6320-C1A2-DA8799DBC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7AEA4-659F-35C9-2CFC-EC1A76DDEB11}"/>
              </a:ext>
            </a:extLst>
          </p:cNvPr>
          <p:cNvSpPr>
            <a:spLocks noGrp="1"/>
          </p:cNvSpPr>
          <p:nvPr>
            <p:ph type="title"/>
          </p:nvPr>
        </p:nvSpPr>
        <p:spPr>
          <a:solidFill>
            <a:schemeClr val="tx2">
              <a:lumMod val="75000"/>
            </a:schemeClr>
          </a:solidFill>
        </p:spPr>
        <p:txBody>
          <a:bodyPr rtlCol="0">
            <a:normAutofit fontScale="90000"/>
          </a:bodyPr>
          <a:lstStyle/>
          <a:p>
            <a:pPr fontAlgn="auto">
              <a:spcAft>
                <a:spcPts val="0"/>
              </a:spcAft>
              <a:defRPr/>
            </a:pPr>
            <a:r>
              <a:rPr lang="en-US" sz="3200" b="0" dirty="0">
                <a:solidFill>
                  <a:schemeClr val="bg1"/>
                </a:solidFill>
                <a:latin typeface="Berlin Sans FB" panose="020E0602020502020306" pitchFamily="34" charset="0"/>
              </a:rPr>
              <a:t>8.3 Use of a variety curriculum-based assessments &amp; results</a:t>
            </a:r>
          </a:p>
        </p:txBody>
      </p:sp>
      <p:sp>
        <p:nvSpPr>
          <p:cNvPr id="5122" name="Content Placeholder 2">
            <a:extLst>
              <a:ext uri="{FF2B5EF4-FFF2-40B4-BE49-F238E27FC236}">
                <a16:creationId xmlns:a16="http://schemas.microsoft.com/office/drawing/2014/main" id="{982AF373-7DEF-8D37-21C7-9901FB9414EC}"/>
              </a:ext>
            </a:extLst>
          </p:cNvPr>
          <p:cNvSpPr>
            <a:spLocks noGrp="1" noChangeArrowheads="1"/>
          </p:cNvSpPr>
          <p:nvPr>
            <p:ph sz="half" idx="1"/>
          </p:nvPr>
        </p:nvSpPr>
        <p:spPr>
          <a:xfrm>
            <a:off x="228600" y="1123950"/>
            <a:ext cx="8763000" cy="3733800"/>
          </a:xfrm>
        </p:spPr>
        <p:txBody>
          <a:bodyPr/>
          <a:lstStyle/>
          <a:p>
            <a:pPr marL="0" indent="0">
              <a:spcBef>
                <a:spcPts val="0"/>
              </a:spcBef>
              <a:buNone/>
            </a:pPr>
            <a:r>
              <a:rPr lang="en-US" sz="2000" dirty="0">
                <a:solidFill>
                  <a:schemeClr val="accent1">
                    <a:lumMod val="75000"/>
                  </a:schemeClr>
                </a:solidFill>
                <a:latin typeface="Berlin Sans FB" panose="020E0602020502020306" pitchFamily="34" charset="0"/>
              </a:rPr>
              <a:t>Faculty use a </a:t>
            </a:r>
            <a:r>
              <a:rPr lang="en-US" sz="2000" dirty="0">
                <a:solidFill>
                  <a:schemeClr val="accent1">
                    <a:lumMod val="75000"/>
                  </a:schemeClr>
                </a:solidFill>
                <a:highlight>
                  <a:srgbClr val="00FFFF"/>
                </a:highlight>
                <a:latin typeface="Berlin Sans FB" panose="020E0602020502020306" pitchFamily="34" charset="0"/>
              </a:rPr>
              <a:t>variety of curriculum-based assessments </a:t>
            </a:r>
            <a:r>
              <a:rPr lang="en-US" sz="2000" dirty="0">
                <a:solidFill>
                  <a:schemeClr val="accent1">
                    <a:lumMod val="75000"/>
                  </a:schemeClr>
                </a:solidFill>
                <a:latin typeface="Berlin Sans FB" panose="020E0602020502020306" pitchFamily="34" charset="0"/>
              </a:rPr>
              <a:t>aligned with learning outcomes and instructional practices to assess student learning and plan for </a:t>
            </a:r>
            <a:r>
              <a:rPr lang="en-US" sz="2000" dirty="0">
                <a:solidFill>
                  <a:schemeClr val="accent1">
                    <a:lumMod val="75000"/>
                  </a:schemeClr>
                </a:solidFill>
                <a:highlight>
                  <a:srgbClr val="00FFFF"/>
                </a:highlight>
                <a:latin typeface="Berlin Sans FB" panose="020E0602020502020306" pitchFamily="34" charset="0"/>
              </a:rPr>
              <a:t>continued and sustained student growth</a:t>
            </a:r>
            <a:r>
              <a:rPr lang="en-US" sz="2000" dirty="0">
                <a:solidFill>
                  <a:schemeClr val="accent1">
                    <a:lumMod val="75000"/>
                  </a:schemeClr>
                </a:solidFill>
                <a:latin typeface="Berlin Sans FB" panose="020E0602020502020306" pitchFamily="34" charset="0"/>
              </a:rPr>
              <a:t>.</a:t>
            </a:r>
          </a:p>
          <a:p>
            <a:pPr marL="0" indent="0">
              <a:spcBef>
                <a:spcPts val="0"/>
              </a:spcBef>
              <a:buNone/>
            </a:pPr>
            <a:endParaRPr lang="en-US" sz="800" dirty="0">
              <a:solidFill>
                <a:schemeClr val="accent1">
                  <a:lumMod val="75000"/>
                </a:schemeClr>
              </a:solidFill>
              <a:latin typeface="Berlin Sans FB" panose="020E0602020502020306" pitchFamily="34" charset="0"/>
            </a:endParaRPr>
          </a:p>
          <a:p>
            <a:pPr marL="0" indent="0">
              <a:spcBef>
                <a:spcPts val="0"/>
              </a:spcBef>
              <a:buNone/>
            </a:pPr>
            <a:r>
              <a:rPr lang="en-US" sz="2000" dirty="0">
                <a:solidFill>
                  <a:schemeClr val="accent1">
                    <a:lumMod val="75000"/>
                  </a:schemeClr>
                </a:solidFill>
                <a:latin typeface="Berlin Sans FB" panose="020E0602020502020306" pitchFamily="34" charset="0"/>
              </a:rPr>
              <a:t>These assessments include but are not limited to </a:t>
            </a:r>
            <a:r>
              <a:rPr lang="en-US" sz="2000" dirty="0">
                <a:solidFill>
                  <a:schemeClr val="accent1">
                    <a:lumMod val="75000"/>
                  </a:schemeClr>
                </a:solidFill>
                <a:highlight>
                  <a:srgbClr val="00FFFF"/>
                </a:highlight>
                <a:latin typeface="Berlin Sans FB" panose="020E0602020502020306" pitchFamily="34" charset="0"/>
              </a:rPr>
              <a:t>formative, summative, authentic performance, and student self-assessment</a:t>
            </a:r>
            <a:r>
              <a:rPr lang="en-US" sz="2000" dirty="0">
                <a:solidFill>
                  <a:schemeClr val="accent1">
                    <a:lumMod val="75000"/>
                  </a:schemeClr>
                </a:solidFill>
                <a:latin typeface="Berlin Sans FB" panose="020E0602020502020306" pitchFamily="34" charset="0"/>
              </a:rPr>
              <a:t>.</a:t>
            </a:r>
          </a:p>
          <a:p>
            <a:pPr marL="0" indent="0">
              <a:spcBef>
                <a:spcPts val="0"/>
              </a:spcBef>
              <a:buNone/>
            </a:pPr>
            <a:endParaRPr lang="en-US" sz="800" dirty="0">
              <a:solidFill>
                <a:schemeClr val="accent1">
                  <a:lumMod val="75000"/>
                </a:schemeClr>
              </a:solidFill>
              <a:latin typeface="Berlin Sans FB" panose="020E0602020502020306" pitchFamily="34" charset="0"/>
            </a:endParaRPr>
          </a:p>
          <a:p>
            <a:pPr marL="0" indent="0">
              <a:spcBef>
                <a:spcPts val="0"/>
              </a:spcBef>
              <a:buNone/>
            </a:pPr>
            <a:r>
              <a:rPr lang="en-US" sz="2000" dirty="0">
                <a:solidFill>
                  <a:schemeClr val="accent1">
                    <a:lumMod val="75000"/>
                  </a:schemeClr>
                </a:solidFill>
                <a:latin typeface="Berlin Sans FB" panose="020E0602020502020306" pitchFamily="34" charset="0"/>
              </a:rPr>
              <a:t>Faculty </a:t>
            </a:r>
            <a:r>
              <a:rPr lang="en-US" sz="2000" dirty="0">
                <a:solidFill>
                  <a:schemeClr val="accent1">
                    <a:lumMod val="75000"/>
                  </a:schemeClr>
                </a:solidFill>
                <a:highlight>
                  <a:srgbClr val="00FFFF"/>
                </a:highlight>
                <a:latin typeface="Berlin Sans FB" panose="020E0602020502020306" pitchFamily="34" charset="0"/>
              </a:rPr>
              <a:t>adjust instructional practices </a:t>
            </a:r>
            <a:r>
              <a:rPr lang="en-US" sz="2000" dirty="0">
                <a:solidFill>
                  <a:schemeClr val="accent1">
                    <a:lumMod val="75000"/>
                  </a:schemeClr>
                </a:solidFill>
                <a:latin typeface="Berlin Sans FB" panose="020E0602020502020306" pitchFamily="34" charset="0"/>
              </a:rPr>
              <a:t>based on data from assessments. </a:t>
            </a:r>
            <a:r>
              <a:rPr lang="en-US" sz="2000" dirty="0">
                <a:solidFill>
                  <a:schemeClr val="accent1">
                    <a:lumMod val="75000"/>
                  </a:schemeClr>
                </a:solidFill>
                <a:highlight>
                  <a:srgbClr val="00FFFF"/>
                </a:highlight>
                <a:latin typeface="Berlin Sans FB" panose="020E0602020502020306" pitchFamily="34" charset="0"/>
              </a:rPr>
              <a:t>For example, when many students struggle on an assessment, the teacher reteaches, provides small-group instruction, or provides appropriate differentiation</a:t>
            </a:r>
            <a:r>
              <a:rPr lang="en-US" sz="2000" dirty="0">
                <a:solidFill>
                  <a:schemeClr val="accent1">
                    <a:lumMod val="75000"/>
                  </a:schemeClr>
                </a:solidFill>
                <a:latin typeface="Berlin Sans FB" panose="020E0602020502020306" pitchFamily="34" charset="0"/>
              </a:rPr>
              <a:t>.</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What types of assessments are used?</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How are teachers adjusting instruction based on results? How is this documented?</a:t>
            </a:r>
          </a:p>
        </p:txBody>
      </p:sp>
    </p:spTree>
    <p:extLst>
      <p:ext uri="{BB962C8B-B14F-4D97-AF65-F5344CB8AC3E}">
        <p14:creationId xmlns:p14="http://schemas.microsoft.com/office/powerpoint/2010/main" val="1009840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DEEDC-E8B9-3E91-5BB0-ED1502949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C5F98-79F6-EA2B-9A71-85ED7273006E}"/>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8.4 Criteria used to evaluate students</a:t>
            </a:r>
          </a:p>
        </p:txBody>
      </p:sp>
      <p:sp>
        <p:nvSpPr>
          <p:cNvPr id="5122" name="Content Placeholder 2">
            <a:extLst>
              <a:ext uri="{FF2B5EF4-FFF2-40B4-BE49-F238E27FC236}">
                <a16:creationId xmlns:a16="http://schemas.microsoft.com/office/drawing/2014/main" id="{448487B5-D3CF-FBC0-FB66-55785021B2FB}"/>
              </a:ext>
            </a:extLst>
          </p:cNvPr>
          <p:cNvSpPr>
            <a:spLocks noGrp="1" noChangeArrowheads="1"/>
          </p:cNvSpPr>
          <p:nvPr>
            <p:ph sz="half" idx="1"/>
          </p:nvPr>
        </p:nvSpPr>
        <p:spPr>
          <a:xfrm>
            <a:off x="228600" y="1123950"/>
            <a:ext cx="8686800" cy="3886200"/>
          </a:xfrm>
        </p:spPr>
        <p:txBody>
          <a:bodyPr/>
          <a:lstStyle/>
          <a:p>
            <a:pPr marL="0" indent="0">
              <a:buNone/>
            </a:pPr>
            <a:r>
              <a:rPr lang="en-US" sz="1800" dirty="0">
                <a:solidFill>
                  <a:schemeClr val="accent1">
                    <a:lumMod val="75000"/>
                  </a:schemeClr>
                </a:solidFill>
                <a:highlight>
                  <a:srgbClr val="00FFFF"/>
                </a:highlight>
                <a:latin typeface="Berlin Sans FB" panose="020E0602020502020306" pitchFamily="34" charset="0"/>
              </a:rPr>
              <a:t>Criteria</a:t>
            </a:r>
            <a:r>
              <a:rPr lang="en-US" sz="1800" dirty="0">
                <a:solidFill>
                  <a:schemeClr val="accent1">
                    <a:lumMod val="75000"/>
                  </a:schemeClr>
                </a:solidFill>
                <a:latin typeface="Berlin Sans FB" panose="020E0602020502020306" pitchFamily="34" charset="0"/>
              </a:rPr>
              <a:t> used to evaluate student work and the </a:t>
            </a:r>
            <a:r>
              <a:rPr lang="en-US" sz="1800" dirty="0">
                <a:solidFill>
                  <a:schemeClr val="accent1">
                    <a:lumMod val="75000"/>
                  </a:schemeClr>
                </a:solidFill>
                <a:highlight>
                  <a:srgbClr val="00FFFF"/>
                </a:highlight>
                <a:latin typeface="Berlin Sans FB" panose="020E0602020502020306" pitchFamily="34" charset="0"/>
              </a:rPr>
              <a:t>reporting mechanisms </a:t>
            </a:r>
            <a:r>
              <a:rPr lang="en-US" sz="1800" dirty="0">
                <a:solidFill>
                  <a:schemeClr val="accent1">
                    <a:lumMod val="75000"/>
                  </a:schemeClr>
                </a:solidFill>
                <a:latin typeface="Berlin Sans FB" panose="020E0602020502020306" pitchFamily="34" charset="0"/>
              </a:rPr>
              <a:t>are </a:t>
            </a:r>
            <a:r>
              <a:rPr lang="en-US" sz="1800" dirty="0">
                <a:solidFill>
                  <a:schemeClr val="accent1">
                    <a:lumMod val="75000"/>
                  </a:schemeClr>
                </a:solidFill>
                <a:highlight>
                  <a:srgbClr val="00FFFF"/>
                </a:highlight>
                <a:latin typeface="Berlin Sans FB" panose="020E0602020502020306" pitchFamily="34" charset="0"/>
              </a:rPr>
              <a:t>valid, consistent, transparent, equitable, and justly administered.</a:t>
            </a:r>
          </a:p>
          <a:p>
            <a:pPr marL="0" indent="0">
              <a:buNone/>
            </a:pPr>
            <a:endParaRPr lang="en-US" sz="400" dirty="0">
              <a:solidFill>
                <a:schemeClr val="accent1">
                  <a:lumMod val="75000"/>
                </a:schemeClr>
              </a:solidFill>
              <a:latin typeface="Berlin Sans FB" panose="020E0602020502020306" pitchFamily="34" charset="0"/>
            </a:endParaRPr>
          </a:p>
          <a:p>
            <a:pPr marL="0" indent="0">
              <a:buNone/>
            </a:pPr>
            <a:r>
              <a:rPr lang="en-US" sz="1800" dirty="0">
                <a:solidFill>
                  <a:schemeClr val="accent1">
                    <a:lumMod val="75000"/>
                  </a:schemeClr>
                </a:solidFill>
                <a:latin typeface="Berlin Sans FB" panose="020E0602020502020306" pitchFamily="34" charset="0"/>
              </a:rPr>
              <a:t>Faculty collaborate to develop </a:t>
            </a:r>
            <a:r>
              <a:rPr lang="en-US" sz="1800" dirty="0">
                <a:solidFill>
                  <a:schemeClr val="accent1">
                    <a:lumMod val="75000"/>
                  </a:schemeClr>
                </a:solidFill>
                <a:highlight>
                  <a:srgbClr val="00FFFF"/>
                </a:highlight>
                <a:latin typeface="Berlin Sans FB" panose="020E0602020502020306" pitchFamily="34" charset="0"/>
              </a:rPr>
              <a:t>school‐wide criteria </a:t>
            </a:r>
            <a:r>
              <a:rPr lang="en-US" sz="1800" dirty="0">
                <a:solidFill>
                  <a:schemeClr val="accent1">
                    <a:lumMod val="75000"/>
                  </a:schemeClr>
                </a:solidFill>
                <a:latin typeface="Berlin Sans FB" panose="020E0602020502020306" pitchFamily="34" charset="0"/>
              </a:rPr>
              <a:t>for valid and equitable assessment of students.</a:t>
            </a:r>
          </a:p>
          <a:p>
            <a:pPr marL="0" indent="0">
              <a:buNone/>
            </a:pPr>
            <a:endParaRPr lang="en-US" sz="400" dirty="0">
              <a:solidFill>
                <a:schemeClr val="accent1">
                  <a:lumMod val="75000"/>
                </a:schemeClr>
              </a:solidFill>
              <a:latin typeface="Berlin Sans FB" panose="020E0602020502020306" pitchFamily="34" charset="0"/>
            </a:endParaRPr>
          </a:p>
          <a:p>
            <a:pPr marL="0" indent="0">
              <a:buNone/>
            </a:pPr>
            <a:r>
              <a:rPr lang="en-US" sz="1800" dirty="0">
                <a:solidFill>
                  <a:schemeClr val="accent1">
                    <a:lumMod val="75000"/>
                  </a:schemeClr>
                </a:solidFill>
                <a:highlight>
                  <a:srgbClr val="00FFFF"/>
                </a:highlight>
                <a:latin typeface="Berlin Sans FB" panose="020E0602020502020306" pitchFamily="34" charset="0"/>
              </a:rPr>
              <a:t>Criteria are based on evidence-based best practices and discipline-based professional standards </a:t>
            </a:r>
            <a:r>
              <a:rPr lang="en-US" sz="1800" dirty="0">
                <a:solidFill>
                  <a:schemeClr val="accent1">
                    <a:lumMod val="75000"/>
                  </a:schemeClr>
                </a:solidFill>
                <a:latin typeface="Berlin Sans FB" panose="020E0602020502020306" pitchFamily="34" charset="0"/>
              </a:rPr>
              <a:t>(e.g., NCTM, NCTE, etc.).</a:t>
            </a:r>
          </a:p>
          <a:p>
            <a:pPr marL="0" indent="0">
              <a:buNone/>
            </a:pPr>
            <a:endParaRPr lang="en-US" sz="400" dirty="0">
              <a:solidFill>
                <a:schemeClr val="accent1">
                  <a:lumMod val="75000"/>
                </a:schemeClr>
              </a:solidFill>
              <a:latin typeface="Berlin Sans FB" panose="020E0602020502020306" pitchFamily="34" charset="0"/>
            </a:endParaRPr>
          </a:p>
          <a:p>
            <a:pPr marL="0" indent="0">
              <a:buNone/>
            </a:pPr>
            <a:r>
              <a:rPr lang="en-US" sz="1800" dirty="0">
                <a:solidFill>
                  <a:schemeClr val="accent1">
                    <a:lumMod val="75000"/>
                  </a:schemeClr>
                </a:solidFill>
                <a:latin typeface="Berlin Sans FB" panose="020E0602020502020306" pitchFamily="34" charset="0"/>
              </a:rPr>
              <a:t>Parents and students </a:t>
            </a:r>
            <a:r>
              <a:rPr lang="en-US" sz="1800" dirty="0">
                <a:solidFill>
                  <a:schemeClr val="accent1">
                    <a:lumMod val="75000"/>
                  </a:schemeClr>
                </a:solidFill>
                <a:highlight>
                  <a:srgbClr val="00FFFF"/>
                </a:highlight>
                <a:latin typeface="Berlin Sans FB" panose="020E0602020502020306" pitchFamily="34" charset="0"/>
              </a:rPr>
              <a:t>understand the criteria</a:t>
            </a:r>
            <a:r>
              <a:rPr lang="en-US" sz="1800" dirty="0">
                <a:solidFill>
                  <a:schemeClr val="accent1">
                    <a:lumMod val="75000"/>
                  </a:schemeClr>
                </a:solidFill>
                <a:latin typeface="Berlin Sans FB" panose="020E0602020502020306" pitchFamily="34" charset="0"/>
              </a:rPr>
              <a:t> and have equitable, transparent </a:t>
            </a:r>
            <a:r>
              <a:rPr lang="en-US" sz="1800" dirty="0">
                <a:solidFill>
                  <a:schemeClr val="accent1">
                    <a:lumMod val="75000"/>
                  </a:schemeClr>
                </a:solidFill>
                <a:highlight>
                  <a:srgbClr val="00FFFF"/>
                </a:highlight>
                <a:latin typeface="Berlin Sans FB" panose="020E0602020502020306" pitchFamily="34" charset="0"/>
              </a:rPr>
              <a:t>access</a:t>
            </a:r>
            <a:r>
              <a:rPr lang="en-US" sz="1800" dirty="0">
                <a:solidFill>
                  <a:schemeClr val="accent1">
                    <a:lumMod val="75000"/>
                  </a:schemeClr>
                </a:solidFill>
                <a:latin typeface="Berlin Sans FB" panose="020E0602020502020306" pitchFamily="34" charset="0"/>
              </a:rPr>
              <a:t> to criteria (for example, in-home language, offered via paper and electronically, etc.) </a:t>
            </a:r>
            <a:r>
              <a:rPr lang="en-US" sz="1800" dirty="0">
                <a:solidFill>
                  <a:schemeClr val="accent1">
                    <a:lumMod val="75000"/>
                  </a:schemeClr>
                </a:solidFill>
                <a:highlight>
                  <a:srgbClr val="00FFFF"/>
                </a:highlight>
                <a:latin typeface="Berlin Sans FB" panose="020E0602020502020306" pitchFamily="34" charset="0"/>
              </a:rPr>
              <a:t>at the outset of the assignment</a:t>
            </a:r>
            <a:r>
              <a:rPr lang="en-US" sz="1800" dirty="0">
                <a:solidFill>
                  <a:schemeClr val="accent1">
                    <a:lumMod val="75000"/>
                  </a:schemeClr>
                </a:solidFill>
                <a:latin typeface="Berlin Sans FB" panose="020E0602020502020306" pitchFamily="34" charset="0"/>
              </a:rPr>
              <a:t>.</a:t>
            </a:r>
          </a:p>
          <a:p>
            <a:pPr>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Who determines criteria used for evaluation?</a:t>
            </a:r>
          </a:p>
          <a:p>
            <a:pPr>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How/Where/When is this information shared?</a:t>
            </a:r>
          </a:p>
        </p:txBody>
      </p:sp>
    </p:spTree>
    <p:extLst>
      <p:ext uri="{BB962C8B-B14F-4D97-AF65-F5344CB8AC3E}">
        <p14:creationId xmlns:p14="http://schemas.microsoft.com/office/powerpoint/2010/main" val="777843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02AF6-3703-8E3E-BBC0-125F846C6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38070-2866-EBD3-E963-AD938BD5C025}"/>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8.5 Use of data in PLCs</a:t>
            </a:r>
          </a:p>
        </p:txBody>
      </p:sp>
      <p:sp>
        <p:nvSpPr>
          <p:cNvPr id="5122" name="Content Placeholder 2">
            <a:extLst>
              <a:ext uri="{FF2B5EF4-FFF2-40B4-BE49-F238E27FC236}">
                <a16:creationId xmlns:a16="http://schemas.microsoft.com/office/drawing/2014/main" id="{8B5E705C-223D-8B61-47F6-C581BA26E01B}"/>
              </a:ext>
            </a:extLst>
          </p:cNvPr>
          <p:cNvSpPr>
            <a:spLocks noGrp="1" noChangeArrowheads="1"/>
          </p:cNvSpPr>
          <p:nvPr>
            <p:ph sz="half" idx="1"/>
          </p:nvPr>
        </p:nvSpPr>
        <p:spPr>
          <a:xfrm>
            <a:off x="457200" y="1123950"/>
            <a:ext cx="8458200" cy="3962400"/>
          </a:xfrm>
        </p:spPr>
        <p:txBody>
          <a:bodyPr/>
          <a:lstStyle/>
          <a:p>
            <a:pPr marL="0" indent="0">
              <a:buNone/>
            </a:pPr>
            <a:r>
              <a:rPr lang="en-US" sz="2200" dirty="0">
                <a:solidFill>
                  <a:schemeClr val="accent1">
                    <a:lumMod val="75000"/>
                  </a:schemeClr>
                </a:solidFill>
                <a:latin typeface="Berlin Sans FB" panose="020E0602020502020306" pitchFamily="34" charset="0"/>
              </a:rPr>
              <a:t>Faculty use student data to inform the work of their professional learning communities; such </a:t>
            </a:r>
            <a:r>
              <a:rPr lang="en-US" sz="2200" dirty="0">
                <a:solidFill>
                  <a:schemeClr val="accent1">
                    <a:lumMod val="75000"/>
                  </a:schemeClr>
                </a:solidFill>
                <a:highlight>
                  <a:srgbClr val="00FFFF"/>
                </a:highlight>
                <a:latin typeface="Berlin Sans FB" panose="020E0602020502020306" pitchFamily="34" charset="0"/>
              </a:rPr>
              <a:t>data are collected and used to monitor individual and class-wide student learning </a:t>
            </a:r>
            <a:r>
              <a:rPr lang="en-US" sz="2200" dirty="0">
                <a:solidFill>
                  <a:schemeClr val="accent1">
                    <a:lumMod val="75000"/>
                  </a:schemeClr>
                </a:solidFill>
                <a:latin typeface="Berlin Sans FB" panose="020E0602020502020306" pitchFamily="34" charset="0"/>
              </a:rPr>
              <a:t>and to </a:t>
            </a:r>
            <a:r>
              <a:rPr lang="en-US" sz="2200" dirty="0">
                <a:solidFill>
                  <a:schemeClr val="accent1">
                    <a:lumMod val="75000"/>
                  </a:schemeClr>
                </a:solidFill>
                <a:highlight>
                  <a:srgbClr val="00FFFF"/>
                </a:highlight>
                <a:latin typeface="Berlin Sans FB" panose="020E0602020502020306" pitchFamily="34" charset="0"/>
              </a:rPr>
              <a:t>set goals for the professional learning community </a:t>
            </a:r>
            <a:r>
              <a:rPr lang="en-US" sz="2200" dirty="0">
                <a:solidFill>
                  <a:schemeClr val="accent1">
                    <a:lumMod val="75000"/>
                  </a:schemeClr>
                </a:solidFill>
                <a:latin typeface="Berlin Sans FB" panose="020E0602020502020306" pitchFamily="34" charset="0"/>
              </a:rPr>
              <a:t>which meets regularly.</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200" dirty="0">
                <a:solidFill>
                  <a:schemeClr val="accent1">
                    <a:lumMod val="75000"/>
                  </a:schemeClr>
                </a:solidFill>
                <a:highlight>
                  <a:srgbClr val="00FFFF"/>
                </a:highlight>
                <a:latin typeface="Berlin Sans FB" panose="020E0602020502020306" pitchFamily="34" charset="0"/>
              </a:rPr>
              <a:t>PLCs use student data to revise and adjust curriculum and instruction</a:t>
            </a:r>
            <a:r>
              <a:rPr lang="en-US" sz="2200" dirty="0">
                <a:solidFill>
                  <a:schemeClr val="accent1">
                    <a:lumMod val="75000"/>
                  </a:schemeClr>
                </a:solidFill>
                <a:latin typeface="Berlin Sans FB" panose="020E0602020502020306" pitchFamily="34" charset="0"/>
              </a:rPr>
              <a:t>.</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Does the school have PLCs focused on analyzing and using student data, both individual and class-wide?</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How are goals for these PLCs determined? Monitored?</a:t>
            </a:r>
          </a:p>
        </p:txBody>
      </p:sp>
    </p:spTree>
    <p:extLst>
      <p:ext uri="{BB962C8B-B14F-4D97-AF65-F5344CB8AC3E}">
        <p14:creationId xmlns:p14="http://schemas.microsoft.com/office/powerpoint/2010/main" val="1121537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48A0E-33D7-B8EC-C4D9-52BB0DECC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7EDCA-5417-9A45-BC5B-C8A8CDA502C3}"/>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7.8 &amp; 8.5 PLCs</a:t>
            </a:r>
          </a:p>
        </p:txBody>
      </p:sp>
      <p:graphicFrame>
        <p:nvGraphicFramePr>
          <p:cNvPr id="3" name="Content Placeholder 2">
            <a:extLst>
              <a:ext uri="{FF2B5EF4-FFF2-40B4-BE49-F238E27FC236}">
                <a16:creationId xmlns:a16="http://schemas.microsoft.com/office/drawing/2014/main" id="{646CA3F2-219A-4A1B-5C86-626C4D5D9548}"/>
              </a:ext>
            </a:extLst>
          </p:cNvPr>
          <p:cNvGraphicFramePr>
            <a:graphicFrameLocks noGrp="1"/>
          </p:cNvGraphicFramePr>
          <p:nvPr>
            <p:ph sz="half" idx="1"/>
            <p:extLst>
              <p:ext uri="{D42A27DB-BD31-4B8C-83A1-F6EECF244321}">
                <p14:modId xmlns:p14="http://schemas.microsoft.com/office/powerpoint/2010/main" val="1532318901"/>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F0D3295-029B-2019-AB67-4DBC8639DCF1}"/>
              </a:ext>
            </a:extLst>
          </p:cNvPr>
          <p:cNvSpPr txBox="1"/>
          <p:nvPr/>
        </p:nvSpPr>
        <p:spPr>
          <a:xfrm>
            <a:off x="4114800" y="2419350"/>
            <a:ext cx="1219200" cy="1200329"/>
          </a:xfrm>
          <a:prstGeom prst="rect">
            <a:avLst/>
          </a:prstGeom>
          <a:noFill/>
        </p:spPr>
        <p:txBody>
          <a:bodyPr wrap="square" rtlCol="0">
            <a:spAutoFit/>
          </a:bodyPr>
          <a:lstStyle/>
          <a:p>
            <a:pPr algn="ctr"/>
            <a:r>
              <a:rPr lang="en-US" dirty="0">
                <a:solidFill>
                  <a:schemeClr val="bg1"/>
                </a:solidFill>
              </a:rPr>
              <a:t>Analyzing &amp; </a:t>
            </a:r>
          </a:p>
          <a:p>
            <a:pPr algn="ctr"/>
            <a:r>
              <a:rPr lang="en-US" dirty="0">
                <a:solidFill>
                  <a:schemeClr val="bg1"/>
                </a:solidFill>
              </a:rPr>
              <a:t>Using Data</a:t>
            </a:r>
          </a:p>
        </p:txBody>
      </p:sp>
    </p:spTree>
    <p:extLst>
      <p:ext uri="{BB962C8B-B14F-4D97-AF65-F5344CB8AC3E}">
        <p14:creationId xmlns:p14="http://schemas.microsoft.com/office/powerpoint/2010/main" val="3604052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421B7-B55C-EC78-439F-B8104DF71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F68C5-3486-0D26-8057-99A469B47492}"/>
              </a:ext>
            </a:extLst>
          </p:cNvPr>
          <p:cNvSpPr>
            <a:spLocks noGrp="1"/>
          </p:cNvSpPr>
          <p:nvPr>
            <p:ph type="ctrTitle"/>
          </p:nvPr>
        </p:nvSpPr>
        <p:spPr/>
        <p:txBody>
          <a:bodyPr/>
          <a:lstStyle/>
          <a:p>
            <a:r>
              <a:rPr lang="en-US" dirty="0"/>
              <a:t>Questions on Standard 8</a:t>
            </a:r>
          </a:p>
        </p:txBody>
      </p:sp>
    </p:spTree>
    <p:extLst>
      <p:ext uri="{BB962C8B-B14F-4D97-AF65-F5344CB8AC3E}">
        <p14:creationId xmlns:p14="http://schemas.microsoft.com/office/powerpoint/2010/main" val="4117766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9834F-219D-2FDD-5DBF-3987DA1AD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2860E-EC75-BFC7-EB29-97A0CA61BBE3}"/>
              </a:ext>
            </a:extLst>
          </p:cNvPr>
          <p:cNvSpPr>
            <a:spLocks noGrp="1"/>
          </p:cNvSpPr>
          <p:nvPr>
            <p:ph type="title"/>
          </p:nvPr>
        </p:nvSpPr>
        <p:spPr>
          <a:xfrm>
            <a:off x="990600" y="1733550"/>
            <a:ext cx="7772400" cy="1021556"/>
          </a:xfrm>
        </p:spPr>
        <p:txBody>
          <a:bodyPr/>
          <a:lstStyle/>
          <a:p>
            <a:pPr algn="ctr"/>
            <a:r>
              <a:rPr lang="en-US" dirty="0"/>
              <a:t>Standard 9</a:t>
            </a:r>
            <a:br>
              <a:rPr lang="en-US" dirty="0"/>
            </a:br>
            <a:r>
              <a:rPr lang="en-US" dirty="0"/>
              <a:t>programs and services</a:t>
            </a:r>
          </a:p>
        </p:txBody>
      </p:sp>
    </p:spTree>
    <p:extLst>
      <p:ext uri="{BB962C8B-B14F-4D97-AF65-F5344CB8AC3E}">
        <p14:creationId xmlns:p14="http://schemas.microsoft.com/office/powerpoint/2010/main" val="1303348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452B6-6244-0D92-34F1-AFEC8E7A1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53AE4-C7C1-1694-E665-54B35EE61A52}"/>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9.1 Programs for parents</a:t>
            </a:r>
          </a:p>
        </p:txBody>
      </p:sp>
      <p:sp>
        <p:nvSpPr>
          <p:cNvPr id="5122" name="Content Placeholder 2">
            <a:extLst>
              <a:ext uri="{FF2B5EF4-FFF2-40B4-BE49-F238E27FC236}">
                <a16:creationId xmlns:a16="http://schemas.microsoft.com/office/drawing/2014/main" id="{2519049F-D0D2-7656-3E7A-1F58761DC8DD}"/>
              </a:ext>
            </a:extLst>
          </p:cNvPr>
          <p:cNvSpPr>
            <a:spLocks noGrp="1" noChangeArrowheads="1"/>
          </p:cNvSpPr>
          <p:nvPr>
            <p:ph sz="half" idx="1"/>
          </p:nvPr>
        </p:nvSpPr>
        <p:spPr>
          <a:xfrm>
            <a:off x="457200" y="1063625"/>
            <a:ext cx="8458200" cy="4079875"/>
          </a:xfrm>
        </p:spPr>
        <p:txBody>
          <a:bodyPr/>
          <a:lstStyle/>
          <a:p>
            <a:pPr marL="0" indent="0">
              <a:buNone/>
            </a:pPr>
            <a:r>
              <a:rPr lang="en-US" sz="2400" dirty="0">
                <a:solidFill>
                  <a:schemeClr val="accent1">
                    <a:lumMod val="75000"/>
                  </a:schemeClr>
                </a:solidFill>
                <a:latin typeface="Berlin Sans FB" panose="020E0602020502020306" pitchFamily="34" charset="0"/>
              </a:rPr>
              <a:t>School-wide </a:t>
            </a:r>
            <a:r>
              <a:rPr lang="en-US" sz="2400" dirty="0">
                <a:solidFill>
                  <a:schemeClr val="accent1">
                    <a:lumMod val="75000"/>
                  </a:schemeClr>
                </a:solidFill>
                <a:highlight>
                  <a:srgbClr val="00FFFF"/>
                </a:highlight>
                <a:latin typeface="Berlin Sans FB" panose="020E0602020502020306" pitchFamily="34" charset="0"/>
              </a:rPr>
              <a:t>programs for parents </a:t>
            </a:r>
            <a:r>
              <a:rPr lang="en-US" sz="2400" dirty="0">
                <a:solidFill>
                  <a:schemeClr val="accent1">
                    <a:lumMod val="75000"/>
                  </a:schemeClr>
                </a:solidFill>
                <a:latin typeface="Berlin Sans FB" panose="020E0602020502020306" pitchFamily="34" charset="0"/>
              </a:rPr>
              <a:t>provide opportunities for </a:t>
            </a:r>
            <a:r>
              <a:rPr lang="en-US" sz="2400" dirty="0">
                <a:solidFill>
                  <a:schemeClr val="accent1">
                    <a:lumMod val="75000"/>
                  </a:schemeClr>
                </a:solidFill>
                <a:highlight>
                  <a:srgbClr val="00FFFF"/>
                </a:highlight>
                <a:latin typeface="Berlin Sans FB" panose="020E0602020502020306" pitchFamily="34" charset="0"/>
              </a:rPr>
              <a:t>parents to partner with school</a:t>
            </a:r>
            <a:r>
              <a:rPr lang="en-US" sz="2400" dirty="0">
                <a:solidFill>
                  <a:schemeClr val="accent1">
                    <a:lumMod val="75000"/>
                  </a:schemeClr>
                </a:solidFill>
                <a:latin typeface="Berlin Sans FB" panose="020E0602020502020306" pitchFamily="34" charset="0"/>
              </a:rPr>
              <a:t> leaders, faculty, and other parents </a:t>
            </a:r>
            <a:r>
              <a:rPr lang="en-US" sz="2400" dirty="0">
                <a:solidFill>
                  <a:schemeClr val="accent1">
                    <a:lumMod val="75000"/>
                  </a:schemeClr>
                </a:solidFill>
                <a:highlight>
                  <a:srgbClr val="00FFFF"/>
                </a:highlight>
                <a:latin typeface="Berlin Sans FB" panose="020E0602020502020306" pitchFamily="34" charset="0"/>
              </a:rPr>
              <a:t>to enhance the educational experiences</a:t>
            </a:r>
            <a:r>
              <a:rPr lang="en-US" sz="2400" dirty="0">
                <a:solidFill>
                  <a:schemeClr val="accent1">
                    <a:lumMod val="75000"/>
                  </a:schemeClr>
                </a:solidFill>
                <a:latin typeface="Berlin Sans FB" panose="020E0602020502020306" pitchFamily="34" charset="0"/>
              </a:rPr>
              <a:t> for the school community.</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400" dirty="0">
                <a:solidFill>
                  <a:schemeClr val="accent1">
                    <a:lumMod val="75000"/>
                  </a:schemeClr>
                </a:solidFill>
                <a:latin typeface="Berlin Sans FB" panose="020E0602020502020306" pitchFamily="34" charset="0"/>
              </a:rPr>
              <a:t>These opportunities are </a:t>
            </a:r>
            <a:r>
              <a:rPr lang="en-US" sz="2400" dirty="0">
                <a:solidFill>
                  <a:schemeClr val="accent1">
                    <a:lumMod val="75000"/>
                  </a:schemeClr>
                </a:solidFill>
                <a:highlight>
                  <a:srgbClr val="00FFFF"/>
                </a:highlight>
                <a:latin typeface="Berlin Sans FB" panose="020E0602020502020306" pitchFamily="34" charset="0"/>
              </a:rPr>
              <a:t>accessible to all school families </a:t>
            </a:r>
            <a:r>
              <a:rPr lang="en-US" sz="2400" dirty="0">
                <a:solidFill>
                  <a:schemeClr val="accent1">
                    <a:lumMod val="75000"/>
                  </a:schemeClr>
                </a:solidFill>
                <a:latin typeface="Berlin Sans FB" panose="020E0602020502020306" pitchFamily="34" charset="0"/>
              </a:rPr>
              <a:t>(e.g., in terms of time of day, language, childcare, etc.).</a:t>
            </a:r>
          </a:p>
          <a:p>
            <a:pPr>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How does the school partner with parents?</a:t>
            </a:r>
          </a:p>
          <a:p>
            <a:pPr>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What programs are provided for parents?</a:t>
            </a:r>
          </a:p>
        </p:txBody>
      </p:sp>
    </p:spTree>
    <p:extLst>
      <p:ext uri="{BB962C8B-B14F-4D97-AF65-F5344CB8AC3E}">
        <p14:creationId xmlns:p14="http://schemas.microsoft.com/office/powerpoint/2010/main" val="3554322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b="0" dirty="0">
                <a:solidFill>
                  <a:schemeClr val="bg1"/>
                </a:solidFill>
                <a:latin typeface="Berlin Sans FB" panose="020E0602020502020306" pitchFamily="34" charset="0"/>
              </a:rPr>
              <a:t>Opening Prayer</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152400" y="1071079"/>
            <a:ext cx="8915400" cy="3736975"/>
          </a:xfrm>
        </p:spPr>
        <p:txBody>
          <a:bodyPr/>
          <a:lstStyle/>
          <a:p>
            <a:pPr marL="0" indent="0">
              <a:buNone/>
            </a:pPr>
            <a:r>
              <a:rPr lang="en-US" altLang="en-US" sz="2500" dirty="0">
                <a:solidFill>
                  <a:schemeClr val="accent1">
                    <a:lumMod val="75000"/>
                  </a:schemeClr>
                </a:solidFill>
                <a:latin typeface="Berlin Sans FB" panose="020E0602020502020306" pitchFamily="34" charset="0"/>
              </a:rPr>
              <a:t>Come, Holy Spirit, fill the hearts of your faithful and kindle in them the fire of your love.</a:t>
            </a:r>
          </a:p>
          <a:p>
            <a:pPr marL="0" indent="0">
              <a:buNone/>
            </a:pPr>
            <a:endParaRPr lang="en-US" altLang="en-US" sz="800" dirty="0">
              <a:solidFill>
                <a:schemeClr val="accent1">
                  <a:lumMod val="75000"/>
                </a:schemeClr>
              </a:solidFill>
              <a:latin typeface="Berlin Sans FB" panose="020E0602020502020306" pitchFamily="34" charset="0"/>
            </a:endParaRPr>
          </a:p>
          <a:p>
            <a:pPr marL="0" indent="0">
              <a:buNone/>
            </a:pPr>
            <a:r>
              <a:rPr lang="en-US" altLang="en-US" sz="2500" dirty="0">
                <a:solidFill>
                  <a:schemeClr val="accent1">
                    <a:lumMod val="75000"/>
                  </a:schemeClr>
                </a:solidFill>
                <a:latin typeface="Berlin Sans FB" panose="020E0602020502020306" pitchFamily="34" charset="0"/>
              </a:rPr>
              <a:t>Send forth your Spirit and they shall be created, and you shall renew the face of the earth.</a:t>
            </a:r>
          </a:p>
          <a:p>
            <a:pPr marL="0" indent="0">
              <a:buNone/>
            </a:pPr>
            <a:endParaRPr lang="en-US" altLang="en-US" sz="800" dirty="0">
              <a:solidFill>
                <a:schemeClr val="accent1">
                  <a:lumMod val="75000"/>
                </a:schemeClr>
              </a:solidFill>
              <a:latin typeface="Berlin Sans FB" panose="020E0602020502020306" pitchFamily="34" charset="0"/>
            </a:endParaRPr>
          </a:p>
          <a:p>
            <a:pPr marL="0" indent="0">
              <a:buNone/>
            </a:pPr>
            <a:r>
              <a:rPr lang="en-US" altLang="en-US" sz="2500" dirty="0">
                <a:solidFill>
                  <a:schemeClr val="accent1">
                    <a:lumMod val="75000"/>
                  </a:schemeClr>
                </a:solidFill>
                <a:latin typeface="Berlin Sans FB" panose="020E0602020502020306" pitchFamily="34" charset="0"/>
              </a:rPr>
              <a:t>O God, who have taught the hearts of the faithful by the light of the Holy Spirit, grant that in the same Spirit we may be truly wise and ever rejoice in his consolation. Through Christ our Lord. Amen.</a:t>
            </a:r>
          </a:p>
        </p:txBody>
      </p:sp>
    </p:spTree>
    <p:extLst>
      <p:ext uri="{BB962C8B-B14F-4D97-AF65-F5344CB8AC3E}">
        <p14:creationId xmlns:p14="http://schemas.microsoft.com/office/powerpoint/2010/main" val="3023231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C9785-7745-DF9E-8ED5-7C5A87D166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0A24F-56A4-AB6E-D7D1-D7042F0AAE7C}"/>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9.2 Student services</a:t>
            </a:r>
          </a:p>
        </p:txBody>
      </p:sp>
      <p:sp>
        <p:nvSpPr>
          <p:cNvPr id="5122" name="Content Placeholder 2">
            <a:extLst>
              <a:ext uri="{FF2B5EF4-FFF2-40B4-BE49-F238E27FC236}">
                <a16:creationId xmlns:a16="http://schemas.microsoft.com/office/drawing/2014/main" id="{959F8A6E-5172-DCE4-45CB-23FC8C52C938}"/>
              </a:ext>
            </a:extLst>
          </p:cNvPr>
          <p:cNvSpPr>
            <a:spLocks noGrp="1" noChangeArrowheads="1"/>
          </p:cNvSpPr>
          <p:nvPr>
            <p:ph sz="half" idx="1"/>
          </p:nvPr>
        </p:nvSpPr>
        <p:spPr>
          <a:xfrm>
            <a:off x="152400" y="1123950"/>
            <a:ext cx="8915400" cy="3886200"/>
          </a:xfrm>
        </p:spPr>
        <p:txBody>
          <a:bodyPr/>
          <a:lstStyle/>
          <a:p>
            <a:pPr marL="0" indent="0">
              <a:buNone/>
            </a:pPr>
            <a:r>
              <a:rPr lang="en-US" sz="1800" dirty="0">
                <a:solidFill>
                  <a:schemeClr val="accent1">
                    <a:lumMod val="75000"/>
                  </a:schemeClr>
                </a:solidFill>
                <a:latin typeface="Berlin Sans FB" panose="020E0602020502020306" pitchFamily="34" charset="0"/>
              </a:rPr>
              <a:t>Guidance services, wellness programs, behavior management programs, and other services offer appropriate, </a:t>
            </a:r>
            <a:r>
              <a:rPr lang="en-US" sz="1800" dirty="0">
                <a:solidFill>
                  <a:schemeClr val="accent1">
                    <a:lumMod val="75000"/>
                  </a:schemeClr>
                </a:solidFill>
                <a:highlight>
                  <a:srgbClr val="00FFFF"/>
                </a:highlight>
                <a:latin typeface="Berlin Sans FB" panose="020E0602020502020306" pitchFamily="34" charset="0"/>
              </a:rPr>
              <a:t>mission-aligned support focused on the spiritual, social, emotional, academic, and physical well-being of students and their families</a:t>
            </a:r>
            <a:r>
              <a:rPr lang="en-US" sz="1800" dirty="0">
                <a:solidFill>
                  <a:schemeClr val="accent1">
                    <a:lumMod val="75000"/>
                  </a:schemeClr>
                </a:solidFill>
                <a:latin typeface="Berlin Sans FB" panose="020E0602020502020306" pitchFamily="34" charset="0"/>
              </a:rPr>
              <a:t>.</a:t>
            </a:r>
          </a:p>
          <a:p>
            <a:pPr marL="0" indent="0">
              <a:buNone/>
            </a:pPr>
            <a:endParaRPr lang="en-US" sz="600" dirty="0">
              <a:solidFill>
                <a:schemeClr val="accent1">
                  <a:lumMod val="75000"/>
                </a:schemeClr>
              </a:solidFill>
              <a:latin typeface="Berlin Sans FB" panose="020E0602020502020306" pitchFamily="34" charset="0"/>
            </a:endParaRPr>
          </a:p>
          <a:p>
            <a:pPr marL="0" indent="0">
              <a:buNone/>
            </a:pPr>
            <a:r>
              <a:rPr lang="en-US" sz="1800" dirty="0">
                <a:solidFill>
                  <a:schemeClr val="accent1">
                    <a:lumMod val="75000"/>
                  </a:schemeClr>
                </a:solidFill>
                <a:latin typeface="Berlin Sans FB" panose="020E0602020502020306" pitchFamily="34" charset="0"/>
              </a:rPr>
              <a:t>Communications are in place for students and parents to learn about and make use of these resources. Support for how to access them is readily available. </a:t>
            </a:r>
            <a:r>
              <a:rPr lang="en-US" sz="1800" dirty="0">
                <a:solidFill>
                  <a:schemeClr val="accent1">
                    <a:lumMod val="75000"/>
                  </a:schemeClr>
                </a:solidFill>
                <a:highlight>
                  <a:srgbClr val="00FFFF"/>
                </a:highlight>
                <a:latin typeface="Berlin Sans FB" panose="020E0602020502020306" pitchFamily="34" charset="0"/>
              </a:rPr>
              <a:t>Services are accessible to all</a:t>
            </a:r>
            <a:r>
              <a:rPr lang="en-US" sz="1800" dirty="0">
                <a:solidFill>
                  <a:schemeClr val="accent1">
                    <a:lumMod val="75000"/>
                  </a:schemeClr>
                </a:solidFill>
                <a:latin typeface="Berlin Sans FB" panose="020E0602020502020306" pitchFamily="34" charset="0"/>
              </a:rPr>
              <a:t>: day and time, language, etc.</a:t>
            </a:r>
          </a:p>
          <a:p>
            <a:pPr marL="0" indent="0">
              <a:buNone/>
            </a:pPr>
            <a:endParaRPr lang="en-US" sz="600" dirty="0">
              <a:solidFill>
                <a:schemeClr val="accent1">
                  <a:lumMod val="75000"/>
                </a:schemeClr>
              </a:solidFill>
              <a:latin typeface="Berlin Sans FB" panose="020E0602020502020306" pitchFamily="34" charset="0"/>
            </a:endParaRPr>
          </a:p>
          <a:p>
            <a:pPr marL="0" indent="0">
              <a:buNone/>
            </a:pPr>
            <a:r>
              <a:rPr lang="en-US" sz="1800" dirty="0">
                <a:solidFill>
                  <a:schemeClr val="accent1">
                    <a:lumMod val="75000"/>
                  </a:schemeClr>
                </a:solidFill>
                <a:latin typeface="Berlin Sans FB" panose="020E0602020502020306" pitchFamily="34" charset="0"/>
              </a:rPr>
              <a:t>Outcomes for these services are aligned with students’ spiritual, social, emotional, academic, and physical well-being.</a:t>
            </a:r>
          </a:p>
          <a:p>
            <a:pPr>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What mission-aligned support is offered to students for their spiritual, social, emotional, academic, and physical well-being? To families?</a:t>
            </a:r>
          </a:p>
          <a:p>
            <a:pPr>
              <a:buFont typeface="Wingdings" panose="05000000000000000000" pitchFamily="2" charset="2"/>
              <a:buChar char="§"/>
            </a:pPr>
            <a:r>
              <a:rPr lang="en-US" sz="1800" dirty="0">
                <a:solidFill>
                  <a:schemeClr val="accent1">
                    <a:lumMod val="75000"/>
                  </a:schemeClr>
                </a:solidFill>
                <a:latin typeface="Berlin Sans FB" panose="020E0602020502020306" pitchFamily="34" charset="0"/>
              </a:rPr>
              <a:t>How do students and families know about these?</a:t>
            </a:r>
          </a:p>
        </p:txBody>
      </p:sp>
    </p:spTree>
    <p:extLst>
      <p:ext uri="{BB962C8B-B14F-4D97-AF65-F5344CB8AC3E}">
        <p14:creationId xmlns:p14="http://schemas.microsoft.com/office/powerpoint/2010/main" val="1039342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4AACE-5D9B-E216-903B-C4A194FBF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EBBB3-D978-7183-5184-C5639993666C}"/>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9.3 Co-curricular and extra-curricular activities</a:t>
            </a:r>
          </a:p>
        </p:txBody>
      </p:sp>
      <p:sp>
        <p:nvSpPr>
          <p:cNvPr id="5122" name="Content Placeholder 2">
            <a:extLst>
              <a:ext uri="{FF2B5EF4-FFF2-40B4-BE49-F238E27FC236}">
                <a16:creationId xmlns:a16="http://schemas.microsoft.com/office/drawing/2014/main" id="{C9F0FAE2-B617-D84B-C19C-5A711043AD64}"/>
              </a:ext>
            </a:extLst>
          </p:cNvPr>
          <p:cNvSpPr>
            <a:spLocks noGrp="1" noChangeArrowheads="1"/>
          </p:cNvSpPr>
          <p:nvPr>
            <p:ph sz="half" idx="1"/>
          </p:nvPr>
        </p:nvSpPr>
        <p:spPr>
          <a:xfrm>
            <a:off x="228600" y="1123950"/>
            <a:ext cx="8763000" cy="3505200"/>
          </a:xfrm>
        </p:spPr>
        <p:txBody>
          <a:bodyPr/>
          <a:lstStyle/>
          <a:p>
            <a:pPr marL="0" indent="0">
              <a:spcBef>
                <a:spcPts val="0"/>
              </a:spcBef>
              <a:buNone/>
            </a:pPr>
            <a:r>
              <a:rPr lang="en-US" sz="2000" dirty="0">
                <a:solidFill>
                  <a:schemeClr val="accent1">
                    <a:lumMod val="75000"/>
                  </a:schemeClr>
                </a:solidFill>
                <a:latin typeface="Berlin Sans FB" panose="020E0602020502020306" pitchFamily="34" charset="0"/>
              </a:rPr>
              <a:t>Co-curricular and extra-curricular activities provide opportunities outside the classroom for students to further identify and develop their gifts and talents and to enhance their creative, aesthetic, social/emotional, physical, and spiritual capabilities.</a:t>
            </a:r>
          </a:p>
          <a:p>
            <a:pPr marL="0" indent="0">
              <a:spcBef>
                <a:spcPts val="0"/>
              </a:spcBef>
              <a:buNone/>
            </a:pPr>
            <a:endParaRPr lang="en-US" sz="800" dirty="0">
              <a:solidFill>
                <a:schemeClr val="accent1">
                  <a:lumMod val="75000"/>
                </a:schemeClr>
              </a:solidFill>
              <a:latin typeface="Berlin Sans FB" panose="020E0602020502020306" pitchFamily="34" charset="0"/>
            </a:endParaRPr>
          </a:p>
          <a:p>
            <a:pPr marL="0" indent="0">
              <a:spcBef>
                <a:spcPts val="0"/>
              </a:spcBef>
              <a:buNone/>
            </a:pPr>
            <a:r>
              <a:rPr lang="en-US" sz="2000" dirty="0">
                <a:solidFill>
                  <a:schemeClr val="accent1">
                    <a:lumMod val="75000"/>
                  </a:schemeClr>
                </a:solidFill>
                <a:latin typeface="Berlin Sans FB" panose="020E0602020502020306" pitchFamily="34" charset="0"/>
              </a:rPr>
              <a:t>Activities are accessible to all students and families.</a:t>
            </a:r>
          </a:p>
          <a:p>
            <a:pPr marL="0" indent="0">
              <a:spcBef>
                <a:spcPts val="0"/>
              </a:spcBef>
              <a:buNone/>
            </a:pPr>
            <a:endParaRPr lang="en-US" sz="800" dirty="0">
              <a:solidFill>
                <a:schemeClr val="accent1">
                  <a:lumMod val="75000"/>
                </a:schemeClr>
              </a:solidFill>
              <a:latin typeface="Berlin Sans FB" panose="020E0602020502020306" pitchFamily="34" charset="0"/>
            </a:endParaRPr>
          </a:p>
          <a:p>
            <a:pPr marL="0" indent="0">
              <a:spcBef>
                <a:spcPts val="0"/>
              </a:spcBef>
              <a:buNone/>
            </a:pPr>
            <a:r>
              <a:rPr lang="en-US" sz="2000" dirty="0">
                <a:solidFill>
                  <a:schemeClr val="accent1">
                    <a:lumMod val="75000"/>
                  </a:schemeClr>
                </a:solidFill>
                <a:latin typeface="Berlin Sans FB" panose="020E0602020502020306" pitchFamily="34" charset="0"/>
              </a:rPr>
              <a:t>Communications with students and families regarding these activities are clear and consistent.</a:t>
            </a:r>
          </a:p>
          <a:p>
            <a:pPr marL="0" indent="0">
              <a:spcBef>
                <a:spcPts val="0"/>
              </a:spcBef>
              <a:buNone/>
            </a:pPr>
            <a:endParaRPr lang="en-US" sz="2000" dirty="0">
              <a:solidFill>
                <a:schemeClr val="accent1">
                  <a:lumMod val="75000"/>
                </a:schemeClr>
              </a:solidFill>
              <a:latin typeface="Berlin Sans FB" panose="020E0602020502020306" pitchFamily="34" charset="0"/>
            </a:endParaRP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What co-curricular activities are available to all students? Extra-curricular?</a:t>
            </a:r>
          </a:p>
          <a:p>
            <a:pPr>
              <a:spcBef>
                <a:spcPts val="0"/>
              </a:spcBef>
              <a:buFont typeface="Wingdings" panose="05000000000000000000" pitchFamily="2" charset="2"/>
              <a:buChar char="§"/>
            </a:pPr>
            <a:r>
              <a:rPr lang="en-US" sz="2000" dirty="0">
                <a:solidFill>
                  <a:schemeClr val="accent1">
                    <a:lumMod val="75000"/>
                  </a:schemeClr>
                </a:solidFill>
                <a:latin typeface="Berlin Sans FB" panose="020E0602020502020306" pitchFamily="34" charset="0"/>
              </a:rPr>
              <a:t>How do students and families know about them?</a:t>
            </a:r>
          </a:p>
        </p:txBody>
      </p:sp>
    </p:spTree>
    <p:extLst>
      <p:ext uri="{BB962C8B-B14F-4D97-AF65-F5344CB8AC3E}">
        <p14:creationId xmlns:p14="http://schemas.microsoft.com/office/powerpoint/2010/main" val="3030010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F486-6DC1-29AF-081D-783ACD760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0AF19-10BB-632E-47A9-E1C325614F17}"/>
              </a:ext>
            </a:extLst>
          </p:cNvPr>
          <p:cNvSpPr>
            <a:spLocks noGrp="1"/>
          </p:cNvSpPr>
          <p:nvPr>
            <p:ph type="ctrTitle"/>
          </p:nvPr>
        </p:nvSpPr>
        <p:spPr/>
        <p:txBody>
          <a:bodyPr/>
          <a:lstStyle/>
          <a:p>
            <a:r>
              <a:rPr lang="en-US" dirty="0"/>
              <a:t>Questions on Standard 9</a:t>
            </a:r>
          </a:p>
        </p:txBody>
      </p:sp>
    </p:spTree>
    <p:extLst>
      <p:ext uri="{BB962C8B-B14F-4D97-AF65-F5344CB8AC3E}">
        <p14:creationId xmlns:p14="http://schemas.microsoft.com/office/powerpoint/2010/main" val="855343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017FE-8ED9-41DB-8973-1DA615B29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904E5-72E8-260C-0991-B6789974DD2E}"/>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New Rubrics</a:t>
            </a:r>
          </a:p>
        </p:txBody>
      </p:sp>
      <p:sp>
        <p:nvSpPr>
          <p:cNvPr id="5122" name="Content Placeholder 2">
            <a:extLst>
              <a:ext uri="{FF2B5EF4-FFF2-40B4-BE49-F238E27FC236}">
                <a16:creationId xmlns:a16="http://schemas.microsoft.com/office/drawing/2014/main" id="{58EE5CE4-2758-6C2A-A7E3-92BE53208E56}"/>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hlinkClick r:id="rId3"/>
              </a:rPr>
              <a:t>https://eas-ed.org/elementary-and-secondary-school-manuals</a:t>
            </a:r>
            <a:endParaRPr lang="en-US" sz="2500" dirty="0">
              <a:solidFill>
                <a:schemeClr val="accent1">
                  <a:lumMod val="75000"/>
                </a:schemeClr>
              </a:solidFill>
              <a:latin typeface="Berlin Sans FB" panose="020E0602020502020306" pitchFamily="34" charset="0"/>
            </a:endParaRPr>
          </a:p>
          <a:p>
            <a:pPr marL="0" indent="0">
              <a:buNone/>
            </a:pPr>
            <a:endParaRPr lang="en-US" sz="25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Standards and Benchmarks: </a:t>
            </a:r>
          </a:p>
          <a:p>
            <a:pPr marL="0" indent="0">
              <a:buNone/>
            </a:pPr>
            <a:endParaRPr lang="en-US" sz="25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Rubrics: </a:t>
            </a:r>
          </a:p>
        </p:txBody>
      </p:sp>
      <p:pic>
        <p:nvPicPr>
          <p:cNvPr id="4" name="Picture 3">
            <a:extLst>
              <a:ext uri="{FF2B5EF4-FFF2-40B4-BE49-F238E27FC236}">
                <a16:creationId xmlns:a16="http://schemas.microsoft.com/office/drawing/2014/main" id="{A1DD8FFD-ED2E-0C61-E179-F9EC5EA99F6B}"/>
              </a:ext>
            </a:extLst>
          </p:cNvPr>
          <p:cNvPicPr>
            <a:picLocks noChangeAspect="1"/>
          </p:cNvPicPr>
          <p:nvPr/>
        </p:nvPicPr>
        <p:blipFill>
          <a:blip r:embed="rId4"/>
          <a:stretch>
            <a:fillRect/>
          </a:stretch>
        </p:blipFill>
        <p:spPr>
          <a:xfrm>
            <a:off x="4689300" y="1881187"/>
            <a:ext cx="1381125" cy="1381125"/>
          </a:xfrm>
          <a:prstGeom prst="rect">
            <a:avLst/>
          </a:prstGeom>
        </p:spPr>
      </p:pic>
      <p:pic>
        <p:nvPicPr>
          <p:cNvPr id="6" name="Picture 5">
            <a:extLst>
              <a:ext uri="{FF2B5EF4-FFF2-40B4-BE49-F238E27FC236}">
                <a16:creationId xmlns:a16="http://schemas.microsoft.com/office/drawing/2014/main" id="{6FE23E67-D299-C17A-2A49-A41DE30B19F2}"/>
              </a:ext>
            </a:extLst>
          </p:cNvPr>
          <p:cNvPicPr>
            <a:picLocks noChangeAspect="1"/>
          </p:cNvPicPr>
          <p:nvPr/>
        </p:nvPicPr>
        <p:blipFill>
          <a:blip r:embed="rId5"/>
          <a:stretch>
            <a:fillRect/>
          </a:stretch>
        </p:blipFill>
        <p:spPr>
          <a:xfrm>
            <a:off x="1892888" y="2876550"/>
            <a:ext cx="1381125" cy="1381125"/>
          </a:xfrm>
          <a:prstGeom prst="rect">
            <a:avLst/>
          </a:prstGeom>
        </p:spPr>
      </p:pic>
    </p:spTree>
    <p:extLst>
      <p:ext uri="{BB962C8B-B14F-4D97-AF65-F5344CB8AC3E}">
        <p14:creationId xmlns:p14="http://schemas.microsoft.com/office/powerpoint/2010/main" val="3632422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032D20-AA2F-AABB-DDCF-BF584B09121E}"/>
              </a:ext>
            </a:extLst>
          </p:cNvPr>
          <p:cNvPicPr>
            <a:picLocks noChangeAspect="1"/>
          </p:cNvPicPr>
          <p:nvPr/>
        </p:nvPicPr>
        <p:blipFill>
          <a:blip r:embed="rId3"/>
          <a:srcRect l="50000" b="5555"/>
          <a:stretch>
            <a:fillRect/>
          </a:stretch>
        </p:blipFill>
        <p:spPr>
          <a:xfrm>
            <a:off x="0" y="209550"/>
            <a:ext cx="9159368" cy="4865914"/>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061F853F-0704-2D72-821D-5FA87AFFF887}"/>
                  </a:ext>
                </a:extLst>
              </p14:cNvPr>
              <p14:cNvContentPartPr/>
              <p14:nvPr/>
            </p14:nvContentPartPr>
            <p14:xfrm>
              <a:off x="3265611" y="1665463"/>
              <a:ext cx="1110600" cy="19800"/>
            </p14:xfrm>
          </p:contentPart>
        </mc:Choice>
        <mc:Fallback xmlns="">
          <p:pic>
            <p:nvPicPr>
              <p:cNvPr id="10" name="Ink 9">
                <a:extLst>
                  <a:ext uri="{FF2B5EF4-FFF2-40B4-BE49-F238E27FC236}">
                    <a16:creationId xmlns:a16="http://schemas.microsoft.com/office/drawing/2014/main" id="{061F853F-0704-2D72-821D-5FA87AFFF887}"/>
                  </a:ext>
                </a:extLst>
              </p:cNvPr>
              <p:cNvPicPr/>
              <p:nvPr/>
            </p:nvPicPr>
            <p:blipFill>
              <a:blip r:embed="rId5"/>
              <a:stretch>
                <a:fillRect/>
              </a:stretch>
            </p:blipFill>
            <p:spPr>
              <a:xfrm>
                <a:off x="3211611" y="1557463"/>
                <a:ext cx="1218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BA450CEF-8E54-B863-36D5-6AF6EE7B7409}"/>
                  </a:ext>
                </a:extLst>
              </p14:cNvPr>
              <p14:cNvContentPartPr/>
              <p14:nvPr/>
            </p14:nvContentPartPr>
            <p14:xfrm>
              <a:off x="2109651" y="4460863"/>
              <a:ext cx="888120" cy="6840"/>
            </p14:xfrm>
          </p:contentPart>
        </mc:Choice>
        <mc:Fallback xmlns="">
          <p:pic>
            <p:nvPicPr>
              <p:cNvPr id="11" name="Ink 10">
                <a:extLst>
                  <a:ext uri="{FF2B5EF4-FFF2-40B4-BE49-F238E27FC236}">
                    <a16:creationId xmlns:a16="http://schemas.microsoft.com/office/drawing/2014/main" id="{BA450CEF-8E54-B863-36D5-6AF6EE7B7409}"/>
                  </a:ext>
                </a:extLst>
              </p:cNvPr>
              <p:cNvPicPr/>
              <p:nvPr/>
            </p:nvPicPr>
            <p:blipFill>
              <a:blip r:embed="rId7"/>
              <a:stretch>
                <a:fillRect/>
              </a:stretch>
            </p:blipFill>
            <p:spPr>
              <a:xfrm>
                <a:off x="2055651" y="4352863"/>
                <a:ext cx="9957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F08586C3-3553-42FB-8528-618693EBC1D8}"/>
                  </a:ext>
                </a:extLst>
              </p14:cNvPr>
              <p14:cNvContentPartPr/>
              <p14:nvPr/>
            </p14:nvContentPartPr>
            <p14:xfrm>
              <a:off x="3683571" y="3252343"/>
              <a:ext cx="2736360" cy="46440"/>
            </p14:xfrm>
          </p:contentPart>
        </mc:Choice>
        <mc:Fallback xmlns="">
          <p:pic>
            <p:nvPicPr>
              <p:cNvPr id="12" name="Ink 11">
                <a:extLst>
                  <a:ext uri="{FF2B5EF4-FFF2-40B4-BE49-F238E27FC236}">
                    <a16:creationId xmlns:a16="http://schemas.microsoft.com/office/drawing/2014/main" id="{F08586C3-3553-42FB-8528-618693EBC1D8}"/>
                  </a:ext>
                </a:extLst>
              </p:cNvPr>
              <p:cNvPicPr/>
              <p:nvPr/>
            </p:nvPicPr>
            <p:blipFill>
              <a:blip r:embed="rId9"/>
              <a:stretch>
                <a:fillRect/>
              </a:stretch>
            </p:blipFill>
            <p:spPr>
              <a:xfrm>
                <a:off x="3629571" y="3144343"/>
                <a:ext cx="2844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D2043BDE-D1E5-0912-299A-98E7FE24403F}"/>
                  </a:ext>
                </a:extLst>
              </p14:cNvPr>
              <p14:cNvContentPartPr/>
              <p14:nvPr/>
            </p14:nvContentPartPr>
            <p14:xfrm>
              <a:off x="3670251" y="3467983"/>
              <a:ext cx="1803240" cy="26640"/>
            </p14:xfrm>
          </p:contentPart>
        </mc:Choice>
        <mc:Fallback xmlns="">
          <p:pic>
            <p:nvPicPr>
              <p:cNvPr id="14" name="Ink 13">
                <a:extLst>
                  <a:ext uri="{FF2B5EF4-FFF2-40B4-BE49-F238E27FC236}">
                    <a16:creationId xmlns:a16="http://schemas.microsoft.com/office/drawing/2014/main" id="{D2043BDE-D1E5-0912-299A-98E7FE24403F}"/>
                  </a:ext>
                </a:extLst>
              </p:cNvPr>
              <p:cNvPicPr/>
              <p:nvPr/>
            </p:nvPicPr>
            <p:blipFill>
              <a:blip r:embed="rId11"/>
              <a:stretch>
                <a:fillRect/>
              </a:stretch>
            </p:blipFill>
            <p:spPr>
              <a:xfrm>
                <a:off x="3616251" y="3359983"/>
                <a:ext cx="19108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B29A6CF6-47AB-B005-C5C4-65BB4468609E}"/>
                  </a:ext>
                </a:extLst>
              </p14:cNvPr>
              <p14:cNvContentPartPr/>
              <p14:nvPr/>
            </p14:nvContentPartPr>
            <p14:xfrm>
              <a:off x="3787971" y="3400663"/>
              <a:ext cx="470520" cy="41400"/>
            </p14:xfrm>
          </p:contentPart>
        </mc:Choice>
        <mc:Fallback xmlns="">
          <p:pic>
            <p:nvPicPr>
              <p:cNvPr id="15" name="Ink 14">
                <a:extLst>
                  <a:ext uri="{FF2B5EF4-FFF2-40B4-BE49-F238E27FC236}">
                    <a16:creationId xmlns:a16="http://schemas.microsoft.com/office/drawing/2014/main" id="{B29A6CF6-47AB-B005-C5C4-65BB4468609E}"/>
                  </a:ext>
                </a:extLst>
              </p:cNvPr>
              <p:cNvPicPr/>
              <p:nvPr/>
            </p:nvPicPr>
            <p:blipFill>
              <a:blip r:embed="rId13"/>
              <a:stretch>
                <a:fillRect/>
              </a:stretch>
            </p:blipFill>
            <p:spPr>
              <a:xfrm>
                <a:off x="3734331" y="3293023"/>
                <a:ext cx="5781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2BFF1473-C159-8152-1F0D-12E2009194E0}"/>
                  </a:ext>
                </a:extLst>
              </p14:cNvPr>
              <p14:cNvContentPartPr/>
              <p14:nvPr/>
            </p14:nvContentPartPr>
            <p14:xfrm>
              <a:off x="763971" y="489703"/>
              <a:ext cx="392400" cy="13680"/>
            </p14:xfrm>
          </p:contentPart>
        </mc:Choice>
        <mc:Fallback xmlns="">
          <p:pic>
            <p:nvPicPr>
              <p:cNvPr id="17" name="Ink 16">
                <a:extLst>
                  <a:ext uri="{FF2B5EF4-FFF2-40B4-BE49-F238E27FC236}">
                    <a16:creationId xmlns:a16="http://schemas.microsoft.com/office/drawing/2014/main" id="{2BFF1473-C159-8152-1F0D-12E2009194E0}"/>
                  </a:ext>
                </a:extLst>
              </p:cNvPr>
              <p:cNvPicPr/>
              <p:nvPr/>
            </p:nvPicPr>
            <p:blipFill>
              <a:blip r:embed="rId15"/>
              <a:stretch>
                <a:fillRect/>
              </a:stretch>
            </p:blipFill>
            <p:spPr>
              <a:xfrm>
                <a:off x="709971" y="381703"/>
                <a:ext cx="500040" cy="229320"/>
              </a:xfrm>
              <a:prstGeom prst="rect">
                <a:avLst/>
              </a:prstGeom>
            </p:spPr>
          </p:pic>
        </mc:Fallback>
      </mc:AlternateContent>
    </p:spTree>
    <p:extLst>
      <p:ext uri="{BB962C8B-B14F-4D97-AF65-F5344CB8AC3E}">
        <p14:creationId xmlns:p14="http://schemas.microsoft.com/office/powerpoint/2010/main" val="3313947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6411-D321-4091-AF44-D416B965FBE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6B16741-F33A-41F7-9087-D69A066E4FC1}"/>
              </a:ext>
            </a:extLst>
          </p:cNvPr>
          <p:cNvSpPr>
            <a:spLocks noGrp="1"/>
          </p:cNvSpPr>
          <p:nvPr>
            <p:ph idx="1"/>
          </p:nvPr>
        </p:nvSpPr>
        <p:spPr>
          <a:xfrm>
            <a:off x="457200" y="1196663"/>
            <a:ext cx="8229600" cy="3394075"/>
          </a:xfrm>
        </p:spPr>
        <p:txBody>
          <a:bodyPr/>
          <a:lstStyle/>
          <a:p>
            <a:pPr marL="0" indent="0">
              <a:lnSpc>
                <a:spcPct val="100000"/>
              </a:lnSpc>
              <a:spcBef>
                <a:spcPts val="0"/>
              </a:spcBef>
              <a:buNone/>
            </a:pPr>
            <a:r>
              <a:rPr lang="en-US" sz="2400" dirty="0">
                <a:latin typeface="Berlin Sans FB" panose="020E0602020502020306" pitchFamily="34" charset="0"/>
              </a:rPr>
              <a:t>Mary Camp</a:t>
            </a:r>
          </a:p>
          <a:p>
            <a:pPr marL="0" indent="0">
              <a:lnSpc>
                <a:spcPct val="100000"/>
              </a:lnSpc>
              <a:spcBef>
                <a:spcPts val="0"/>
              </a:spcBef>
              <a:buNone/>
            </a:pPr>
            <a:r>
              <a:rPr lang="en-US" sz="2400" dirty="0">
                <a:latin typeface="Berlin Sans FB" panose="020E0602020502020306" pitchFamily="34" charset="0"/>
              </a:rPr>
              <a:t>Director of Accreditation</a:t>
            </a:r>
          </a:p>
          <a:p>
            <a:pPr marL="0" indent="0">
              <a:lnSpc>
                <a:spcPct val="100000"/>
              </a:lnSpc>
              <a:spcBef>
                <a:spcPts val="0"/>
              </a:spcBef>
              <a:buNone/>
            </a:pPr>
            <a:r>
              <a:rPr lang="en-US" sz="2400" dirty="0">
                <a:latin typeface="Berlin Sans FB" panose="020E0602020502020306" pitchFamily="34" charset="0"/>
                <a:hlinkClick r:id="rId3"/>
              </a:rPr>
              <a:t>mcamp@flacathconf.org</a:t>
            </a:r>
            <a:r>
              <a:rPr lang="en-US" sz="2400" dirty="0">
                <a:latin typeface="Berlin Sans FB" panose="020E0602020502020306" pitchFamily="34" charset="0"/>
              </a:rPr>
              <a:t> </a:t>
            </a:r>
          </a:p>
          <a:p>
            <a:pPr marL="0" indent="0">
              <a:lnSpc>
                <a:spcPct val="100000"/>
              </a:lnSpc>
              <a:spcBef>
                <a:spcPts val="0"/>
              </a:spcBef>
              <a:buNone/>
            </a:pPr>
            <a:r>
              <a:rPr lang="en-US" sz="2400" dirty="0">
                <a:latin typeface="Berlin Sans FB" panose="020E0602020502020306" pitchFamily="34" charset="0"/>
              </a:rPr>
              <a:t>850-224-7906</a:t>
            </a:r>
          </a:p>
          <a:p>
            <a:pPr marL="0" indent="0">
              <a:lnSpc>
                <a:spcPct val="100000"/>
              </a:lnSpc>
              <a:spcBef>
                <a:spcPts val="0"/>
              </a:spcBef>
              <a:buNone/>
            </a:pPr>
            <a:endParaRPr lang="en-US" sz="2400" dirty="0">
              <a:latin typeface="Berlin Sans FB" panose="020E0602020502020306" pitchFamily="34" charset="0"/>
            </a:endParaRPr>
          </a:p>
          <a:p>
            <a:pPr marL="0" indent="0">
              <a:lnSpc>
                <a:spcPct val="100000"/>
              </a:lnSpc>
              <a:spcBef>
                <a:spcPts val="0"/>
              </a:spcBef>
              <a:buNone/>
            </a:pPr>
            <a:r>
              <a:rPr lang="en-US" sz="2400" dirty="0">
                <a:latin typeface="Berlin Sans FB" panose="020E0602020502020306" pitchFamily="34" charset="0"/>
              </a:rPr>
              <a:t>Shelley Bosko</a:t>
            </a:r>
          </a:p>
          <a:p>
            <a:pPr marL="0" indent="0">
              <a:lnSpc>
                <a:spcPct val="100000"/>
              </a:lnSpc>
              <a:spcBef>
                <a:spcPts val="0"/>
              </a:spcBef>
              <a:buNone/>
            </a:pPr>
            <a:r>
              <a:rPr lang="en-US" sz="2400" dirty="0">
                <a:latin typeface="Berlin Sans FB" panose="020E0602020502020306" pitchFamily="34" charset="0"/>
              </a:rPr>
              <a:t>Associate for Accreditation</a:t>
            </a:r>
          </a:p>
          <a:p>
            <a:pPr marL="0" indent="0">
              <a:lnSpc>
                <a:spcPct val="100000"/>
              </a:lnSpc>
              <a:spcBef>
                <a:spcPts val="0"/>
              </a:spcBef>
              <a:buNone/>
            </a:pPr>
            <a:r>
              <a:rPr lang="en-US" sz="2400" dirty="0">
                <a:latin typeface="Berlin Sans FB" panose="020E0602020502020306" pitchFamily="34" charset="0"/>
                <a:hlinkClick r:id="rId4"/>
              </a:rPr>
              <a:t>sbosko@flacathconf.org</a:t>
            </a:r>
            <a:endParaRPr lang="en-US" sz="2400" dirty="0">
              <a:latin typeface="Berlin Sans FB" panose="020E0602020502020306" pitchFamily="34" charset="0"/>
            </a:endParaRPr>
          </a:p>
          <a:p>
            <a:pPr marL="0" indent="0">
              <a:lnSpc>
                <a:spcPct val="100000"/>
              </a:lnSpc>
              <a:spcBef>
                <a:spcPts val="0"/>
              </a:spcBef>
              <a:buNone/>
            </a:pPr>
            <a:r>
              <a:rPr lang="en-US" sz="2400" dirty="0">
                <a:latin typeface="Berlin Sans FB" panose="020E0602020502020306" pitchFamily="34" charset="0"/>
              </a:rPr>
              <a:t>407-404-0766</a:t>
            </a:r>
          </a:p>
          <a:p>
            <a:pPr marL="0" indent="0">
              <a:buNone/>
            </a:pPr>
            <a:endParaRPr lang="en-US" sz="2400" dirty="0">
              <a:latin typeface="Berlin Sans FB" panose="020E0602020502020306" pitchFamily="34" charset="0"/>
            </a:endParaRPr>
          </a:p>
        </p:txBody>
      </p:sp>
      <p:pic>
        <p:nvPicPr>
          <p:cNvPr id="4" name="Picture 3">
            <a:extLst>
              <a:ext uri="{FF2B5EF4-FFF2-40B4-BE49-F238E27FC236}">
                <a16:creationId xmlns:a16="http://schemas.microsoft.com/office/drawing/2014/main" id="{B85D03EB-0C60-4AF9-8C56-B4F2B38E0A43}"/>
              </a:ext>
            </a:extLst>
          </p:cNvPr>
          <p:cNvPicPr>
            <a:picLocks noChangeAspect="1"/>
          </p:cNvPicPr>
          <p:nvPr/>
        </p:nvPicPr>
        <p:blipFill>
          <a:blip r:embed="rId5"/>
          <a:stretch>
            <a:fillRect/>
          </a:stretch>
        </p:blipFill>
        <p:spPr>
          <a:xfrm>
            <a:off x="6781800" y="1962150"/>
            <a:ext cx="1076325" cy="1076325"/>
          </a:xfrm>
          <a:prstGeom prst="rect">
            <a:avLst/>
          </a:prstGeom>
        </p:spPr>
      </p:pic>
      <p:sp>
        <p:nvSpPr>
          <p:cNvPr id="6" name="TextBox 5">
            <a:extLst>
              <a:ext uri="{FF2B5EF4-FFF2-40B4-BE49-F238E27FC236}">
                <a16:creationId xmlns:a16="http://schemas.microsoft.com/office/drawing/2014/main" id="{2DA611F9-F43F-481A-BAD9-D98F9C07E226}"/>
              </a:ext>
            </a:extLst>
          </p:cNvPr>
          <p:cNvSpPr txBox="1"/>
          <p:nvPr/>
        </p:nvSpPr>
        <p:spPr>
          <a:xfrm>
            <a:off x="6096000" y="3285380"/>
            <a:ext cx="2971800" cy="338554"/>
          </a:xfrm>
          <a:prstGeom prst="rect">
            <a:avLst/>
          </a:prstGeom>
          <a:noFill/>
        </p:spPr>
        <p:txBody>
          <a:bodyPr wrap="square" rtlCol="0">
            <a:spAutoFit/>
          </a:bodyPr>
          <a:lstStyle/>
          <a:p>
            <a:pPr algn="ctr"/>
            <a:r>
              <a:rPr lang="en-US" sz="800" dirty="0"/>
              <a:t>Slide deck (recording available after the webinar)</a:t>
            </a:r>
          </a:p>
          <a:p>
            <a:pPr algn="ctr"/>
            <a:r>
              <a:rPr lang="en-US" sz="800" dirty="0">
                <a:hlinkClick r:id="rId6"/>
              </a:rPr>
              <a:t>https://eas-ed.org/presentation-recordings-and-powerpoints</a:t>
            </a:r>
            <a:r>
              <a:rPr lang="en-US" sz="800" dirty="0"/>
              <a:t> </a:t>
            </a:r>
          </a:p>
        </p:txBody>
      </p:sp>
    </p:spTree>
    <p:extLst>
      <p:ext uri="{BB962C8B-B14F-4D97-AF65-F5344CB8AC3E}">
        <p14:creationId xmlns:p14="http://schemas.microsoft.com/office/powerpoint/2010/main" val="3953949961"/>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b="0" dirty="0">
                <a:solidFill>
                  <a:schemeClr val="bg1"/>
                </a:solidFill>
                <a:latin typeface="Berlin Sans FB" panose="020E0602020502020306" pitchFamily="34" charset="0"/>
              </a:rPr>
              <a:t>Closing Prayer</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1676400" y="1581150"/>
            <a:ext cx="6248400" cy="3226904"/>
          </a:xfrm>
        </p:spPr>
        <p:txBody>
          <a:bodyPr/>
          <a:lstStyle/>
          <a:p>
            <a:pPr marL="0" indent="0">
              <a:buNone/>
            </a:pPr>
            <a:r>
              <a:rPr lang="en-US" altLang="en-US" sz="2400" dirty="0">
                <a:solidFill>
                  <a:schemeClr val="accent1">
                    <a:lumMod val="75000"/>
                  </a:schemeClr>
                </a:solidFill>
                <a:latin typeface="Berlin Sans FB" panose="020E0602020502020306" pitchFamily="34" charset="0"/>
              </a:rPr>
              <a:t>We give Thee thanks for all Thy benefits, almighty God, who live and reign forever. 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1978948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21502-B1F6-CB4E-F666-535C1A382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28BF3-BF0D-C7CF-4970-E980F13EA91C}"/>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b="0" dirty="0">
                <a:solidFill>
                  <a:schemeClr val="bg1"/>
                </a:solidFill>
                <a:latin typeface="Berlin Sans FB" panose="020E0602020502020306" pitchFamily="34" charset="0"/>
              </a:rPr>
              <a:t>In General</a:t>
            </a:r>
          </a:p>
        </p:txBody>
      </p:sp>
      <p:sp>
        <p:nvSpPr>
          <p:cNvPr id="4098" name="Content Placeholder 2">
            <a:extLst>
              <a:ext uri="{FF2B5EF4-FFF2-40B4-BE49-F238E27FC236}">
                <a16:creationId xmlns:a16="http://schemas.microsoft.com/office/drawing/2014/main" id="{6ACE32FE-D35C-CE03-764A-3923525725FC}"/>
              </a:ext>
            </a:extLst>
          </p:cNvPr>
          <p:cNvSpPr>
            <a:spLocks noGrp="1" noChangeArrowheads="1"/>
          </p:cNvSpPr>
          <p:nvPr>
            <p:ph idx="1"/>
          </p:nvPr>
        </p:nvSpPr>
        <p:spPr>
          <a:xfrm>
            <a:off x="152400" y="1071079"/>
            <a:ext cx="8915400" cy="1881671"/>
          </a:xfrm>
        </p:spPr>
        <p:txBody>
          <a:bodyPr/>
          <a:lstStyle/>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Using Level 3: Fully Meets the Benchmark</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Many changes to the rubrics; most schools – partially meets level</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Glossary: </a:t>
            </a:r>
            <a:r>
              <a:rPr lang="en-US" altLang="en-US" sz="2500" dirty="0">
                <a:solidFill>
                  <a:schemeClr val="accent1">
                    <a:lumMod val="75000"/>
                  </a:schemeClr>
                </a:solidFill>
                <a:latin typeface="Berlin Sans FB" panose="020E0602020502020306" pitchFamily="34" charset="0"/>
                <a:hlinkClick r:id="rId3"/>
              </a:rPr>
              <a:t>https://ncea.org/NSBECS</a:t>
            </a:r>
            <a:r>
              <a:rPr lang="en-US" altLang="en-US" sz="2500" dirty="0">
                <a:solidFill>
                  <a:schemeClr val="accent1">
                    <a:lumMod val="75000"/>
                  </a:schemeClr>
                </a:solidFill>
                <a:latin typeface="Berlin Sans FB" panose="020E0602020502020306" pitchFamily="34" charset="0"/>
              </a:rPr>
              <a:t> (Resources-Glossary)</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Reflection questions</a:t>
            </a:r>
          </a:p>
        </p:txBody>
      </p:sp>
      <p:pic>
        <p:nvPicPr>
          <p:cNvPr id="4" name="Picture 3">
            <a:extLst>
              <a:ext uri="{FF2B5EF4-FFF2-40B4-BE49-F238E27FC236}">
                <a16:creationId xmlns:a16="http://schemas.microsoft.com/office/drawing/2014/main" id="{C4E80552-67EF-D826-C762-4D3930724AC7}"/>
              </a:ext>
            </a:extLst>
          </p:cNvPr>
          <p:cNvPicPr>
            <a:picLocks noChangeAspect="1"/>
          </p:cNvPicPr>
          <p:nvPr/>
        </p:nvPicPr>
        <p:blipFill>
          <a:blip r:embed="rId4"/>
          <a:stretch>
            <a:fillRect/>
          </a:stretch>
        </p:blipFill>
        <p:spPr>
          <a:xfrm>
            <a:off x="6172200" y="2653196"/>
            <a:ext cx="1419225" cy="1419225"/>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C296F329-A03B-2F1D-DFDF-642ABD0B91CD}"/>
                  </a:ext>
                </a:extLst>
              </p14:cNvPr>
              <p14:cNvContentPartPr/>
              <p14:nvPr/>
            </p14:nvContentPartPr>
            <p14:xfrm>
              <a:off x="6686695" y="2231031"/>
              <a:ext cx="944640" cy="78120"/>
            </p14:xfrm>
          </p:contentPart>
        </mc:Choice>
        <mc:Fallback xmlns="">
          <p:pic>
            <p:nvPicPr>
              <p:cNvPr id="3" name="Ink 2">
                <a:extLst>
                  <a:ext uri="{FF2B5EF4-FFF2-40B4-BE49-F238E27FC236}">
                    <a16:creationId xmlns:a16="http://schemas.microsoft.com/office/drawing/2014/main" id="{C296F329-A03B-2F1D-DFDF-642ABD0B91CD}"/>
                  </a:ext>
                </a:extLst>
              </p:cNvPr>
              <p:cNvPicPr/>
              <p:nvPr/>
            </p:nvPicPr>
            <p:blipFill>
              <a:blip r:embed="rId6"/>
              <a:stretch>
                <a:fillRect/>
              </a:stretch>
            </p:blipFill>
            <p:spPr>
              <a:xfrm>
                <a:off x="6632695" y="2123391"/>
                <a:ext cx="1052280" cy="293760"/>
              </a:xfrm>
              <a:prstGeom prst="rect">
                <a:avLst/>
              </a:prstGeom>
            </p:spPr>
          </p:pic>
        </mc:Fallback>
      </mc:AlternateContent>
    </p:spTree>
    <p:extLst>
      <p:ext uri="{BB962C8B-B14F-4D97-AF65-F5344CB8AC3E}">
        <p14:creationId xmlns:p14="http://schemas.microsoft.com/office/powerpoint/2010/main" val="629590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2E3710-6E14-6A44-37C1-3FE5D49F3266}"/>
              </a:ext>
            </a:extLst>
          </p:cNvPr>
          <p:cNvPicPr>
            <a:picLocks noChangeAspect="1"/>
          </p:cNvPicPr>
          <p:nvPr/>
        </p:nvPicPr>
        <p:blipFill>
          <a:blip r:embed="rId2"/>
          <a:stretch>
            <a:fillRect/>
          </a:stretch>
        </p:blipFill>
        <p:spPr>
          <a:xfrm>
            <a:off x="0" y="0"/>
            <a:ext cx="9144000" cy="51435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C9657CD-F754-D2CA-735A-EAAD8F8660A8}"/>
                  </a:ext>
                </a:extLst>
              </p14:cNvPr>
              <p14:cNvContentPartPr/>
              <p14:nvPr/>
            </p14:nvContentPartPr>
            <p14:xfrm>
              <a:off x="997615" y="353465"/>
              <a:ext cx="581040" cy="51840"/>
            </p14:xfrm>
          </p:contentPart>
        </mc:Choice>
        <mc:Fallback xmlns="">
          <p:pic>
            <p:nvPicPr>
              <p:cNvPr id="4" name="Ink 3">
                <a:extLst>
                  <a:ext uri="{FF2B5EF4-FFF2-40B4-BE49-F238E27FC236}">
                    <a16:creationId xmlns:a16="http://schemas.microsoft.com/office/drawing/2014/main" id="{1C9657CD-F754-D2CA-735A-EAAD8F8660A8}"/>
                  </a:ext>
                </a:extLst>
              </p:cNvPr>
              <p:cNvPicPr/>
              <p:nvPr/>
            </p:nvPicPr>
            <p:blipFill>
              <a:blip r:embed="rId4"/>
              <a:stretch>
                <a:fillRect/>
              </a:stretch>
            </p:blipFill>
            <p:spPr>
              <a:xfrm>
                <a:off x="943615" y="245465"/>
                <a:ext cx="6886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E1FB369-FFD8-2110-79A2-BF88C32D528C}"/>
                  </a:ext>
                </a:extLst>
              </p14:cNvPr>
              <p14:cNvContentPartPr/>
              <p14:nvPr/>
            </p14:nvContentPartPr>
            <p14:xfrm>
              <a:off x="2140975" y="1306745"/>
              <a:ext cx="292680" cy="53280"/>
            </p14:xfrm>
          </p:contentPart>
        </mc:Choice>
        <mc:Fallback xmlns="">
          <p:pic>
            <p:nvPicPr>
              <p:cNvPr id="5" name="Ink 4">
                <a:extLst>
                  <a:ext uri="{FF2B5EF4-FFF2-40B4-BE49-F238E27FC236}">
                    <a16:creationId xmlns:a16="http://schemas.microsoft.com/office/drawing/2014/main" id="{9E1FB369-FFD8-2110-79A2-BF88C32D528C}"/>
                  </a:ext>
                </a:extLst>
              </p:cNvPr>
              <p:cNvPicPr/>
              <p:nvPr/>
            </p:nvPicPr>
            <p:blipFill>
              <a:blip r:embed="rId6"/>
              <a:stretch>
                <a:fillRect/>
              </a:stretch>
            </p:blipFill>
            <p:spPr>
              <a:xfrm>
                <a:off x="2086975" y="1198745"/>
                <a:ext cx="4003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BB94D096-9232-8F3C-B5E9-9405C34F323C}"/>
                  </a:ext>
                </a:extLst>
              </p14:cNvPr>
              <p14:cNvContentPartPr/>
              <p14:nvPr/>
            </p14:nvContentPartPr>
            <p14:xfrm>
              <a:off x="4932775" y="800585"/>
              <a:ext cx="577080" cy="15120"/>
            </p14:xfrm>
          </p:contentPart>
        </mc:Choice>
        <mc:Fallback xmlns="">
          <p:pic>
            <p:nvPicPr>
              <p:cNvPr id="6" name="Ink 5">
                <a:extLst>
                  <a:ext uri="{FF2B5EF4-FFF2-40B4-BE49-F238E27FC236}">
                    <a16:creationId xmlns:a16="http://schemas.microsoft.com/office/drawing/2014/main" id="{BB94D096-9232-8F3C-B5E9-9405C34F323C}"/>
                  </a:ext>
                </a:extLst>
              </p:cNvPr>
              <p:cNvPicPr/>
              <p:nvPr/>
            </p:nvPicPr>
            <p:blipFill>
              <a:blip r:embed="rId8"/>
              <a:stretch>
                <a:fillRect/>
              </a:stretch>
            </p:blipFill>
            <p:spPr>
              <a:xfrm>
                <a:off x="4879135" y="692585"/>
                <a:ext cx="684720" cy="230760"/>
              </a:xfrm>
              <a:prstGeom prst="rect">
                <a:avLst/>
              </a:prstGeom>
            </p:spPr>
          </p:pic>
        </mc:Fallback>
      </mc:AlternateContent>
    </p:spTree>
    <p:extLst>
      <p:ext uri="{BB962C8B-B14F-4D97-AF65-F5344CB8AC3E}">
        <p14:creationId xmlns:p14="http://schemas.microsoft.com/office/powerpoint/2010/main" val="22892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9726-CBA2-BB50-0BB2-A3D35390178F}"/>
              </a:ext>
            </a:extLst>
          </p:cNvPr>
          <p:cNvSpPr>
            <a:spLocks noGrp="1"/>
          </p:cNvSpPr>
          <p:nvPr>
            <p:ph type="title"/>
          </p:nvPr>
        </p:nvSpPr>
        <p:spPr>
          <a:xfrm>
            <a:off x="990600" y="1733550"/>
            <a:ext cx="7772400" cy="1021556"/>
          </a:xfrm>
        </p:spPr>
        <p:txBody>
          <a:bodyPr/>
          <a:lstStyle/>
          <a:p>
            <a:pPr algn="ctr"/>
            <a:r>
              <a:rPr lang="en-US" dirty="0"/>
              <a:t>Standard 7</a:t>
            </a:r>
            <a:br>
              <a:rPr lang="en-US" dirty="0"/>
            </a:br>
            <a:r>
              <a:rPr lang="en-US" dirty="0"/>
              <a:t>Curriculum and instruction</a:t>
            </a:r>
          </a:p>
        </p:txBody>
      </p:sp>
    </p:spTree>
    <p:extLst>
      <p:ext uri="{BB962C8B-B14F-4D97-AF65-F5344CB8AC3E}">
        <p14:creationId xmlns:p14="http://schemas.microsoft.com/office/powerpoint/2010/main" val="382992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7.1 Aligned curriculum standards</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The curriculum adheres to appropriate, delineated curriculum standards in every subject area, and is </a:t>
            </a:r>
            <a:r>
              <a:rPr lang="en-US" sz="2500" dirty="0">
                <a:solidFill>
                  <a:schemeClr val="accent1">
                    <a:lumMod val="75000"/>
                  </a:schemeClr>
                </a:solidFill>
                <a:highlight>
                  <a:srgbClr val="00FFFF"/>
                </a:highlight>
                <a:latin typeface="Berlin Sans FB" panose="020E0602020502020306" pitchFamily="34" charset="0"/>
              </a:rPr>
              <a:t>vertically  and </a:t>
            </a:r>
            <a:r>
              <a:rPr lang="en-US" sz="2500" dirty="0">
                <a:solidFill>
                  <a:schemeClr val="accent1">
                    <a:lumMod val="75000"/>
                  </a:schemeClr>
                </a:solidFill>
                <a:highlight>
                  <a:srgbClr val="00FFFF"/>
                </a:highlight>
                <a:latin typeface="Berlin Sans FB Demi" panose="020E0802020502020306" pitchFamily="34" charset="0"/>
              </a:rPr>
              <a:t>horizontally</a:t>
            </a:r>
            <a:r>
              <a:rPr lang="en-US" sz="2500" dirty="0">
                <a:solidFill>
                  <a:schemeClr val="accent1">
                    <a:lumMod val="75000"/>
                  </a:schemeClr>
                </a:solidFill>
                <a:highlight>
                  <a:srgbClr val="00FFFF"/>
                </a:highlight>
                <a:latin typeface="Berlin Sans FB" panose="020E0602020502020306" pitchFamily="34" charset="0"/>
              </a:rPr>
              <a:t> aligned </a:t>
            </a:r>
            <a:r>
              <a:rPr lang="en-US" sz="2500" dirty="0">
                <a:solidFill>
                  <a:schemeClr val="accent1">
                    <a:lumMod val="75000"/>
                  </a:schemeClr>
                </a:solidFill>
                <a:latin typeface="Berlin Sans FB" panose="020E0602020502020306" pitchFamily="34" charset="0"/>
              </a:rPr>
              <a:t>to ensure that each student successfully completes a rigorous and coherent sequence of academic courses based on the curriculum standards.</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How does the school ensure the curriculum standards are aligned?</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How does the school ensure the standards are used?</a:t>
            </a: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2301595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411B-319C-9674-24F9-F3093464D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727E6-CB4E-888C-2712-4E7936063D63}"/>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7.2 Curriculum with Catholic dimensions</a:t>
            </a:r>
          </a:p>
        </p:txBody>
      </p:sp>
      <p:sp>
        <p:nvSpPr>
          <p:cNvPr id="5122" name="Content Placeholder 2">
            <a:extLst>
              <a:ext uri="{FF2B5EF4-FFF2-40B4-BE49-F238E27FC236}">
                <a16:creationId xmlns:a16="http://schemas.microsoft.com/office/drawing/2014/main" id="{42E7CAB5-E47B-D431-150A-5EF1987B8BFF}"/>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The curriculum integrates the Catholic worldview, spiritual, moral, and ethical dimensions of learning in all subjects.</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Demi" panose="020E0802020502020306" pitchFamily="34" charset="0"/>
              </a:rPr>
              <a:t>Evidence shows that these curricula are used to drive instruction that is </a:t>
            </a:r>
            <a:r>
              <a:rPr lang="en-US" sz="2500" dirty="0">
                <a:solidFill>
                  <a:schemeClr val="accent1">
                    <a:lumMod val="75000"/>
                  </a:schemeClr>
                </a:solidFill>
                <a:highlight>
                  <a:srgbClr val="00FFFF"/>
                </a:highlight>
                <a:latin typeface="Berlin Sans FB Demi" panose="020E0802020502020306" pitchFamily="34" charset="0"/>
              </a:rPr>
              <a:t>integrated with the Catholic dimensions of learning</a:t>
            </a:r>
            <a:r>
              <a:rPr lang="en-US" sz="2500" dirty="0">
                <a:solidFill>
                  <a:schemeClr val="accent1">
                    <a:lumMod val="75000"/>
                  </a:schemeClr>
                </a:solidFill>
                <a:latin typeface="Berlin Sans FB Demi" panose="020E0802020502020306" pitchFamily="34" charset="0"/>
              </a:rPr>
              <a:t>.</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are Catholic dimensions integrated into the curriculum and instruction?</a:t>
            </a:r>
          </a:p>
        </p:txBody>
      </p:sp>
    </p:spTree>
    <p:extLst>
      <p:ext uri="{BB962C8B-B14F-4D97-AF65-F5344CB8AC3E}">
        <p14:creationId xmlns:p14="http://schemas.microsoft.com/office/powerpoint/2010/main" val="3448345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56511C3-8827-594C-A7E8-3E47DF14AA9E}" vid="{9E8A6327-6586-1F44-A5A8-39473523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8b3a5a-4264-4562-b855-9517ae4a20a9">
      <Terms xmlns="http://schemas.microsoft.com/office/infopath/2007/PartnerControls"/>
    </lcf76f155ced4ddcb4097134ff3c332f>
    <TaxCatchAll xmlns="549ae679-aa50-4210-a311-f2127bb020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2A33D39AD2164DAF58698BD2250828" ma:contentTypeVersion="13" ma:contentTypeDescription="Create a new document." ma:contentTypeScope="" ma:versionID="6ac58c337877511d61cde56c7f9e5c6d">
  <xsd:schema xmlns:xsd="http://www.w3.org/2001/XMLSchema" xmlns:xs="http://www.w3.org/2001/XMLSchema" xmlns:p="http://schemas.microsoft.com/office/2006/metadata/properties" xmlns:ns2="128b3a5a-4264-4562-b855-9517ae4a20a9" xmlns:ns3="549ae679-aa50-4210-a311-f2127bb020a2" targetNamespace="http://schemas.microsoft.com/office/2006/metadata/properties" ma:root="true" ma:fieldsID="823d9623eb3896ebe01bfbde88876f0d" ns2:_="" ns3:_="">
    <xsd:import namespace="128b3a5a-4264-4562-b855-9517ae4a20a9"/>
    <xsd:import namespace="549ae679-aa50-4210-a311-f2127bb020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b3a5a-4264-4562-b855-9517ae4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33eb0f3-60fe-41df-9855-4a121fa9cf6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9ae679-aa50-4210-a311-f2127bb020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c10633a-5807-46c3-b294-bf05b077b672}" ma:internalName="TaxCatchAll" ma:showField="CatchAllData" ma:web="549ae679-aa50-4210-a311-f2127bb020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AC8FD-DE99-4048-9359-6B5A611527CB}">
  <ds:schemaRefs>
    <ds:schemaRef ds:uri="http://purl.org/dc/dcmitype/"/>
    <ds:schemaRef ds:uri="http://schemas.openxmlformats.org/package/2006/metadata/core-properties"/>
    <ds:schemaRef ds:uri="http://schemas.microsoft.com/office/infopath/2007/PartnerControls"/>
    <ds:schemaRef ds:uri="http://www.w3.org/XML/1998/namespace"/>
    <ds:schemaRef ds:uri="http://purl.org/dc/terms/"/>
    <ds:schemaRef ds:uri="http://purl.org/dc/elements/1.1/"/>
    <ds:schemaRef ds:uri="http://schemas.microsoft.com/office/2006/documentManagement/types"/>
    <ds:schemaRef ds:uri="3825cdd8-1f3f-4d3d-a46f-67367a99d591"/>
    <ds:schemaRef ds:uri="f1e0ef74-e918-441c-af2a-2d69481971c2"/>
    <ds:schemaRef ds:uri="http://schemas.microsoft.com/office/2006/metadata/properties"/>
    <ds:schemaRef ds:uri="128b3a5a-4264-4562-b855-9517ae4a20a9"/>
    <ds:schemaRef ds:uri="549ae679-aa50-4210-a311-f2127bb020a2"/>
  </ds:schemaRefs>
</ds:datastoreItem>
</file>

<file path=customXml/itemProps2.xml><?xml version="1.0" encoding="utf-8"?>
<ds:datastoreItem xmlns:ds="http://schemas.openxmlformats.org/officeDocument/2006/customXml" ds:itemID="{81ADC6A2-2E61-4051-8A21-DD075588670B}">
  <ds:schemaRefs>
    <ds:schemaRef ds:uri="http://schemas.microsoft.com/sharepoint/v3/contenttype/forms"/>
  </ds:schemaRefs>
</ds:datastoreItem>
</file>

<file path=customXml/itemProps3.xml><?xml version="1.0" encoding="utf-8"?>
<ds:datastoreItem xmlns:ds="http://schemas.openxmlformats.org/officeDocument/2006/customXml" ds:itemID="{C8A48576-C55C-4371-9521-383C3D312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b3a5a-4264-4562-b855-9517ae4a20a9"/>
    <ds:schemaRef ds:uri="549ae679-aa50-4210-a311-f2127bb020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23 NCEA_NSBECS_PPT_template_v1</Template>
  <TotalTime>12357</TotalTime>
  <Words>3284</Words>
  <Application>Microsoft Office PowerPoint</Application>
  <PresentationFormat>On-screen Show (16:9)</PresentationFormat>
  <Paragraphs>280</Paragraphs>
  <Slides>46</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Berlin Sans FB</vt:lpstr>
      <vt:lpstr>Berlin Sans FB Demi</vt:lpstr>
      <vt:lpstr>Calibri</vt:lpstr>
      <vt:lpstr>Wingdings</vt:lpstr>
      <vt:lpstr>Office Theme</vt:lpstr>
      <vt:lpstr>Florida Catholic Conference  Accreditation Program</vt:lpstr>
      <vt:lpstr>Agenda</vt:lpstr>
      <vt:lpstr>PowerPoint Presentation</vt:lpstr>
      <vt:lpstr>Opening Prayer</vt:lpstr>
      <vt:lpstr>In General</vt:lpstr>
      <vt:lpstr>PowerPoint Presentation</vt:lpstr>
      <vt:lpstr>Standard 7 Curriculum and instruction</vt:lpstr>
      <vt:lpstr>7.1 Aligned curriculum standards</vt:lpstr>
      <vt:lpstr>7.2 Curriculum with Catholic dimensions</vt:lpstr>
      <vt:lpstr>7.3 Instruction actively engages</vt:lpstr>
      <vt:lpstr>7.3 Instruction actively engages</vt:lpstr>
      <vt:lpstr>7.4 Instruction provides skills to communicate, collaborate, think critically</vt:lpstr>
      <vt:lpstr>7.4 Instruction provides skills to communicate, collaborate, think critically (Level 2)</vt:lpstr>
      <vt:lpstr>7.4 Instruction provides skills to communicate, collaborate, think critically</vt:lpstr>
      <vt:lpstr>7.5 Authentic use of technology</vt:lpstr>
      <vt:lpstr>7.5 Authentic use of technology (level 2)</vt:lpstr>
      <vt:lpstr>7.5 Authentic use of technology</vt:lpstr>
      <vt:lpstr>7.6 Instruction addresses affective dimensions of learning</vt:lpstr>
      <vt:lpstr>7.6 Instruction addresses affective dimensions of learning (level 2 and level 1)</vt:lpstr>
      <vt:lpstr>7.6 Instruction addresses affective dimensions of learning</vt:lpstr>
      <vt:lpstr>7.7 Meeting all students needs</vt:lpstr>
      <vt:lpstr>7.7 Meeting all students needs</vt:lpstr>
      <vt:lpstr>7.8 PLCs to improve effectiveness</vt:lpstr>
      <vt:lpstr>7.9 Certified teachers and staff</vt:lpstr>
      <vt:lpstr>7.10 Pedagogical growth</vt:lpstr>
      <vt:lpstr>7.10 Pedagogical growth</vt:lpstr>
      <vt:lpstr>7.10 Pedagogical growth</vt:lpstr>
      <vt:lpstr>7.11 Professional development</vt:lpstr>
      <vt:lpstr>Questions on Standard 7</vt:lpstr>
      <vt:lpstr>Standard 8 assessment</vt:lpstr>
      <vt:lpstr>8.1 Use of data</vt:lpstr>
      <vt:lpstr>8.2 Normed data shared</vt:lpstr>
      <vt:lpstr>8.3 Use of a variety curriculum-based assessments &amp; results</vt:lpstr>
      <vt:lpstr>8.4 Criteria used to evaluate students</vt:lpstr>
      <vt:lpstr>8.5 Use of data in PLCs</vt:lpstr>
      <vt:lpstr>7.8 &amp; 8.5 PLCs</vt:lpstr>
      <vt:lpstr>Questions on Standard 8</vt:lpstr>
      <vt:lpstr>Standard 9 programs and services</vt:lpstr>
      <vt:lpstr>9.1 Programs for parents</vt:lpstr>
      <vt:lpstr>9.2 Student services</vt:lpstr>
      <vt:lpstr>9.3 Co-curricular and extra-curricular activities</vt:lpstr>
      <vt:lpstr>Questions on Standard 9</vt:lpstr>
      <vt:lpstr>New Rubrics</vt:lpstr>
      <vt:lpstr>PowerPoint Presentation</vt:lpstr>
      <vt:lpstr>Questions?</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Camp</dc:creator>
  <cp:lastModifiedBy>Mary Camp</cp:lastModifiedBy>
  <cp:revision>134</cp:revision>
  <cp:lastPrinted>2023-08-15T20:05:45Z</cp:lastPrinted>
  <dcterms:created xsi:type="dcterms:W3CDTF">2023-07-03T12:56:23Z</dcterms:created>
  <dcterms:modified xsi:type="dcterms:W3CDTF">2026-01-08T16:20:58Z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0x010100CA2A33D39AD2164DAF58698BD2250828</vt:lpwstr>
  </property>
  <property fmtid="{D5CDD505-2E9C-101B-9397-08002B2CF9AE}" pid="3" name="MediaServiceImageTags">
    <vt:lpwstr/>
  </property>
</Properties>
</file>