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Lst>
  <p:sldSz cy="5143500" cx="9144000"/>
  <p:notesSz cx="6858000" cy="9144000"/>
  <p:embeddedFontLst>
    <p:embeddedFont>
      <p:font typeface="Dela Gothic One"/>
      <p:regular r:id="rId1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11" Type="http://schemas.openxmlformats.org/officeDocument/2006/relationships/slide" Target="slides/slide6.xml"/><Relationship Id="rId10" Type="http://schemas.openxmlformats.org/officeDocument/2006/relationships/slide" Target="slides/slide5.xml"/><Relationship Id="rId12" Type="http://schemas.openxmlformats.org/officeDocument/2006/relationships/font" Target="fonts/DelaGothicOne-regular.fntdata"/><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304535e13ab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304535e13ab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304535e13ab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304535e13ab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304535e13ab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304535e13ab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304535e13ab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304535e13ab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3045543cf2b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3045543cf2b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0.jpg"/><Relationship Id="rId4" Type="http://schemas.openxmlformats.org/officeDocument/2006/relationships/image" Target="../media/image1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0.jpg"/><Relationship Id="rId4" Type="http://schemas.openxmlformats.org/officeDocument/2006/relationships/image" Target="../media/image9.jpg"/><Relationship Id="rId5" Type="http://schemas.openxmlformats.org/officeDocument/2006/relationships/image" Target="../media/image8.jpg"/><Relationship Id="rId6" Type="http://schemas.openxmlformats.org/officeDocument/2006/relationships/image" Target="../media/image13.jpg"/><Relationship Id="rId7" Type="http://schemas.openxmlformats.org/officeDocument/2006/relationships/image" Target="../media/image2.jpg"/><Relationship Id="rId8"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0.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Google Shape;54;p13"/>
          <p:cNvSpPr txBox="1"/>
          <p:nvPr/>
        </p:nvSpPr>
        <p:spPr>
          <a:xfrm>
            <a:off x="2600100" y="957225"/>
            <a:ext cx="3943800" cy="284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4200">
                <a:solidFill>
                  <a:schemeClr val="dk2"/>
                </a:solidFill>
              </a:rPr>
              <a:t>  </a:t>
            </a:r>
            <a:r>
              <a:rPr b="1" lang="en" sz="4200"/>
              <a:t>Welcome to 6th Grade ELA</a:t>
            </a:r>
            <a:endParaRPr b="1" sz="4200"/>
          </a:p>
          <a:p>
            <a:pPr indent="0" lvl="0" marL="0" rtl="0" algn="l">
              <a:spcBef>
                <a:spcPts val="0"/>
              </a:spcBef>
              <a:spcAft>
                <a:spcPts val="0"/>
              </a:spcAft>
              <a:buNone/>
            </a:pPr>
            <a:r>
              <a:t/>
            </a:r>
            <a:endParaRPr b="1" sz="4200"/>
          </a:p>
          <a:p>
            <a:pPr indent="0" lvl="0" marL="0" rtl="0" algn="l">
              <a:spcBef>
                <a:spcPts val="0"/>
              </a:spcBef>
              <a:spcAft>
                <a:spcPts val="0"/>
              </a:spcAft>
              <a:buNone/>
            </a:pPr>
            <a:r>
              <a:rPr b="1" lang="en" sz="4200"/>
              <a:t>  Mrs. Satawa</a:t>
            </a:r>
            <a:endParaRPr b="1" sz="4200"/>
          </a:p>
          <a:p>
            <a:pPr indent="0" lvl="0" marL="0" rtl="0" algn="l">
              <a:spcBef>
                <a:spcPts val="0"/>
              </a:spcBef>
              <a:spcAft>
                <a:spcPts val="0"/>
              </a:spcAft>
              <a:buNone/>
            </a:pPr>
            <a:r>
              <a:rPr b="1" lang="en" sz="2400"/>
              <a:t>satawa@stbenedictnj.org</a:t>
            </a:r>
            <a:r>
              <a:rPr b="1" lang="en" sz="4200"/>
              <a:t> </a:t>
            </a:r>
            <a:endParaRPr b="1" sz="4200"/>
          </a:p>
          <a:p>
            <a:pPr indent="0" lvl="0" marL="0" rtl="0" algn="l">
              <a:spcBef>
                <a:spcPts val="0"/>
              </a:spcBef>
              <a:spcAft>
                <a:spcPts val="0"/>
              </a:spcAft>
              <a:buNone/>
            </a:pPr>
            <a:r>
              <a:rPr b="1" lang="en" sz="4200">
                <a:solidFill>
                  <a:schemeClr val="dk2"/>
                </a:solidFill>
              </a:rPr>
              <a:t> </a:t>
            </a:r>
            <a:endParaRPr b="1" sz="4200">
              <a:solidFill>
                <a:schemeClr val="dk2"/>
              </a:solidFill>
            </a:endParaRPr>
          </a:p>
        </p:txBody>
      </p:sp>
      <p:pic>
        <p:nvPicPr>
          <p:cNvPr id="55" name="Google Shape;55;p13"/>
          <p:cNvPicPr preferRelativeResize="0"/>
          <p:nvPr/>
        </p:nvPicPr>
        <p:blipFill rotWithShape="1">
          <a:blip r:embed="rId4">
            <a:alphaModFix/>
          </a:blip>
          <a:srcRect b="36241" l="0" r="0" t="28620"/>
          <a:stretch/>
        </p:blipFill>
        <p:spPr>
          <a:xfrm>
            <a:off x="3330375" y="2335625"/>
            <a:ext cx="2143125" cy="7530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9" name="Shape 59"/>
        <p:cNvGrpSpPr/>
        <p:nvPr/>
      </p:nvGrpSpPr>
      <p:grpSpPr>
        <a:xfrm>
          <a:off x="0" y="0"/>
          <a:ext cx="0" cy="0"/>
          <a:chOff x="0" y="0"/>
          <a:chExt cx="0" cy="0"/>
        </a:xfrm>
      </p:grpSpPr>
      <p:sp>
        <p:nvSpPr>
          <p:cNvPr id="60" name="Google Shape;60;p14"/>
          <p:cNvSpPr txBox="1"/>
          <p:nvPr/>
        </p:nvSpPr>
        <p:spPr>
          <a:xfrm>
            <a:off x="4901000" y="765775"/>
            <a:ext cx="3433200" cy="61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rPr>
              <a:t>     </a:t>
            </a:r>
            <a:r>
              <a:rPr lang="en" sz="3400">
                <a:latin typeface="Georgia"/>
                <a:ea typeface="Georgia"/>
                <a:cs typeface="Georgia"/>
                <a:sym typeface="Georgia"/>
              </a:rPr>
              <a:t>All About Me </a:t>
            </a:r>
            <a:endParaRPr sz="3400">
              <a:latin typeface="Georgia"/>
              <a:ea typeface="Georgia"/>
              <a:cs typeface="Georgia"/>
              <a:sym typeface="Georgia"/>
            </a:endParaRPr>
          </a:p>
        </p:txBody>
      </p:sp>
      <p:sp>
        <p:nvSpPr>
          <p:cNvPr id="61" name="Google Shape;61;p14"/>
          <p:cNvSpPr txBox="1"/>
          <p:nvPr/>
        </p:nvSpPr>
        <p:spPr>
          <a:xfrm>
            <a:off x="4747850" y="1467750"/>
            <a:ext cx="3930900" cy="302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rPr>
              <a:t>- Graduated from Monmouth University with a degree in Elementary Education and a degree in English.</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rPr lang="en" sz="1800">
                <a:solidFill>
                  <a:schemeClr val="dk2"/>
                </a:solidFill>
              </a:rPr>
              <a:t>- I taught in the public schools for several years as a 5th grade teacher.</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rPr lang="en" sz="1800">
                <a:solidFill>
                  <a:schemeClr val="dk2"/>
                </a:solidFill>
              </a:rPr>
              <a:t>- I took some time off from teaching to raise my three children: Ava (12), Tyler (10), and Emma (6).</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t/>
            </a:r>
            <a:endParaRPr sz="1800">
              <a:solidFill>
                <a:schemeClr val="dk2"/>
              </a:solidFill>
            </a:endParaRPr>
          </a:p>
        </p:txBody>
      </p:sp>
      <p:pic>
        <p:nvPicPr>
          <p:cNvPr id="62" name="Google Shape;62;p14" title="IMG_9854.jpeg"/>
          <p:cNvPicPr preferRelativeResize="0"/>
          <p:nvPr/>
        </p:nvPicPr>
        <p:blipFill rotWithShape="1">
          <a:blip r:embed="rId4">
            <a:alphaModFix/>
          </a:blip>
          <a:srcRect b="1591" l="11149" r="8696" t="10949"/>
          <a:stretch/>
        </p:blipFill>
        <p:spPr>
          <a:xfrm>
            <a:off x="1119850" y="1116988"/>
            <a:ext cx="2561449" cy="372642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6" name="Shape 66"/>
        <p:cNvGrpSpPr/>
        <p:nvPr/>
      </p:nvGrpSpPr>
      <p:grpSpPr>
        <a:xfrm>
          <a:off x="0" y="0"/>
          <a:ext cx="0" cy="0"/>
          <a:chOff x="0" y="0"/>
          <a:chExt cx="0" cy="0"/>
        </a:xfrm>
      </p:grpSpPr>
      <p:sp>
        <p:nvSpPr>
          <p:cNvPr id="67" name="Google Shape;67;p15"/>
          <p:cNvSpPr txBox="1"/>
          <p:nvPr/>
        </p:nvSpPr>
        <p:spPr>
          <a:xfrm>
            <a:off x="2578175" y="701975"/>
            <a:ext cx="5577300" cy="740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700">
                <a:solidFill>
                  <a:schemeClr val="dk1"/>
                </a:solidFill>
              </a:rPr>
              <a:t>Books that we are going to explore this year:</a:t>
            </a:r>
            <a:endParaRPr b="1" sz="2700">
              <a:solidFill>
                <a:schemeClr val="dk1"/>
              </a:solidFill>
            </a:endParaRPr>
          </a:p>
        </p:txBody>
      </p:sp>
      <p:sp>
        <p:nvSpPr>
          <p:cNvPr id="68" name="Google Shape;68;p15"/>
          <p:cNvSpPr/>
          <p:nvPr/>
        </p:nvSpPr>
        <p:spPr>
          <a:xfrm>
            <a:off x="3139700" y="3738100"/>
            <a:ext cx="3037608" cy="1265004"/>
          </a:xfrm>
          <a:prstGeom prst="cloud">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700"/>
              <a:t>Plus Book Clubs </a:t>
            </a:r>
            <a:endParaRPr sz="2700"/>
          </a:p>
        </p:txBody>
      </p:sp>
      <p:pic>
        <p:nvPicPr>
          <p:cNvPr descr="Wonder" id="69" name="Google Shape;69;p15"/>
          <p:cNvPicPr preferRelativeResize="0"/>
          <p:nvPr/>
        </p:nvPicPr>
        <p:blipFill>
          <a:blip r:embed="rId4">
            <a:alphaModFix/>
          </a:blip>
          <a:stretch>
            <a:fillRect/>
          </a:stretch>
        </p:blipFill>
        <p:spPr>
          <a:xfrm>
            <a:off x="2131475" y="1784500"/>
            <a:ext cx="1289000" cy="1953600"/>
          </a:xfrm>
          <a:prstGeom prst="rect">
            <a:avLst/>
          </a:prstGeom>
          <a:noFill/>
          <a:ln>
            <a:noFill/>
          </a:ln>
        </p:spPr>
      </p:pic>
      <p:pic>
        <p:nvPicPr>
          <p:cNvPr descr="Holes by Louis Sachar (Paperback)" id="70" name="Google Shape;70;p15"/>
          <p:cNvPicPr preferRelativeResize="0"/>
          <p:nvPr/>
        </p:nvPicPr>
        <p:blipFill>
          <a:blip r:embed="rId5">
            <a:alphaModFix/>
          </a:blip>
          <a:stretch>
            <a:fillRect/>
          </a:stretch>
        </p:blipFill>
        <p:spPr>
          <a:xfrm>
            <a:off x="3854625" y="1668662"/>
            <a:ext cx="1843150" cy="1843175"/>
          </a:xfrm>
          <a:prstGeom prst="rect">
            <a:avLst/>
          </a:prstGeom>
          <a:noFill/>
          <a:ln>
            <a:noFill/>
          </a:ln>
        </p:spPr>
      </p:pic>
      <p:pic>
        <p:nvPicPr>
          <p:cNvPr descr="Soul Surfer | Book by Bethany Hamilton, Rick Bundschuh, Sheryl Berk |  Official Publisher Page | Simon &amp; Schuster" id="71" name="Google Shape;71;p15"/>
          <p:cNvPicPr preferRelativeResize="0"/>
          <p:nvPr/>
        </p:nvPicPr>
        <p:blipFill>
          <a:blip r:embed="rId6">
            <a:alphaModFix/>
          </a:blip>
          <a:stretch>
            <a:fillRect/>
          </a:stretch>
        </p:blipFill>
        <p:spPr>
          <a:xfrm>
            <a:off x="408323" y="2283302"/>
            <a:ext cx="1289000" cy="1931648"/>
          </a:xfrm>
          <a:prstGeom prst="rect">
            <a:avLst/>
          </a:prstGeom>
          <a:noFill/>
          <a:ln>
            <a:noFill/>
          </a:ln>
        </p:spPr>
      </p:pic>
      <p:pic>
        <p:nvPicPr>
          <p:cNvPr descr="Refugee" id="72" name="Google Shape;72;p15"/>
          <p:cNvPicPr preferRelativeResize="0"/>
          <p:nvPr/>
        </p:nvPicPr>
        <p:blipFill>
          <a:blip r:embed="rId7">
            <a:alphaModFix/>
          </a:blip>
          <a:stretch>
            <a:fillRect/>
          </a:stretch>
        </p:blipFill>
        <p:spPr>
          <a:xfrm>
            <a:off x="5940453" y="1837717"/>
            <a:ext cx="1289000" cy="1953709"/>
          </a:xfrm>
          <a:prstGeom prst="rect">
            <a:avLst/>
          </a:prstGeom>
          <a:noFill/>
          <a:ln>
            <a:noFill/>
          </a:ln>
        </p:spPr>
      </p:pic>
      <p:pic>
        <p:nvPicPr>
          <p:cNvPr descr="The Lightning Thief by Rick Riordan ..." id="73" name="Google Shape;73;p15"/>
          <p:cNvPicPr preferRelativeResize="0"/>
          <p:nvPr/>
        </p:nvPicPr>
        <p:blipFill>
          <a:blip r:embed="rId8">
            <a:alphaModFix/>
          </a:blip>
          <a:stretch>
            <a:fillRect/>
          </a:stretch>
        </p:blipFill>
        <p:spPr>
          <a:xfrm>
            <a:off x="7619675" y="2283300"/>
            <a:ext cx="1140550" cy="17201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7" name="Shape 77"/>
        <p:cNvGrpSpPr/>
        <p:nvPr/>
      </p:nvGrpSpPr>
      <p:grpSpPr>
        <a:xfrm>
          <a:off x="0" y="0"/>
          <a:ext cx="0" cy="0"/>
          <a:chOff x="0" y="0"/>
          <a:chExt cx="0" cy="0"/>
        </a:xfrm>
      </p:grpSpPr>
      <p:sp>
        <p:nvSpPr>
          <p:cNvPr id="78" name="Google Shape;78;p16"/>
          <p:cNvSpPr txBox="1"/>
          <p:nvPr/>
        </p:nvSpPr>
        <p:spPr>
          <a:xfrm>
            <a:off x="880675" y="1710250"/>
            <a:ext cx="3637500" cy="2693100"/>
          </a:xfrm>
          <a:prstGeom prst="rect">
            <a:avLst/>
          </a:prstGeom>
          <a:noFill/>
          <a:ln>
            <a:noFill/>
          </a:ln>
        </p:spPr>
        <p:txBody>
          <a:bodyPr anchorCtr="0" anchor="t" bIns="91425" lIns="91425" spcFirstLastPara="1" rIns="91425" wrap="square" tIns="91425">
            <a:noAutofit/>
          </a:bodyPr>
          <a:lstStyle/>
          <a:p>
            <a:pPr indent="0" lvl="0" marL="0" rtl="0" algn="l">
              <a:lnSpc>
                <a:spcPct val="80000"/>
              </a:lnSpc>
              <a:spcBef>
                <a:spcPts val="0"/>
              </a:spcBef>
              <a:spcAft>
                <a:spcPts val="0"/>
              </a:spcAft>
              <a:buNone/>
            </a:pPr>
            <a:r>
              <a:t/>
            </a:r>
            <a:endParaRPr sz="2100">
              <a:solidFill>
                <a:schemeClr val="dk1"/>
              </a:solidFill>
              <a:latin typeface="Calibri"/>
              <a:ea typeface="Calibri"/>
              <a:cs typeface="Calibri"/>
              <a:sym typeface="Calibri"/>
            </a:endParaRPr>
          </a:p>
          <a:p>
            <a:pPr indent="-292100" lvl="0" marL="342900" rtl="0" algn="l">
              <a:lnSpc>
                <a:spcPct val="80000"/>
              </a:lnSpc>
              <a:spcBef>
                <a:spcPts val="544"/>
              </a:spcBef>
              <a:spcAft>
                <a:spcPts val="0"/>
              </a:spcAft>
              <a:buClr>
                <a:schemeClr val="dk1"/>
              </a:buClr>
              <a:buSzPts val="1920"/>
              <a:buChar char="•"/>
            </a:pPr>
            <a:r>
              <a:rPr lang="en" sz="1920">
                <a:solidFill>
                  <a:schemeClr val="dk1"/>
                </a:solidFill>
                <a:latin typeface="Calibri"/>
                <a:ea typeface="Calibri"/>
                <a:cs typeface="Calibri"/>
                <a:sym typeface="Calibri"/>
              </a:rPr>
              <a:t>Grammar is pulled from our online program IXL. We focus heavily on usage and MLA, but include Grammar and Mechanics as well. Skills taught change throughout the year based on what I see needs to be focused on in their writing.</a:t>
            </a:r>
            <a:endParaRPr sz="2400">
              <a:solidFill>
                <a:schemeClr val="dk1"/>
              </a:solidFill>
              <a:latin typeface="Calibri"/>
              <a:ea typeface="Calibri"/>
              <a:cs typeface="Calibri"/>
              <a:sym typeface="Calibri"/>
            </a:endParaRPr>
          </a:p>
          <a:p>
            <a:pPr indent="-292100" lvl="0" marL="342900" rtl="0" algn="l">
              <a:lnSpc>
                <a:spcPct val="80000"/>
              </a:lnSpc>
              <a:spcBef>
                <a:spcPts val="544"/>
              </a:spcBef>
              <a:spcAft>
                <a:spcPts val="0"/>
              </a:spcAft>
              <a:buClr>
                <a:schemeClr val="dk1"/>
              </a:buClr>
              <a:buSzPts val="1920"/>
              <a:buChar char="•"/>
            </a:pPr>
            <a:r>
              <a:rPr lang="en" sz="1920">
                <a:solidFill>
                  <a:schemeClr val="dk1"/>
                </a:solidFill>
                <a:latin typeface="Calibri"/>
                <a:ea typeface="Calibri"/>
                <a:cs typeface="Calibri"/>
                <a:sym typeface="Calibri"/>
              </a:rPr>
              <a:t>Vocabulary book is Vocabulary Power Plus.</a:t>
            </a:r>
            <a:endParaRPr sz="1920">
              <a:solidFill>
                <a:schemeClr val="dk1"/>
              </a:solidFill>
              <a:latin typeface="Calibri"/>
              <a:ea typeface="Calibri"/>
              <a:cs typeface="Calibri"/>
              <a:sym typeface="Calibri"/>
            </a:endParaRPr>
          </a:p>
          <a:p>
            <a:pPr indent="-292100" lvl="0" marL="342900" rtl="0" algn="l">
              <a:lnSpc>
                <a:spcPct val="80000"/>
              </a:lnSpc>
              <a:spcBef>
                <a:spcPts val="544"/>
              </a:spcBef>
              <a:spcAft>
                <a:spcPts val="0"/>
              </a:spcAft>
              <a:buClr>
                <a:schemeClr val="dk1"/>
              </a:buClr>
              <a:buSzPts val="1920"/>
              <a:buFont typeface="Calibri"/>
              <a:buChar char="•"/>
            </a:pPr>
            <a:r>
              <a:rPr lang="en" sz="1920">
                <a:solidFill>
                  <a:schemeClr val="dk1"/>
                </a:solidFill>
                <a:latin typeface="Calibri"/>
                <a:ea typeface="Calibri"/>
                <a:cs typeface="Calibri"/>
                <a:sym typeface="Calibri"/>
              </a:rPr>
              <a:t>Journal Entries</a:t>
            </a:r>
            <a:endParaRPr sz="1920">
              <a:solidFill>
                <a:schemeClr val="dk1"/>
              </a:solidFill>
              <a:latin typeface="Calibri"/>
              <a:ea typeface="Calibri"/>
              <a:cs typeface="Calibri"/>
              <a:sym typeface="Calibri"/>
            </a:endParaRPr>
          </a:p>
        </p:txBody>
      </p:sp>
      <p:sp>
        <p:nvSpPr>
          <p:cNvPr id="79" name="Google Shape;79;p16"/>
          <p:cNvSpPr txBox="1"/>
          <p:nvPr/>
        </p:nvSpPr>
        <p:spPr>
          <a:xfrm>
            <a:off x="4862375" y="1027450"/>
            <a:ext cx="3548100" cy="4058700"/>
          </a:xfrm>
          <a:prstGeom prst="rect">
            <a:avLst/>
          </a:prstGeom>
          <a:noFill/>
          <a:ln>
            <a:noFill/>
          </a:ln>
        </p:spPr>
        <p:txBody>
          <a:bodyPr anchorCtr="0" anchor="t" bIns="91425" lIns="91425" spcFirstLastPara="1" rIns="91425" wrap="square" tIns="91425">
            <a:noAutofit/>
          </a:bodyPr>
          <a:lstStyle/>
          <a:p>
            <a:pPr indent="-349250" lvl="0" marL="457200" rtl="0" algn="l">
              <a:spcBef>
                <a:spcPts val="0"/>
              </a:spcBef>
              <a:spcAft>
                <a:spcPts val="0"/>
              </a:spcAft>
              <a:buClr>
                <a:schemeClr val="dk1"/>
              </a:buClr>
              <a:buSzPts val="1900"/>
              <a:buFont typeface="Calibri"/>
              <a:buChar char="●"/>
            </a:pPr>
            <a:r>
              <a:rPr lang="en" sz="1900">
                <a:solidFill>
                  <a:schemeClr val="dk1"/>
                </a:solidFill>
                <a:latin typeface="Calibri"/>
                <a:ea typeface="Calibri"/>
                <a:cs typeface="Calibri"/>
                <a:sym typeface="Calibri"/>
              </a:rPr>
              <a:t>Attention will be placed on usage, pronoun choice, thesis statements with supporting facts, sentence structure, subject/verb agreement, and self editing skills of various types of essays:</a:t>
            </a:r>
            <a:endParaRPr sz="1900">
              <a:solidFill>
                <a:schemeClr val="dk1"/>
              </a:solidFill>
              <a:latin typeface="Calibri"/>
              <a:ea typeface="Calibri"/>
              <a:cs typeface="Calibri"/>
              <a:sym typeface="Calibri"/>
            </a:endParaRPr>
          </a:p>
          <a:p>
            <a:pPr indent="-311150" lvl="0" marL="1257300" rtl="0" algn="l">
              <a:spcBef>
                <a:spcPts val="0"/>
              </a:spcBef>
              <a:spcAft>
                <a:spcPts val="0"/>
              </a:spcAft>
              <a:buClr>
                <a:schemeClr val="dk1"/>
              </a:buClr>
              <a:buSzPts val="1900"/>
              <a:buChar char="➔"/>
            </a:pPr>
            <a:r>
              <a:rPr lang="en" sz="1900">
                <a:solidFill>
                  <a:schemeClr val="dk1"/>
                </a:solidFill>
                <a:latin typeface="Calibri"/>
                <a:ea typeface="Calibri"/>
                <a:cs typeface="Calibri"/>
                <a:sym typeface="Calibri"/>
              </a:rPr>
              <a:t>Personal Narrative</a:t>
            </a:r>
            <a:endParaRPr sz="1900">
              <a:solidFill>
                <a:schemeClr val="dk1"/>
              </a:solidFill>
              <a:latin typeface="Calibri"/>
              <a:ea typeface="Calibri"/>
              <a:cs typeface="Calibri"/>
              <a:sym typeface="Calibri"/>
            </a:endParaRPr>
          </a:p>
          <a:p>
            <a:pPr indent="-311150" lvl="0" marL="1257300" rtl="0" algn="l">
              <a:spcBef>
                <a:spcPts val="0"/>
              </a:spcBef>
              <a:spcAft>
                <a:spcPts val="0"/>
              </a:spcAft>
              <a:buClr>
                <a:schemeClr val="dk1"/>
              </a:buClr>
              <a:buSzPts val="1900"/>
              <a:buFont typeface="Calibri"/>
              <a:buChar char="➔"/>
            </a:pPr>
            <a:r>
              <a:rPr lang="en" sz="1900">
                <a:solidFill>
                  <a:schemeClr val="dk1"/>
                </a:solidFill>
                <a:latin typeface="Calibri"/>
                <a:ea typeface="Calibri"/>
                <a:cs typeface="Calibri"/>
                <a:sym typeface="Calibri"/>
              </a:rPr>
              <a:t>Research Paper</a:t>
            </a:r>
            <a:endParaRPr sz="1900">
              <a:solidFill>
                <a:schemeClr val="dk1"/>
              </a:solidFill>
              <a:latin typeface="Calibri"/>
              <a:ea typeface="Calibri"/>
              <a:cs typeface="Calibri"/>
              <a:sym typeface="Calibri"/>
            </a:endParaRPr>
          </a:p>
          <a:p>
            <a:pPr indent="-311150" lvl="0" marL="1257300" rtl="0" algn="l">
              <a:spcBef>
                <a:spcPts val="0"/>
              </a:spcBef>
              <a:spcAft>
                <a:spcPts val="0"/>
              </a:spcAft>
              <a:buClr>
                <a:schemeClr val="dk1"/>
              </a:buClr>
              <a:buSzPts val="1900"/>
              <a:buChar char="➔"/>
            </a:pPr>
            <a:r>
              <a:rPr lang="en" sz="1900">
                <a:solidFill>
                  <a:schemeClr val="dk1"/>
                </a:solidFill>
                <a:latin typeface="Calibri"/>
                <a:ea typeface="Calibri"/>
                <a:cs typeface="Calibri"/>
                <a:sym typeface="Calibri"/>
              </a:rPr>
              <a:t>Argumentative</a:t>
            </a:r>
            <a:endParaRPr sz="1900">
              <a:solidFill>
                <a:schemeClr val="dk1"/>
              </a:solidFill>
              <a:latin typeface="Calibri"/>
              <a:ea typeface="Calibri"/>
              <a:cs typeface="Calibri"/>
              <a:sym typeface="Calibri"/>
            </a:endParaRPr>
          </a:p>
          <a:p>
            <a:pPr indent="-311150" lvl="0" marL="1257300" rtl="0" algn="l">
              <a:spcBef>
                <a:spcPts val="0"/>
              </a:spcBef>
              <a:spcAft>
                <a:spcPts val="0"/>
              </a:spcAft>
              <a:buClr>
                <a:schemeClr val="dk1"/>
              </a:buClr>
              <a:buSzPts val="1900"/>
              <a:buChar char="➔"/>
            </a:pPr>
            <a:r>
              <a:rPr lang="en" sz="1900">
                <a:solidFill>
                  <a:schemeClr val="dk1"/>
                </a:solidFill>
                <a:latin typeface="Calibri"/>
                <a:ea typeface="Calibri"/>
                <a:cs typeface="Calibri"/>
                <a:sym typeface="Calibri"/>
              </a:rPr>
              <a:t>Persuasive</a:t>
            </a:r>
            <a:endParaRPr sz="1900">
              <a:solidFill>
                <a:schemeClr val="dk1"/>
              </a:solidFill>
              <a:latin typeface="Calibri"/>
              <a:ea typeface="Calibri"/>
              <a:cs typeface="Calibri"/>
              <a:sym typeface="Calibri"/>
            </a:endParaRPr>
          </a:p>
          <a:p>
            <a:pPr indent="-311150" lvl="0" marL="1257300" rtl="0" algn="l">
              <a:spcBef>
                <a:spcPts val="0"/>
              </a:spcBef>
              <a:spcAft>
                <a:spcPts val="0"/>
              </a:spcAft>
              <a:buClr>
                <a:schemeClr val="dk1"/>
              </a:buClr>
              <a:buSzPts val="1900"/>
              <a:buChar char="➔"/>
            </a:pPr>
            <a:r>
              <a:rPr lang="en" sz="1900">
                <a:solidFill>
                  <a:schemeClr val="dk1"/>
                </a:solidFill>
                <a:latin typeface="Calibri"/>
                <a:ea typeface="Calibri"/>
                <a:cs typeface="Calibri"/>
                <a:sym typeface="Calibri"/>
              </a:rPr>
              <a:t>Compare &amp; Contrast</a:t>
            </a:r>
            <a:endParaRPr sz="1900">
              <a:solidFill>
                <a:schemeClr val="dk1"/>
              </a:solidFill>
              <a:latin typeface="Calibri"/>
              <a:ea typeface="Calibri"/>
              <a:cs typeface="Calibri"/>
              <a:sym typeface="Calibri"/>
            </a:endParaRPr>
          </a:p>
          <a:p>
            <a:pPr indent="-304800" lvl="0" marL="1257300" rtl="0" algn="l">
              <a:spcBef>
                <a:spcPts val="0"/>
              </a:spcBef>
              <a:spcAft>
                <a:spcPts val="0"/>
              </a:spcAft>
              <a:buClr>
                <a:schemeClr val="dk1"/>
              </a:buClr>
              <a:buSzPts val="1800"/>
              <a:buChar char="➔"/>
            </a:pPr>
            <a:r>
              <a:rPr lang="en" sz="1900">
                <a:solidFill>
                  <a:schemeClr val="dk1"/>
                </a:solidFill>
                <a:latin typeface="Calibri"/>
                <a:ea typeface="Calibri"/>
                <a:cs typeface="Calibri"/>
                <a:sym typeface="Calibri"/>
              </a:rPr>
              <a:t>Expository</a:t>
            </a:r>
            <a:r>
              <a:rPr lang="en"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
        <p:nvSpPr>
          <p:cNvPr id="80" name="Google Shape;80;p16"/>
          <p:cNvSpPr txBox="1"/>
          <p:nvPr/>
        </p:nvSpPr>
        <p:spPr>
          <a:xfrm>
            <a:off x="2373950" y="880500"/>
            <a:ext cx="2310000" cy="104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5200">
                <a:solidFill>
                  <a:schemeClr val="dk1"/>
                </a:solidFill>
              </a:rPr>
              <a:t>Writing</a:t>
            </a:r>
            <a:endParaRPr sz="5200">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4" name="Shape 84"/>
        <p:cNvGrpSpPr/>
        <p:nvPr/>
      </p:nvGrpSpPr>
      <p:grpSpPr>
        <a:xfrm>
          <a:off x="0" y="0"/>
          <a:ext cx="0" cy="0"/>
          <a:chOff x="0" y="0"/>
          <a:chExt cx="0" cy="0"/>
        </a:xfrm>
      </p:grpSpPr>
      <p:sp>
        <p:nvSpPr>
          <p:cNvPr id="85" name="Google Shape;85;p17"/>
          <p:cNvSpPr txBox="1"/>
          <p:nvPr/>
        </p:nvSpPr>
        <p:spPr>
          <a:xfrm>
            <a:off x="2759575" y="1036325"/>
            <a:ext cx="2131500" cy="86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500">
                <a:solidFill>
                  <a:schemeClr val="dk1"/>
                </a:solidFill>
              </a:rPr>
              <a:t>Grading:</a:t>
            </a:r>
            <a:endParaRPr b="1" sz="3500">
              <a:solidFill>
                <a:schemeClr val="dk1"/>
              </a:solidFill>
            </a:endParaRPr>
          </a:p>
        </p:txBody>
      </p:sp>
      <p:sp>
        <p:nvSpPr>
          <p:cNvPr id="86" name="Google Shape;86;p17"/>
          <p:cNvSpPr txBox="1"/>
          <p:nvPr/>
        </p:nvSpPr>
        <p:spPr>
          <a:xfrm>
            <a:off x="423625" y="2201350"/>
            <a:ext cx="4860900" cy="2348400"/>
          </a:xfrm>
          <a:prstGeom prst="rect">
            <a:avLst/>
          </a:prstGeom>
          <a:noFill/>
          <a:ln>
            <a:noFill/>
          </a:ln>
        </p:spPr>
        <p:txBody>
          <a:bodyPr anchorCtr="0" anchor="t" bIns="91425" lIns="91425" spcFirstLastPara="1" rIns="91425" wrap="square" tIns="91425">
            <a:noAutofit/>
          </a:bodyPr>
          <a:lstStyle/>
          <a:p>
            <a:pPr indent="457200" lvl="0" marL="0" rtl="0" algn="l">
              <a:spcBef>
                <a:spcPts val="0"/>
              </a:spcBef>
              <a:spcAft>
                <a:spcPts val="0"/>
              </a:spcAft>
              <a:buClr>
                <a:schemeClr val="dk1"/>
              </a:buClr>
              <a:buSzPts val="1100"/>
              <a:buFont typeface="Arial"/>
              <a:buNone/>
            </a:pPr>
            <a:r>
              <a:rPr lang="en" sz="1800">
                <a:solidFill>
                  <a:srgbClr val="8B390A"/>
                </a:solidFill>
                <a:latin typeface="Dela Gothic One"/>
                <a:ea typeface="Dela Gothic One"/>
                <a:cs typeface="Dela Gothic One"/>
                <a:sym typeface="Dela Gothic One"/>
              </a:rPr>
              <a:t>Unit Assessments  </a:t>
            </a:r>
            <a:r>
              <a:rPr lang="en" sz="1800">
                <a:solidFill>
                  <a:srgbClr val="F77729"/>
                </a:solidFill>
                <a:latin typeface="Dela Gothic One"/>
                <a:ea typeface="Dela Gothic One"/>
                <a:cs typeface="Dela Gothic One"/>
                <a:sym typeface="Dela Gothic One"/>
              </a:rPr>
              <a:t>30%</a:t>
            </a:r>
            <a:endParaRPr sz="1800">
              <a:solidFill>
                <a:srgbClr val="F77729"/>
              </a:solidFill>
              <a:latin typeface="Dela Gothic One"/>
              <a:ea typeface="Dela Gothic One"/>
              <a:cs typeface="Dela Gothic One"/>
              <a:sym typeface="Dela Gothic One"/>
            </a:endParaRPr>
          </a:p>
          <a:p>
            <a:pPr indent="0" lvl="0" marL="0" rtl="0" algn="l">
              <a:spcBef>
                <a:spcPts val="0"/>
              </a:spcBef>
              <a:spcAft>
                <a:spcPts val="0"/>
              </a:spcAft>
              <a:buClr>
                <a:schemeClr val="dk1"/>
              </a:buClr>
              <a:buSzPts val="1100"/>
              <a:buFont typeface="Arial"/>
              <a:buNone/>
            </a:pPr>
            <a:r>
              <a:t/>
            </a:r>
            <a:endParaRPr sz="1800">
              <a:solidFill>
                <a:srgbClr val="8B390A"/>
              </a:solidFill>
              <a:latin typeface="Dela Gothic One"/>
              <a:ea typeface="Dela Gothic One"/>
              <a:cs typeface="Dela Gothic One"/>
              <a:sym typeface="Dela Gothic One"/>
            </a:endParaRPr>
          </a:p>
          <a:p>
            <a:pPr indent="457200" lvl="0" marL="0" rtl="0" algn="l">
              <a:spcBef>
                <a:spcPts val="0"/>
              </a:spcBef>
              <a:spcAft>
                <a:spcPts val="0"/>
              </a:spcAft>
              <a:buClr>
                <a:schemeClr val="dk1"/>
              </a:buClr>
              <a:buSzPts val="1100"/>
              <a:buFont typeface="Arial"/>
              <a:buNone/>
            </a:pPr>
            <a:r>
              <a:rPr lang="en" sz="1800">
                <a:solidFill>
                  <a:srgbClr val="8B390A"/>
                </a:solidFill>
                <a:latin typeface="Dela Gothic One"/>
                <a:ea typeface="Dela Gothic One"/>
                <a:cs typeface="Dela Gothic One"/>
                <a:sym typeface="Dela Gothic One"/>
              </a:rPr>
              <a:t>Writing </a:t>
            </a:r>
            <a:r>
              <a:rPr lang="en" sz="1800">
                <a:solidFill>
                  <a:srgbClr val="F77729"/>
                </a:solidFill>
                <a:latin typeface="Dela Gothic One"/>
                <a:ea typeface="Dela Gothic One"/>
                <a:cs typeface="Dela Gothic One"/>
                <a:sym typeface="Dela Gothic One"/>
              </a:rPr>
              <a:t>30%</a:t>
            </a:r>
            <a:endParaRPr sz="1800">
              <a:solidFill>
                <a:srgbClr val="F77729"/>
              </a:solidFill>
              <a:latin typeface="Dela Gothic One"/>
              <a:ea typeface="Dela Gothic One"/>
              <a:cs typeface="Dela Gothic One"/>
              <a:sym typeface="Dela Gothic One"/>
            </a:endParaRPr>
          </a:p>
          <a:p>
            <a:pPr indent="457200" lvl="0" marL="0" rtl="0" algn="l">
              <a:spcBef>
                <a:spcPts val="0"/>
              </a:spcBef>
              <a:spcAft>
                <a:spcPts val="0"/>
              </a:spcAft>
              <a:buClr>
                <a:schemeClr val="dk1"/>
              </a:buClr>
              <a:buSzPts val="1100"/>
              <a:buFont typeface="Arial"/>
              <a:buNone/>
            </a:pPr>
            <a:r>
              <a:t/>
            </a:r>
            <a:endParaRPr sz="1800">
              <a:solidFill>
                <a:srgbClr val="8B390A"/>
              </a:solidFill>
              <a:latin typeface="Dela Gothic One"/>
              <a:ea typeface="Dela Gothic One"/>
              <a:cs typeface="Dela Gothic One"/>
              <a:sym typeface="Dela Gothic One"/>
            </a:endParaRPr>
          </a:p>
          <a:p>
            <a:pPr indent="457200" lvl="0" marL="0" rtl="0" algn="l">
              <a:spcBef>
                <a:spcPts val="0"/>
              </a:spcBef>
              <a:spcAft>
                <a:spcPts val="0"/>
              </a:spcAft>
              <a:buClr>
                <a:schemeClr val="dk1"/>
              </a:buClr>
              <a:buSzPts val="1100"/>
              <a:buFont typeface="Arial"/>
              <a:buNone/>
            </a:pPr>
            <a:r>
              <a:rPr lang="en" sz="1800">
                <a:solidFill>
                  <a:srgbClr val="8B390A"/>
                </a:solidFill>
                <a:latin typeface="Dela Gothic One"/>
                <a:ea typeface="Dela Gothic One"/>
                <a:cs typeface="Dela Gothic One"/>
                <a:sym typeface="Dela Gothic One"/>
              </a:rPr>
              <a:t>Quizzes </a:t>
            </a:r>
            <a:r>
              <a:rPr lang="en" sz="1800">
                <a:solidFill>
                  <a:srgbClr val="F77729"/>
                </a:solidFill>
                <a:latin typeface="Dela Gothic One"/>
                <a:ea typeface="Dela Gothic One"/>
                <a:cs typeface="Dela Gothic One"/>
                <a:sym typeface="Dela Gothic One"/>
              </a:rPr>
              <a:t>25%</a:t>
            </a:r>
            <a:endParaRPr sz="1800">
              <a:solidFill>
                <a:srgbClr val="8B390A"/>
              </a:solidFill>
              <a:latin typeface="Dela Gothic One"/>
              <a:ea typeface="Dela Gothic One"/>
              <a:cs typeface="Dela Gothic One"/>
              <a:sym typeface="Dela Gothic One"/>
            </a:endParaRPr>
          </a:p>
          <a:p>
            <a:pPr indent="457200" lvl="0" marL="0" rtl="0" algn="l">
              <a:spcBef>
                <a:spcPts val="0"/>
              </a:spcBef>
              <a:spcAft>
                <a:spcPts val="0"/>
              </a:spcAft>
              <a:buClr>
                <a:schemeClr val="dk1"/>
              </a:buClr>
              <a:buSzPts val="1100"/>
              <a:buFont typeface="Arial"/>
              <a:buNone/>
            </a:pPr>
            <a:r>
              <a:t/>
            </a:r>
            <a:endParaRPr sz="1800">
              <a:solidFill>
                <a:srgbClr val="8B390A"/>
              </a:solidFill>
              <a:latin typeface="Dela Gothic One"/>
              <a:ea typeface="Dela Gothic One"/>
              <a:cs typeface="Dela Gothic One"/>
              <a:sym typeface="Dela Gothic One"/>
            </a:endParaRPr>
          </a:p>
          <a:p>
            <a:pPr indent="457200" lvl="0" marL="0" rtl="0" algn="l">
              <a:spcBef>
                <a:spcPts val="0"/>
              </a:spcBef>
              <a:spcAft>
                <a:spcPts val="0"/>
              </a:spcAft>
              <a:buClr>
                <a:schemeClr val="dk1"/>
              </a:buClr>
              <a:buSzPts val="1100"/>
              <a:buFont typeface="Arial"/>
              <a:buNone/>
            </a:pPr>
            <a:r>
              <a:rPr lang="en" sz="1800">
                <a:solidFill>
                  <a:srgbClr val="8B390A"/>
                </a:solidFill>
                <a:latin typeface="Dela Gothic One"/>
                <a:ea typeface="Dela Gothic One"/>
                <a:cs typeface="Dela Gothic One"/>
                <a:sym typeface="Dela Gothic One"/>
              </a:rPr>
              <a:t>Homework/ Classwork  </a:t>
            </a:r>
            <a:r>
              <a:rPr lang="en" sz="1800">
                <a:solidFill>
                  <a:srgbClr val="F77729"/>
                </a:solidFill>
                <a:latin typeface="Dela Gothic One"/>
                <a:ea typeface="Dela Gothic One"/>
                <a:cs typeface="Dela Gothic One"/>
                <a:sym typeface="Dela Gothic One"/>
              </a:rPr>
              <a:t>15%</a:t>
            </a:r>
            <a:endParaRPr sz="1800">
              <a:solidFill>
                <a:schemeClr val="dk2"/>
              </a:solidFill>
            </a:endParaRPr>
          </a:p>
        </p:txBody>
      </p:sp>
      <p:sp>
        <p:nvSpPr>
          <p:cNvPr id="87" name="Google Shape;87;p17"/>
          <p:cNvSpPr txBox="1"/>
          <p:nvPr/>
        </p:nvSpPr>
        <p:spPr>
          <a:xfrm>
            <a:off x="4788250" y="1269825"/>
            <a:ext cx="4257000" cy="3781200"/>
          </a:xfrm>
          <a:prstGeom prst="rect">
            <a:avLst/>
          </a:prstGeom>
          <a:noFill/>
          <a:ln>
            <a:noFill/>
          </a:ln>
        </p:spPr>
        <p:txBody>
          <a:bodyPr anchorCtr="0" anchor="t" bIns="91425" lIns="91425" spcFirstLastPara="1" rIns="91425" wrap="square" tIns="91425">
            <a:noAutofit/>
          </a:bodyPr>
          <a:lstStyle/>
          <a:p>
            <a:pPr indent="-355600" lvl="0" marL="457200" rtl="0" algn="l">
              <a:spcBef>
                <a:spcPts val="0"/>
              </a:spcBef>
              <a:spcAft>
                <a:spcPts val="0"/>
              </a:spcAft>
              <a:buClr>
                <a:srgbClr val="980000"/>
              </a:buClr>
              <a:buSzPts val="2000"/>
              <a:buChar char="●"/>
            </a:pPr>
            <a:r>
              <a:rPr lang="en" sz="2000">
                <a:solidFill>
                  <a:srgbClr val="980000"/>
                </a:solidFill>
              </a:rPr>
              <a:t>Middle School policy states we don’t accept late work. </a:t>
            </a:r>
            <a:endParaRPr sz="2000">
              <a:solidFill>
                <a:srgbClr val="980000"/>
              </a:solidFill>
            </a:endParaRPr>
          </a:p>
          <a:p>
            <a:pPr indent="0" lvl="0" marL="0" rtl="0" algn="l">
              <a:spcBef>
                <a:spcPts val="0"/>
              </a:spcBef>
              <a:spcAft>
                <a:spcPts val="0"/>
              </a:spcAft>
              <a:buNone/>
            </a:pPr>
            <a:r>
              <a:t/>
            </a:r>
            <a:endParaRPr sz="2000">
              <a:solidFill>
                <a:srgbClr val="980000"/>
              </a:solidFill>
            </a:endParaRPr>
          </a:p>
          <a:p>
            <a:pPr indent="-355600" lvl="0" marL="457200" rtl="0" algn="l">
              <a:spcBef>
                <a:spcPts val="0"/>
              </a:spcBef>
              <a:spcAft>
                <a:spcPts val="0"/>
              </a:spcAft>
              <a:buClr>
                <a:srgbClr val="980000"/>
              </a:buClr>
              <a:buSzPts val="2000"/>
              <a:buChar char="●"/>
            </a:pPr>
            <a:r>
              <a:rPr lang="en" sz="2000">
                <a:solidFill>
                  <a:srgbClr val="980000"/>
                </a:solidFill>
              </a:rPr>
              <a:t>If you are absent, you will have one day for each day you are absent to make up the work.</a:t>
            </a:r>
            <a:endParaRPr sz="2000">
              <a:solidFill>
                <a:srgbClr val="980000"/>
              </a:solidFill>
            </a:endParaRPr>
          </a:p>
          <a:p>
            <a:pPr indent="0" lvl="0" marL="0" rtl="0" algn="l">
              <a:spcBef>
                <a:spcPts val="0"/>
              </a:spcBef>
              <a:spcAft>
                <a:spcPts val="0"/>
              </a:spcAft>
              <a:buNone/>
            </a:pPr>
            <a:r>
              <a:t/>
            </a:r>
            <a:endParaRPr sz="2000">
              <a:solidFill>
                <a:srgbClr val="980000"/>
              </a:solidFill>
            </a:endParaRPr>
          </a:p>
          <a:p>
            <a:pPr indent="-355600" lvl="0" marL="457200" rtl="0" algn="l">
              <a:spcBef>
                <a:spcPts val="0"/>
              </a:spcBef>
              <a:spcAft>
                <a:spcPts val="0"/>
              </a:spcAft>
              <a:buClr>
                <a:srgbClr val="980000"/>
              </a:buClr>
              <a:buSzPts val="2000"/>
              <a:buChar char="●"/>
            </a:pPr>
            <a:r>
              <a:rPr lang="en" sz="2000">
                <a:solidFill>
                  <a:srgbClr val="980000"/>
                </a:solidFill>
              </a:rPr>
              <a:t>Homework is graded using check marks: </a:t>
            </a:r>
            <a:endParaRPr sz="2000">
              <a:solidFill>
                <a:srgbClr val="980000"/>
              </a:solidFill>
            </a:endParaRPr>
          </a:p>
          <a:p>
            <a:pPr indent="457200" lvl="0" marL="457200" rtl="0" algn="l">
              <a:spcBef>
                <a:spcPts val="0"/>
              </a:spcBef>
              <a:spcAft>
                <a:spcPts val="0"/>
              </a:spcAft>
              <a:buNone/>
            </a:pPr>
            <a:r>
              <a:rPr lang="en" sz="2000">
                <a:solidFill>
                  <a:srgbClr val="980000"/>
                </a:solidFill>
              </a:rPr>
              <a:t> (✓+) = 100%</a:t>
            </a:r>
            <a:endParaRPr sz="2000">
              <a:solidFill>
                <a:srgbClr val="980000"/>
              </a:solidFill>
            </a:endParaRPr>
          </a:p>
          <a:p>
            <a:pPr indent="457200" lvl="0" marL="457200" rtl="0" algn="l">
              <a:spcBef>
                <a:spcPts val="0"/>
              </a:spcBef>
              <a:spcAft>
                <a:spcPts val="0"/>
              </a:spcAft>
              <a:buNone/>
            </a:pPr>
            <a:r>
              <a:rPr lang="en" sz="2000">
                <a:solidFill>
                  <a:srgbClr val="980000"/>
                </a:solidFill>
              </a:rPr>
              <a:t>  (✓)  =  80</a:t>
            </a:r>
            <a:r>
              <a:rPr lang="en" sz="2000">
                <a:solidFill>
                  <a:srgbClr val="980000"/>
                </a:solidFill>
              </a:rPr>
              <a:t>%</a:t>
            </a:r>
            <a:endParaRPr sz="2000">
              <a:solidFill>
                <a:srgbClr val="980000"/>
              </a:solidFill>
            </a:endParaRPr>
          </a:p>
          <a:p>
            <a:pPr indent="457200" lvl="0" marL="457200" rtl="0" algn="l">
              <a:spcBef>
                <a:spcPts val="0"/>
              </a:spcBef>
              <a:spcAft>
                <a:spcPts val="0"/>
              </a:spcAft>
              <a:buNone/>
            </a:pPr>
            <a:r>
              <a:rPr lang="en" sz="2000">
                <a:solidFill>
                  <a:srgbClr val="980000"/>
                </a:solidFill>
              </a:rPr>
              <a:t> </a:t>
            </a:r>
            <a:r>
              <a:rPr lang="en" sz="2000">
                <a:solidFill>
                  <a:srgbClr val="980000"/>
                </a:solidFill>
              </a:rPr>
              <a:t>(✓–) =  70%</a:t>
            </a:r>
            <a:endParaRPr sz="2000">
              <a:solidFill>
                <a:srgbClr val="98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1" name="Shape 91"/>
        <p:cNvGrpSpPr/>
        <p:nvPr/>
      </p:nvGrpSpPr>
      <p:grpSpPr>
        <a:xfrm>
          <a:off x="0" y="0"/>
          <a:ext cx="0" cy="0"/>
          <a:chOff x="0" y="0"/>
          <a:chExt cx="0" cy="0"/>
        </a:xfrm>
      </p:grpSpPr>
      <p:sp>
        <p:nvSpPr>
          <p:cNvPr id="92" name="Google Shape;92;p18"/>
          <p:cNvSpPr txBox="1"/>
          <p:nvPr/>
        </p:nvSpPr>
        <p:spPr>
          <a:xfrm>
            <a:off x="855100" y="2252600"/>
            <a:ext cx="7670700" cy="2195400"/>
          </a:xfrm>
          <a:prstGeom prst="rect">
            <a:avLst/>
          </a:prstGeom>
          <a:solidFill>
            <a:schemeClr val="lt1"/>
          </a:solid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700">
                <a:solidFill>
                  <a:schemeClr val="dk1"/>
                </a:solidFill>
                <a:highlight>
                  <a:schemeClr val="lt1"/>
                </a:highlight>
                <a:latin typeface="Dela Gothic One"/>
                <a:ea typeface="Dela Gothic One"/>
                <a:cs typeface="Dela Gothic One"/>
                <a:sym typeface="Dela Gothic One"/>
              </a:rPr>
              <a:t>Important Reminder</a:t>
            </a:r>
            <a:endParaRPr sz="1700">
              <a:solidFill>
                <a:schemeClr val="dk1"/>
              </a:solidFill>
              <a:highlight>
                <a:schemeClr val="lt1"/>
              </a:highlight>
              <a:latin typeface="Dela Gothic One"/>
              <a:ea typeface="Dela Gothic One"/>
              <a:cs typeface="Dela Gothic One"/>
              <a:sym typeface="Dela Gothic One"/>
            </a:endParaRPr>
          </a:p>
          <a:p>
            <a:pPr indent="0" lvl="0" marL="0" rtl="0" algn="ctr">
              <a:spcBef>
                <a:spcPts val="0"/>
              </a:spcBef>
              <a:spcAft>
                <a:spcPts val="0"/>
              </a:spcAft>
              <a:buClr>
                <a:schemeClr val="dk1"/>
              </a:buClr>
              <a:buSzPts val="1100"/>
              <a:buFont typeface="Arial"/>
              <a:buNone/>
            </a:pPr>
            <a:r>
              <a:t/>
            </a:r>
            <a:endParaRPr sz="1700">
              <a:solidFill>
                <a:srgbClr val="9900FF"/>
              </a:solidFill>
              <a:highlight>
                <a:schemeClr val="lt1"/>
              </a:highlight>
            </a:endParaRPr>
          </a:p>
          <a:p>
            <a:pPr indent="0" lvl="0" marL="0" rtl="0" algn="ctr">
              <a:spcBef>
                <a:spcPts val="0"/>
              </a:spcBef>
              <a:spcAft>
                <a:spcPts val="0"/>
              </a:spcAft>
              <a:buClr>
                <a:schemeClr val="dk1"/>
              </a:buClr>
              <a:buSzPts val="1100"/>
              <a:buFont typeface="Arial"/>
              <a:buNone/>
            </a:pPr>
            <a:r>
              <a:rPr lang="en" sz="1700">
                <a:solidFill>
                  <a:srgbClr val="9900FF"/>
                </a:solidFill>
                <a:highlight>
                  <a:schemeClr val="lt1"/>
                </a:highlight>
                <a:latin typeface="Dela Gothic One"/>
                <a:ea typeface="Dela Gothic One"/>
                <a:cs typeface="Dela Gothic One"/>
                <a:sym typeface="Dela Gothic One"/>
              </a:rPr>
              <a:t>Grades are posted on Genesis</a:t>
            </a:r>
            <a:endParaRPr sz="1700">
              <a:solidFill>
                <a:srgbClr val="9900FF"/>
              </a:solidFill>
              <a:highlight>
                <a:schemeClr val="lt1"/>
              </a:highlight>
              <a:latin typeface="Dela Gothic One"/>
              <a:ea typeface="Dela Gothic One"/>
              <a:cs typeface="Dela Gothic One"/>
              <a:sym typeface="Dela Gothic One"/>
            </a:endParaRPr>
          </a:p>
          <a:p>
            <a:pPr indent="0" lvl="0" marL="0" rtl="0" algn="ctr">
              <a:spcBef>
                <a:spcPts val="0"/>
              </a:spcBef>
              <a:spcAft>
                <a:spcPts val="0"/>
              </a:spcAft>
              <a:buClr>
                <a:schemeClr val="dk1"/>
              </a:buClr>
              <a:buSzPts val="1100"/>
              <a:buFont typeface="Arial"/>
              <a:buNone/>
            </a:pPr>
            <a:r>
              <a:t/>
            </a:r>
            <a:endParaRPr sz="1700">
              <a:solidFill>
                <a:srgbClr val="9900FF"/>
              </a:solidFill>
              <a:highlight>
                <a:schemeClr val="lt1"/>
              </a:highlight>
              <a:latin typeface="Dela Gothic One"/>
              <a:ea typeface="Dela Gothic One"/>
              <a:cs typeface="Dela Gothic One"/>
              <a:sym typeface="Dela Gothic One"/>
            </a:endParaRPr>
          </a:p>
          <a:p>
            <a:pPr indent="0" lvl="0" marL="0" rtl="0" algn="ctr">
              <a:spcBef>
                <a:spcPts val="0"/>
              </a:spcBef>
              <a:spcAft>
                <a:spcPts val="0"/>
              </a:spcAft>
              <a:buNone/>
            </a:pPr>
            <a:r>
              <a:rPr lang="en" sz="1700">
                <a:solidFill>
                  <a:srgbClr val="9900FF"/>
                </a:solidFill>
                <a:highlight>
                  <a:schemeClr val="lt1"/>
                </a:highlight>
                <a:latin typeface="Dela Gothic One"/>
                <a:ea typeface="Dela Gothic One"/>
                <a:cs typeface="Dela Gothic One"/>
                <a:sym typeface="Dela Gothic One"/>
              </a:rPr>
              <a:t>Assignments are posted on GCR and Teacher Webpage</a:t>
            </a:r>
            <a:endParaRPr sz="1700">
              <a:solidFill>
                <a:srgbClr val="9900FF"/>
              </a:solidFill>
              <a:highlight>
                <a:schemeClr val="lt1"/>
              </a:highlight>
              <a:latin typeface="Dela Gothic One"/>
              <a:ea typeface="Dela Gothic One"/>
              <a:cs typeface="Dela Gothic One"/>
              <a:sym typeface="Dela Gothic One"/>
            </a:endParaRPr>
          </a:p>
          <a:p>
            <a:pPr indent="0" lvl="0" marL="0" rtl="0" algn="ctr">
              <a:spcBef>
                <a:spcPts val="0"/>
              </a:spcBef>
              <a:spcAft>
                <a:spcPts val="0"/>
              </a:spcAft>
              <a:buNone/>
            </a:pPr>
            <a:r>
              <a:t/>
            </a:r>
            <a:endParaRPr sz="1700">
              <a:solidFill>
                <a:srgbClr val="4A86E8"/>
              </a:solidFill>
              <a:highlight>
                <a:schemeClr val="lt1"/>
              </a:highlight>
              <a:latin typeface="Dela Gothic One"/>
              <a:ea typeface="Dela Gothic One"/>
              <a:cs typeface="Dela Gothic One"/>
              <a:sym typeface="Dela Gothic One"/>
            </a:endParaRPr>
          </a:p>
          <a:p>
            <a:pPr indent="0" lvl="0" marL="0" rtl="0" algn="ctr">
              <a:spcBef>
                <a:spcPts val="0"/>
              </a:spcBef>
              <a:spcAft>
                <a:spcPts val="0"/>
              </a:spcAft>
              <a:buNone/>
            </a:pPr>
            <a:r>
              <a:rPr lang="en" sz="1700">
                <a:solidFill>
                  <a:srgbClr val="4A86E8"/>
                </a:solidFill>
                <a:highlight>
                  <a:schemeClr val="lt1"/>
                </a:highlight>
                <a:latin typeface="Dela Gothic One"/>
                <a:ea typeface="Dela Gothic One"/>
                <a:cs typeface="Dela Gothic One"/>
                <a:sym typeface="Dela Gothic One"/>
              </a:rPr>
              <a:t>Please feel free to reach out to me anytime with any questions or concerns!</a:t>
            </a:r>
            <a:endParaRPr sz="1700">
              <a:solidFill>
                <a:srgbClr val="4A86E8"/>
              </a:solidFill>
              <a:highlight>
                <a:schemeClr val="lt1"/>
              </a:highlight>
              <a:latin typeface="Dela Gothic One"/>
              <a:ea typeface="Dela Gothic One"/>
              <a:cs typeface="Dela Gothic One"/>
              <a:sym typeface="Dela Gothic One"/>
            </a:endParaRPr>
          </a:p>
          <a:p>
            <a:pPr indent="0" lvl="0" marL="0" rtl="0" algn="ctr">
              <a:spcBef>
                <a:spcPts val="0"/>
              </a:spcBef>
              <a:spcAft>
                <a:spcPts val="0"/>
              </a:spcAft>
              <a:buNone/>
            </a:pPr>
            <a:r>
              <a:t/>
            </a:r>
            <a:endParaRPr sz="1700">
              <a:solidFill>
                <a:srgbClr val="8B390A"/>
              </a:solidFill>
              <a:highlight>
                <a:schemeClr val="lt1"/>
              </a:highlight>
              <a:latin typeface="Dela Gothic One"/>
              <a:ea typeface="Dela Gothic One"/>
              <a:cs typeface="Dela Gothic One"/>
              <a:sym typeface="Dela Gothic One"/>
            </a:endParaRPr>
          </a:p>
          <a:p>
            <a:pPr indent="0" lvl="0" marL="0" rtl="0" algn="ctr">
              <a:spcBef>
                <a:spcPts val="0"/>
              </a:spcBef>
              <a:spcAft>
                <a:spcPts val="0"/>
              </a:spcAft>
              <a:buClr>
                <a:schemeClr val="dk1"/>
              </a:buClr>
              <a:buSzPts val="1100"/>
              <a:buFont typeface="Arial"/>
              <a:buNone/>
            </a:pPr>
            <a:r>
              <a:t/>
            </a:r>
            <a:endParaRPr sz="1700">
              <a:solidFill>
                <a:srgbClr val="8B390A"/>
              </a:solidFill>
              <a:highlight>
                <a:schemeClr val="lt1"/>
              </a:highlight>
              <a:latin typeface="Dela Gothic One"/>
              <a:ea typeface="Dela Gothic One"/>
              <a:cs typeface="Dela Gothic One"/>
              <a:sym typeface="Dela Gothic One"/>
            </a:endParaRPr>
          </a:p>
        </p:txBody>
      </p:sp>
      <p:sp>
        <p:nvSpPr>
          <p:cNvPr id="93" name="Google Shape;93;p18"/>
          <p:cNvSpPr txBox="1"/>
          <p:nvPr/>
        </p:nvSpPr>
        <p:spPr>
          <a:xfrm>
            <a:off x="1878550" y="1563450"/>
            <a:ext cx="6063300" cy="100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300">
                <a:solidFill>
                  <a:schemeClr val="dk2"/>
                </a:solidFill>
              </a:rPr>
              <a:t>Thank you for all your support!</a:t>
            </a:r>
            <a:endParaRPr sz="3300">
              <a:solidFill>
                <a:schemeClr val="dk2"/>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