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41_CF187613.xml" ContentType="application/vnd.ms-powerpoint.comments+xml"/>
  <Override PartName="/ppt/notesSlides/notesSlide3.xml" ContentType="application/vnd.openxmlformats-officedocument.presentationml.notesSlide+xml"/>
  <Override PartName="/ppt/comments/modernComment_13E_BF901D73.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2_16121C0E.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98" r:id="rId2"/>
    <p:sldId id="257" r:id="rId3"/>
    <p:sldId id="312" r:id="rId4"/>
    <p:sldId id="316" r:id="rId5"/>
    <p:sldId id="299" r:id="rId6"/>
    <p:sldId id="261" r:id="rId7"/>
    <p:sldId id="321" r:id="rId8"/>
    <p:sldId id="295" r:id="rId9"/>
    <p:sldId id="318" r:id="rId10"/>
    <p:sldId id="322" r:id="rId11"/>
    <p:sldId id="287" r:id="rId12"/>
    <p:sldId id="288" r:id="rId13"/>
    <p:sldId id="315" r:id="rId14"/>
    <p:sldId id="284" r:id="rId15"/>
    <p:sldId id="324" r:id="rId16"/>
    <p:sldId id="263" r:id="rId17"/>
    <p:sldId id="297" r:id="rId18"/>
    <p:sldId id="323" r:id="rId19"/>
    <p:sldId id="289" r:id="rId20"/>
    <p:sldId id="290" r:id="rId21"/>
    <p:sldId id="275" r:id="rId22"/>
    <p:sldId id="326" r:id="rId23"/>
    <p:sldId id="276" r:id="rId24"/>
    <p:sldId id="291" r:id="rId25"/>
    <p:sldId id="278" r:id="rId26"/>
    <p:sldId id="325" r:id="rId27"/>
  </p:sldIdLst>
  <p:sldSz cx="12192000" cy="6858000"/>
  <p:notesSz cx="6858000" cy="91440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8" userDrawn="1">
          <p15:clr>
            <a:srgbClr val="A4A3A4"/>
          </p15:clr>
        </p15:guide>
        <p15:guide id="2" pos="2568" userDrawn="1">
          <p15:clr>
            <a:srgbClr val="A4A3A4"/>
          </p15:clr>
        </p15:guide>
        <p15:guide id="3" pos="5136" userDrawn="1">
          <p15:clr>
            <a:srgbClr val="A4A3A4"/>
          </p15:clr>
        </p15:guide>
        <p15:guide id="4" orient="horz" pos="273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C94D3E-E9B1-716E-4B08-F726A16E7212}" name="Scott Whitaker" initials="SW" userId="S::scott-whitaker@austindiocese.org::b0cae7b9-250c-437f-ac81-0121d77ee445" providerId="AD"/>
  <p188:author id="{13BDD0DB-0167-9DF2-7D68-317A7D05F644}" name="Margaret Kappel" initials="MK" userId="S::margaret-kappel@austindiocese.org::974a5394-1420-4068-9511-11ba0add2ef8" providerId="AD"/>
  <p188:author id="{17EDC4F4-FB50-84F2-BC68-15FBBD3B3998}" name="Lisa Rosenberger" initials="LR" userId="S::lisa-rosenberger@austindiocese.org::f0fa75ef-57ac-4208-93fe-23672911cf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Rosenberger" initials="LR" lastIdx="10" clrIdx="0">
    <p:extLst>
      <p:ext uri="{19B8F6BF-5375-455C-9EA6-DF929625EA0E}">
        <p15:presenceInfo xmlns:p15="http://schemas.microsoft.com/office/powerpoint/2012/main" userId="S::lisa-rosenberger@austindiocese.org::f0fa75ef-57ac-4208-93fe-23672911cff3" providerId="AD"/>
      </p:ext>
    </p:extLst>
  </p:cmAuthor>
  <p:cmAuthor id="2" name="Adrian Sanchez" initials="AS" lastIdx="5" clrIdx="1">
    <p:extLst>
      <p:ext uri="{19B8F6BF-5375-455C-9EA6-DF929625EA0E}">
        <p15:presenceInfo xmlns:p15="http://schemas.microsoft.com/office/powerpoint/2012/main" userId="S::adrian-sanchez@austindiocese.org::492fef0c-8412-4a21-87c1-b4e75927bc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06A"/>
    <a:srgbClr val="E8B217"/>
    <a:srgbClr val="F9C954"/>
    <a:srgbClr val="3A557A"/>
    <a:srgbClr val="9C2320"/>
    <a:srgbClr val="A2C7E2"/>
    <a:srgbClr val="C61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93884" autoAdjust="0"/>
  </p:normalViewPr>
  <p:slideViewPr>
    <p:cSldViewPr snapToGrid="0">
      <p:cViewPr varScale="1">
        <p:scale>
          <a:sx n="104" d="100"/>
          <a:sy n="104" d="100"/>
        </p:scale>
        <p:origin x="378" y="96"/>
      </p:cViewPr>
      <p:guideLst>
        <p:guide orient="horz" pos="1368"/>
        <p:guide pos="2568"/>
        <p:guide pos="5136"/>
        <p:guide orient="horz" pos="2736"/>
      </p:guideLst>
    </p:cSldViewPr>
  </p:slideViewPr>
  <p:outlineViewPr>
    <p:cViewPr>
      <p:scale>
        <a:sx n="33" d="100"/>
        <a:sy n="33" d="100"/>
      </p:scale>
      <p:origin x="0" y="0"/>
    </p:cViewPr>
    <p:sldLst>
      <p:sld r:id="rId1" collapse="1"/>
    </p:sldLst>
  </p:outlineViewPr>
  <p:notesTextViewPr>
    <p:cViewPr>
      <p:scale>
        <a:sx n="3" d="2"/>
        <a:sy n="3" d="2"/>
      </p:scale>
      <p:origin x="-6" y="-18"/>
    </p:cViewPr>
  </p:notesTextViewPr>
  <p:sorterViewPr>
    <p:cViewPr>
      <p:scale>
        <a:sx n="100" d="100"/>
        <a:sy n="100" d="100"/>
      </p:scale>
      <p:origin x="0" y="-3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omments/modernComment_122_16121C0E.xml><?xml version="1.0" encoding="utf-8"?>
<p188:cmLst xmlns:a="http://schemas.openxmlformats.org/drawingml/2006/main" xmlns:r="http://schemas.openxmlformats.org/officeDocument/2006/relationships" xmlns:p188="http://schemas.microsoft.com/office/powerpoint/2018/8/main">
  <p188:cm id="{184301D2-7E59-4C5A-BBD6-30D7A5665E8C}" authorId="{17EDC4F4-FB50-84F2-BC68-15FBBD3B3998}" created="2022-09-03T08:49:52.068">
    <pc:sldMkLst xmlns:pc="http://schemas.microsoft.com/office/powerpoint/2013/main/command">
      <pc:docMk/>
      <pc:sldMk cId="370285582" sldId="290"/>
    </pc:sldMkLst>
    <p188:replyLst>
      <p188:reply id="{24EEE525-DF0A-4193-B03D-D7BFE9299950}" authorId="{13BDD0DB-0167-9DF2-7D68-317A7D05F644}" created="2022-09-06T19:58:23.124">
        <p188:txBody>
          <a:bodyPr/>
          <a:lstStyle/>
          <a:p>
            <a:r>
              <a:rPr lang="en-US"/>
              <a:t>Yes - Samantha is adding the graphics
</a:t>
            </a:r>
          </a:p>
        </p188:txBody>
      </p188:reply>
    </p188:replyLst>
    <p188:txBody>
      <a:bodyPr/>
      <a:lstStyle/>
      <a:p>
        <a:r>
          <a:rPr lang="en-US"/>
          <a:t>Is the social media going to be in brandfolder?</a:t>
        </a:r>
      </a:p>
    </p188:txBody>
  </p188:cm>
</p188:cmLst>
</file>

<file path=ppt/comments/modernComment_13E_BF901D73.xml><?xml version="1.0" encoding="utf-8"?>
<p188:cmLst xmlns:a="http://schemas.openxmlformats.org/drawingml/2006/main" xmlns:r="http://schemas.openxmlformats.org/officeDocument/2006/relationships" xmlns:p188="http://schemas.microsoft.com/office/powerpoint/2018/8/main">
  <p188:cm id="{D8E125A2-6FEC-4EFB-AAAC-1E1808F08F74}" authorId="{83C94D3E-E9B1-716E-4B08-F726A16E7212}" created="2025-08-25T22:17:38.883">
    <pc:sldMkLst xmlns:pc="http://schemas.microsoft.com/office/powerpoint/2013/main/command">
      <pc:docMk/>
      <pc:sldMk cId="3213892979" sldId="318"/>
    </pc:sldMkLst>
    <p188:txBody>
      <a:bodyPr/>
      <a:lstStyle/>
      <a:p>
        <a:r>
          <a:rPr lang="en-US"/>
          <a:t>Line up bullet points</a:t>
        </a:r>
      </a:p>
    </p188:txBody>
  </p188:cm>
</p188:cmLst>
</file>

<file path=ppt/comments/modernComment_141_CF187613.xml><?xml version="1.0" encoding="utf-8"?>
<p188:cmLst xmlns:a="http://schemas.openxmlformats.org/drawingml/2006/main" xmlns:r="http://schemas.openxmlformats.org/officeDocument/2006/relationships" xmlns:p188="http://schemas.microsoft.com/office/powerpoint/2018/8/main">
  <p188:cm id="{F10CF3F1-2632-4EE8-93F0-78F62D9BBBD1}" authorId="{83C94D3E-E9B1-716E-4B08-F726A16E7212}" created="2025-08-25T22:14:08.939">
    <pc:sldMkLst xmlns:pc="http://schemas.microsoft.com/office/powerpoint/2013/main/command">
      <pc:docMk/>
      <pc:sldMk cId="3474486803" sldId="321"/>
    </pc:sldMkLst>
    <p188:txBody>
      <a:bodyPr/>
      <a:lstStyle/>
      <a:p>
        <a:r>
          <a:rPr lang="en-US"/>
          <a:t>St. in Manor needs updating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44D71-3D3C-BF49-BE10-352E5F9CEB1B}" type="datetimeFigureOut">
              <a:rPr lang="en-US" smtClean="0"/>
              <a:t>8/28/2025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27EBE-A5A4-F74D-A882-A2B4FD967390}" type="slidenum">
              <a:rPr lang="en-US" smtClean="0"/>
              <a:t>‹#›</a:t>
            </a:fld>
            <a:endParaRPr lang="en-US" dirty="0"/>
          </a:p>
        </p:txBody>
      </p:sp>
    </p:spTree>
    <p:extLst>
      <p:ext uri="{BB962C8B-B14F-4D97-AF65-F5344CB8AC3E}">
        <p14:creationId xmlns:p14="http://schemas.microsoft.com/office/powerpoint/2010/main" val="328587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A27EBE-A5A4-F74D-A882-A2B4FD967390}" type="slidenum">
              <a:rPr lang="en-US" smtClean="0"/>
              <a:t>5</a:t>
            </a:fld>
            <a:endParaRPr lang="en-US" dirty="0"/>
          </a:p>
        </p:txBody>
      </p:sp>
    </p:spTree>
    <p:extLst>
      <p:ext uri="{BB962C8B-B14F-4D97-AF65-F5344CB8AC3E}">
        <p14:creationId xmlns:p14="http://schemas.microsoft.com/office/powerpoint/2010/main" val="161030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A27EBE-A5A4-F74D-A882-A2B4FD967390}" type="slidenum">
              <a:rPr lang="en-US" smtClean="0"/>
              <a:t>7</a:t>
            </a:fld>
            <a:endParaRPr lang="en-US" dirty="0"/>
          </a:p>
        </p:txBody>
      </p:sp>
    </p:spTree>
    <p:extLst>
      <p:ext uri="{BB962C8B-B14F-4D97-AF65-F5344CB8AC3E}">
        <p14:creationId xmlns:p14="http://schemas.microsoft.com/office/powerpoint/2010/main" val="199989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A27EBE-A5A4-F74D-A882-A2B4FD967390}" type="slidenum">
              <a:rPr lang="en-US" smtClean="0"/>
              <a:t>8</a:t>
            </a:fld>
            <a:endParaRPr lang="en-US" dirty="0"/>
          </a:p>
        </p:txBody>
      </p:sp>
    </p:spTree>
    <p:extLst>
      <p:ext uri="{BB962C8B-B14F-4D97-AF65-F5344CB8AC3E}">
        <p14:creationId xmlns:p14="http://schemas.microsoft.com/office/powerpoint/2010/main" val="42572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A27EBE-A5A4-F74D-A882-A2B4FD967390}" type="slidenum">
              <a:rPr lang="en-US" smtClean="0"/>
              <a:t>17</a:t>
            </a:fld>
            <a:endParaRPr lang="en-US" dirty="0"/>
          </a:p>
        </p:txBody>
      </p:sp>
    </p:spTree>
    <p:extLst>
      <p:ext uri="{BB962C8B-B14F-4D97-AF65-F5344CB8AC3E}">
        <p14:creationId xmlns:p14="http://schemas.microsoft.com/office/powerpoint/2010/main" val="939274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A27EBE-A5A4-F74D-A882-A2B4FD967390}" type="slidenum">
              <a:rPr lang="en-US" smtClean="0"/>
              <a:t>18</a:t>
            </a:fld>
            <a:endParaRPr lang="en-US" dirty="0"/>
          </a:p>
        </p:txBody>
      </p:sp>
    </p:spTree>
    <p:extLst>
      <p:ext uri="{BB962C8B-B14F-4D97-AF65-F5344CB8AC3E}">
        <p14:creationId xmlns:p14="http://schemas.microsoft.com/office/powerpoint/2010/main" val="328857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A526-EB14-4C2F-B0FB-D3815A28DD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0D5D22-EC84-4118-B21C-7CBC41885B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E7BBBC-85AB-4D32-B75C-92BFF6E71B72}"/>
              </a:ext>
            </a:extLst>
          </p:cNvPr>
          <p:cNvSpPr>
            <a:spLocks noGrp="1"/>
          </p:cNvSpPr>
          <p:nvPr>
            <p:ph type="dt" sz="half" idx="10"/>
          </p:nvPr>
        </p:nvSpPr>
        <p:spPr/>
        <p:txBody>
          <a:bodyPr/>
          <a:lstStyle/>
          <a:p>
            <a:fld id="{8F3ACA7C-87E9-C643-B8BC-BEBABE6BFA2F}" type="datetime1">
              <a:rPr lang="en-US" smtClean="0"/>
              <a:t>8/28/2025</a:t>
            </a:fld>
            <a:endParaRPr lang="en-US" dirty="0"/>
          </a:p>
        </p:txBody>
      </p:sp>
      <p:sp>
        <p:nvSpPr>
          <p:cNvPr id="5" name="Footer Placeholder 4">
            <a:extLst>
              <a:ext uri="{FF2B5EF4-FFF2-40B4-BE49-F238E27FC236}">
                <a16:creationId xmlns:a16="http://schemas.microsoft.com/office/drawing/2014/main" id="{6F31814B-9FAB-4407-8D20-71D8B741B3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F35083-1628-4B7B-A34A-AB3C4641E047}"/>
              </a:ext>
            </a:extLst>
          </p:cNvPr>
          <p:cNvSpPr>
            <a:spLocks noGrp="1"/>
          </p:cNvSpPr>
          <p:nvPr>
            <p:ph type="sldNum" sz="quarter" idx="12"/>
          </p:nvPr>
        </p:nvSpPr>
        <p:spPr/>
        <p:txBody>
          <a:bodyPr/>
          <a:lstStyle/>
          <a:p>
            <a:fld id="{3C3F0B51-AD88-4ED1-ADB3-3C242C6DFA74}" type="slidenum">
              <a:rPr lang="en-US" smtClean="0"/>
              <a:t>‹#›</a:t>
            </a:fld>
            <a:endParaRPr lang="en-US" dirty="0"/>
          </a:p>
        </p:txBody>
      </p:sp>
    </p:spTree>
    <p:extLst>
      <p:ext uri="{BB962C8B-B14F-4D97-AF65-F5344CB8AC3E}">
        <p14:creationId xmlns:p14="http://schemas.microsoft.com/office/powerpoint/2010/main" val="288258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C8BA-A400-44A7-BB29-CE56FF20BA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BF99AC-8A60-4EA7-9798-FADE469573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FF69A-AA95-489F-91E7-4F6F63DEE2CA}"/>
              </a:ext>
            </a:extLst>
          </p:cNvPr>
          <p:cNvSpPr>
            <a:spLocks noGrp="1"/>
          </p:cNvSpPr>
          <p:nvPr>
            <p:ph type="dt" sz="half" idx="10"/>
          </p:nvPr>
        </p:nvSpPr>
        <p:spPr/>
        <p:txBody>
          <a:bodyPr/>
          <a:lstStyle/>
          <a:p>
            <a:fld id="{C6D92318-00CF-CE4C-809E-6DBF8E5C1815}" type="datetime1">
              <a:rPr lang="en-US" smtClean="0"/>
              <a:t>8/28/2025</a:t>
            </a:fld>
            <a:endParaRPr lang="en-US" dirty="0"/>
          </a:p>
        </p:txBody>
      </p:sp>
      <p:sp>
        <p:nvSpPr>
          <p:cNvPr id="5" name="Footer Placeholder 4">
            <a:extLst>
              <a:ext uri="{FF2B5EF4-FFF2-40B4-BE49-F238E27FC236}">
                <a16:creationId xmlns:a16="http://schemas.microsoft.com/office/drawing/2014/main" id="{27E111B4-DDDB-4C49-B8E4-9ED5FB4287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4B6870-44ED-40A0-AB59-BDD71B296DD2}"/>
              </a:ext>
            </a:extLst>
          </p:cNvPr>
          <p:cNvSpPr>
            <a:spLocks noGrp="1"/>
          </p:cNvSpPr>
          <p:nvPr>
            <p:ph type="sldNum" sz="quarter" idx="12"/>
          </p:nvPr>
        </p:nvSpPr>
        <p:spPr/>
        <p:txBody>
          <a:bodyPr/>
          <a:lstStyle/>
          <a:p>
            <a:fld id="{3C3F0B51-AD88-4ED1-ADB3-3C242C6DFA74}" type="slidenum">
              <a:rPr lang="en-US" smtClean="0"/>
              <a:t>‹#›</a:t>
            </a:fld>
            <a:endParaRPr lang="en-US" dirty="0"/>
          </a:p>
        </p:txBody>
      </p:sp>
    </p:spTree>
    <p:extLst>
      <p:ext uri="{BB962C8B-B14F-4D97-AF65-F5344CB8AC3E}">
        <p14:creationId xmlns:p14="http://schemas.microsoft.com/office/powerpoint/2010/main" val="301081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3EC12F-CB6D-43C5-8744-20FDE58AC8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B0585D-4648-4B29-ADBE-F29D79489B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DA3FD-F4A1-48D7-BAE4-AAFB484E1F81}"/>
              </a:ext>
            </a:extLst>
          </p:cNvPr>
          <p:cNvSpPr>
            <a:spLocks noGrp="1"/>
          </p:cNvSpPr>
          <p:nvPr>
            <p:ph type="dt" sz="half" idx="10"/>
          </p:nvPr>
        </p:nvSpPr>
        <p:spPr/>
        <p:txBody>
          <a:bodyPr/>
          <a:lstStyle/>
          <a:p>
            <a:fld id="{EFCFAD85-4F94-B94E-B440-C29899C1161A}" type="datetime1">
              <a:rPr lang="en-US" smtClean="0"/>
              <a:t>8/28/2025</a:t>
            </a:fld>
            <a:endParaRPr lang="en-US" dirty="0"/>
          </a:p>
        </p:txBody>
      </p:sp>
      <p:sp>
        <p:nvSpPr>
          <p:cNvPr id="5" name="Footer Placeholder 4">
            <a:extLst>
              <a:ext uri="{FF2B5EF4-FFF2-40B4-BE49-F238E27FC236}">
                <a16:creationId xmlns:a16="http://schemas.microsoft.com/office/drawing/2014/main" id="{B17202E1-ED53-43F1-8725-CB1C22ADF5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0A61EA-5CB3-4FE3-A595-08DAB89F0456}"/>
              </a:ext>
            </a:extLst>
          </p:cNvPr>
          <p:cNvSpPr>
            <a:spLocks noGrp="1"/>
          </p:cNvSpPr>
          <p:nvPr>
            <p:ph type="sldNum" sz="quarter" idx="12"/>
          </p:nvPr>
        </p:nvSpPr>
        <p:spPr/>
        <p:txBody>
          <a:bodyPr/>
          <a:lstStyle/>
          <a:p>
            <a:fld id="{3C3F0B51-AD88-4ED1-ADB3-3C242C6DFA74}" type="slidenum">
              <a:rPr lang="en-US" smtClean="0"/>
              <a:t>‹#›</a:t>
            </a:fld>
            <a:endParaRPr lang="en-US" dirty="0"/>
          </a:p>
        </p:txBody>
      </p:sp>
    </p:spTree>
    <p:extLst>
      <p:ext uri="{BB962C8B-B14F-4D97-AF65-F5344CB8AC3E}">
        <p14:creationId xmlns:p14="http://schemas.microsoft.com/office/powerpoint/2010/main" val="83538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0705-5D1F-4D3C-B988-8487B917B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6DACA1-6D11-4D9F-96AB-43A4D27737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F946D-92EC-4628-9E28-15EDEF50DBA1}"/>
              </a:ext>
            </a:extLst>
          </p:cNvPr>
          <p:cNvSpPr>
            <a:spLocks noGrp="1"/>
          </p:cNvSpPr>
          <p:nvPr>
            <p:ph type="dt" sz="half" idx="10"/>
          </p:nvPr>
        </p:nvSpPr>
        <p:spPr/>
        <p:txBody>
          <a:bodyPr/>
          <a:lstStyle/>
          <a:p>
            <a:fld id="{9E02BDF9-09F3-5848-89B9-DA2EEDACAFF9}" type="datetime1">
              <a:rPr lang="en-US" smtClean="0"/>
              <a:t>8/28/2025</a:t>
            </a:fld>
            <a:endParaRPr lang="en-US" dirty="0"/>
          </a:p>
        </p:txBody>
      </p:sp>
      <p:sp>
        <p:nvSpPr>
          <p:cNvPr id="5" name="Footer Placeholder 4">
            <a:extLst>
              <a:ext uri="{FF2B5EF4-FFF2-40B4-BE49-F238E27FC236}">
                <a16:creationId xmlns:a16="http://schemas.microsoft.com/office/drawing/2014/main" id="{5CE71EE6-099F-4D0F-B282-1B6A3BA6D7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5B5E9D-48EC-4880-93F6-87D8E4390EE8}"/>
              </a:ext>
            </a:extLst>
          </p:cNvPr>
          <p:cNvSpPr>
            <a:spLocks noGrp="1"/>
          </p:cNvSpPr>
          <p:nvPr>
            <p:ph type="sldNum" sz="quarter" idx="12"/>
          </p:nvPr>
        </p:nvSpPr>
        <p:spPr/>
        <p:txBody>
          <a:bodyPr/>
          <a:lstStyle/>
          <a:p>
            <a:fld id="{3C3F0B51-AD88-4ED1-ADB3-3C242C6DFA74}" type="slidenum">
              <a:rPr lang="en-US" smtClean="0"/>
              <a:t>‹#›</a:t>
            </a:fld>
            <a:endParaRPr lang="en-US" dirty="0"/>
          </a:p>
        </p:txBody>
      </p:sp>
    </p:spTree>
    <p:extLst>
      <p:ext uri="{BB962C8B-B14F-4D97-AF65-F5344CB8AC3E}">
        <p14:creationId xmlns:p14="http://schemas.microsoft.com/office/powerpoint/2010/main" val="182895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AEC4-CDDC-4A07-983F-318DA4B2F9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C5FAAC-A6F7-4172-BD2B-BBB98F8928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1C1199-8304-415A-A76C-D17B9B1BEAD6}"/>
              </a:ext>
            </a:extLst>
          </p:cNvPr>
          <p:cNvSpPr>
            <a:spLocks noGrp="1"/>
          </p:cNvSpPr>
          <p:nvPr>
            <p:ph type="dt" sz="half" idx="10"/>
          </p:nvPr>
        </p:nvSpPr>
        <p:spPr/>
        <p:txBody>
          <a:bodyPr/>
          <a:lstStyle/>
          <a:p>
            <a:fld id="{7048C7A5-58DC-4344-A52A-B8C66CD40442}" type="datetime1">
              <a:rPr lang="en-US" smtClean="0"/>
              <a:t>8/28/2025</a:t>
            </a:fld>
            <a:endParaRPr lang="en-US" dirty="0"/>
          </a:p>
        </p:txBody>
      </p:sp>
      <p:sp>
        <p:nvSpPr>
          <p:cNvPr id="5" name="Footer Placeholder 4">
            <a:extLst>
              <a:ext uri="{FF2B5EF4-FFF2-40B4-BE49-F238E27FC236}">
                <a16:creationId xmlns:a16="http://schemas.microsoft.com/office/drawing/2014/main" id="{F3E3E531-CAF3-4555-92C9-B490A4B6B6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C7781C-04DE-4B25-AB81-F72296A5532C}"/>
              </a:ext>
            </a:extLst>
          </p:cNvPr>
          <p:cNvSpPr>
            <a:spLocks noGrp="1"/>
          </p:cNvSpPr>
          <p:nvPr>
            <p:ph type="sldNum" sz="quarter" idx="12"/>
          </p:nvPr>
        </p:nvSpPr>
        <p:spPr/>
        <p:txBody>
          <a:bodyPr/>
          <a:lstStyle/>
          <a:p>
            <a:fld id="{3C3F0B51-AD88-4ED1-ADB3-3C242C6DFA74}" type="slidenum">
              <a:rPr lang="en-US" smtClean="0"/>
              <a:t>‹#›</a:t>
            </a:fld>
            <a:endParaRPr lang="en-US" dirty="0"/>
          </a:p>
        </p:txBody>
      </p:sp>
    </p:spTree>
    <p:extLst>
      <p:ext uri="{BB962C8B-B14F-4D97-AF65-F5344CB8AC3E}">
        <p14:creationId xmlns:p14="http://schemas.microsoft.com/office/powerpoint/2010/main" val="410887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6948A-3FA7-41D8-8B27-6879C0DDA1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7472A-20E7-4B75-8EA1-06A2E6007C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936954-359E-42A9-9F88-42E73F7395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A0F526-0F1D-4208-8D3B-A01FC46FBEC2}"/>
              </a:ext>
            </a:extLst>
          </p:cNvPr>
          <p:cNvSpPr>
            <a:spLocks noGrp="1"/>
          </p:cNvSpPr>
          <p:nvPr>
            <p:ph type="dt" sz="half" idx="10"/>
          </p:nvPr>
        </p:nvSpPr>
        <p:spPr/>
        <p:txBody>
          <a:bodyPr/>
          <a:lstStyle/>
          <a:p>
            <a:fld id="{90F63E42-F511-C041-AA70-F7EEBFC67A13}" type="datetime1">
              <a:rPr lang="en-US" smtClean="0"/>
              <a:t>8/28/2025</a:t>
            </a:fld>
            <a:endParaRPr lang="en-US" dirty="0"/>
          </a:p>
        </p:txBody>
      </p:sp>
      <p:sp>
        <p:nvSpPr>
          <p:cNvPr id="6" name="Footer Placeholder 5">
            <a:extLst>
              <a:ext uri="{FF2B5EF4-FFF2-40B4-BE49-F238E27FC236}">
                <a16:creationId xmlns:a16="http://schemas.microsoft.com/office/drawing/2014/main" id="{67453F1B-2269-40BB-BFF2-F4DDA10546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312CDC-5112-4465-8F4D-255D20DE0C97}"/>
              </a:ext>
            </a:extLst>
          </p:cNvPr>
          <p:cNvSpPr>
            <a:spLocks noGrp="1"/>
          </p:cNvSpPr>
          <p:nvPr>
            <p:ph type="sldNum" sz="quarter" idx="12"/>
          </p:nvPr>
        </p:nvSpPr>
        <p:spPr/>
        <p:txBody>
          <a:bodyPr/>
          <a:lstStyle/>
          <a:p>
            <a:fld id="{3C3F0B51-AD88-4ED1-ADB3-3C242C6DFA74}" type="slidenum">
              <a:rPr lang="en-US" smtClean="0"/>
              <a:t>‹#›</a:t>
            </a:fld>
            <a:endParaRPr lang="en-US" dirty="0"/>
          </a:p>
        </p:txBody>
      </p:sp>
    </p:spTree>
    <p:extLst>
      <p:ext uri="{BB962C8B-B14F-4D97-AF65-F5344CB8AC3E}">
        <p14:creationId xmlns:p14="http://schemas.microsoft.com/office/powerpoint/2010/main" val="236638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40B5-A5EF-4C40-9BFE-3E8E5B9D01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75EC94-DE6D-48C4-99C7-7DEFA97E2B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116F4A-D914-4661-8356-CB8D61F4A9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6FAD4F-1138-4BAB-A2B6-252ECD1146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38C698-4C05-40D9-B46A-1FE540A91B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059FA5-786B-4A02-8964-162780FBA60D}"/>
              </a:ext>
            </a:extLst>
          </p:cNvPr>
          <p:cNvSpPr>
            <a:spLocks noGrp="1"/>
          </p:cNvSpPr>
          <p:nvPr>
            <p:ph type="dt" sz="half" idx="10"/>
          </p:nvPr>
        </p:nvSpPr>
        <p:spPr/>
        <p:txBody>
          <a:bodyPr/>
          <a:lstStyle/>
          <a:p>
            <a:fld id="{18837794-93CF-C046-91AB-1CF5A311EDC0}" type="datetime1">
              <a:rPr lang="en-US" smtClean="0"/>
              <a:t>8/28/2025</a:t>
            </a:fld>
            <a:endParaRPr lang="en-US" dirty="0"/>
          </a:p>
        </p:txBody>
      </p:sp>
      <p:sp>
        <p:nvSpPr>
          <p:cNvPr id="8" name="Footer Placeholder 7">
            <a:extLst>
              <a:ext uri="{FF2B5EF4-FFF2-40B4-BE49-F238E27FC236}">
                <a16:creationId xmlns:a16="http://schemas.microsoft.com/office/drawing/2014/main" id="{E47A6058-C8A2-4D29-AA4F-2523D3BF37A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DF33DE-7494-42FB-AAF4-1E6C89C2795D}"/>
              </a:ext>
            </a:extLst>
          </p:cNvPr>
          <p:cNvSpPr>
            <a:spLocks noGrp="1"/>
          </p:cNvSpPr>
          <p:nvPr>
            <p:ph type="sldNum" sz="quarter" idx="12"/>
          </p:nvPr>
        </p:nvSpPr>
        <p:spPr/>
        <p:txBody>
          <a:bodyPr/>
          <a:lstStyle/>
          <a:p>
            <a:fld id="{3C3F0B51-AD88-4ED1-ADB3-3C242C6DFA74}" type="slidenum">
              <a:rPr lang="en-US" smtClean="0"/>
              <a:t>‹#›</a:t>
            </a:fld>
            <a:endParaRPr lang="en-US" dirty="0"/>
          </a:p>
        </p:txBody>
      </p:sp>
    </p:spTree>
    <p:extLst>
      <p:ext uri="{BB962C8B-B14F-4D97-AF65-F5344CB8AC3E}">
        <p14:creationId xmlns:p14="http://schemas.microsoft.com/office/powerpoint/2010/main" val="61522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7B79F-8397-4776-BE32-75228EEEB3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1FBECA-40C8-4CC4-A9EC-4786BE5BAD7A}"/>
              </a:ext>
            </a:extLst>
          </p:cNvPr>
          <p:cNvSpPr>
            <a:spLocks noGrp="1"/>
          </p:cNvSpPr>
          <p:nvPr>
            <p:ph type="dt" sz="half" idx="10"/>
          </p:nvPr>
        </p:nvSpPr>
        <p:spPr/>
        <p:txBody>
          <a:bodyPr/>
          <a:lstStyle/>
          <a:p>
            <a:fld id="{819D97DE-5F44-254C-BFF3-D6221E89B0E5}" type="datetime1">
              <a:rPr lang="en-US" smtClean="0"/>
              <a:t>8/28/2025</a:t>
            </a:fld>
            <a:endParaRPr lang="en-US" dirty="0"/>
          </a:p>
        </p:txBody>
      </p:sp>
      <p:sp>
        <p:nvSpPr>
          <p:cNvPr id="4" name="Footer Placeholder 3">
            <a:extLst>
              <a:ext uri="{FF2B5EF4-FFF2-40B4-BE49-F238E27FC236}">
                <a16:creationId xmlns:a16="http://schemas.microsoft.com/office/drawing/2014/main" id="{09F819E9-5C81-4FB1-92F2-362DECBDE2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BA0572-834A-46E5-B96C-0FE57015BA54}"/>
              </a:ext>
            </a:extLst>
          </p:cNvPr>
          <p:cNvSpPr>
            <a:spLocks noGrp="1"/>
          </p:cNvSpPr>
          <p:nvPr>
            <p:ph type="sldNum" sz="quarter" idx="12"/>
          </p:nvPr>
        </p:nvSpPr>
        <p:spPr/>
        <p:txBody>
          <a:bodyPr/>
          <a:lstStyle/>
          <a:p>
            <a:fld id="{3C3F0B51-AD88-4ED1-ADB3-3C242C6DFA74}" type="slidenum">
              <a:rPr lang="en-US" smtClean="0"/>
              <a:t>‹#›</a:t>
            </a:fld>
            <a:endParaRPr lang="en-US" dirty="0"/>
          </a:p>
        </p:txBody>
      </p:sp>
    </p:spTree>
    <p:extLst>
      <p:ext uri="{BB962C8B-B14F-4D97-AF65-F5344CB8AC3E}">
        <p14:creationId xmlns:p14="http://schemas.microsoft.com/office/powerpoint/2010/main" val="200838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A9811-E9F9-49DC-B3A2-D3FC303D6E98}"/>
              </a:ext>
            </a:extLst>
          </p:cNvPr>
          <p:cNvSpPr>
            <a:spLocks noGrp="1"/>
          </p:cNvSpPr>
          <p:nvPr>
            <p:ph type="dt" sz="half" idx="10"/>
          </p:nvPr>
        </p:nvSpPr>
        <p:spPr/>
        <p:txBody>
          <a:bodyPr/>
          <a:lstStyle/>
          <a:p>
            <a:fld id="{0E432722-7D2E-6042-8CA8-2BB33285D281}" type="datetime1">
              <a:rPr lang="en-US" smtClean="0"/>
              <a:t>8/28/2025</a:t>
            </a:fld>
            <a:endParaRPr lang="en-US" dirty="0"/>
          </a:p>
        </p:txBody>
      </p:sp>
      <p:sp>
        <p:nvSpPr>
          <p:cNvPr id="3" name="Footer Placeholder 2">
            <a:extLst>
              <a:ext uri="{FF2B5EF4-FFF2-40B4-BE49-F238E27FC236}">
                <a16:creationId xmlns:a16="http://schemas.microsoft.com/office/drawing/2014/main" id="{6D465728-6144-413E-A763-F82DB998B4F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E47C9C-5C33-4D6A-857A-4016915E30C1}"/>
              </a:ext>
            </a:extLst>
          </p:cNvPr>
          <p:cNvSpPr>
            <a:spLocks noGrp="1"/>
          </p:cNvSpPr>
          <p:nvPr>
            <p:ph type="sldNum" sz="quarter" idx="12"/>
          </p:nvPr>
        </p:nvSpPr>
        <p:spPr/>
        <p:txBody>
          <a:bodyPr/>
          <a:lstStyle/>
          <a:p>
            <a:fld id="{3C3F0B51-AD88-4ED1-ADB3-3C242C6DFA74}" type="slidenum">
              <a:rPr lang="en-US" smtClean="0"/>
              <a:t>‹#›</a:t>
            </a:fld>
            <a:endParaRPr lang="en-US" dirty="0"/>
          </a:p>
        </p:txBody>
      </p:sp>
    </p:spTree>
    <p:extLst>
      <p:ext uri="{BB962C8B-B14F-4D97-AF65-F5344CB8AC3E}">
        <p14:creationId xmlns:p14="http://schemas.microsoft.com/office/powerpoint/2010/main" val="8243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70572-6A2A-40C2-9468-51997B630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B6EEDE-7B46-45C8-8AF3-FE3A03F20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602DA-0B28-4120-BBFB-1E35E01F4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9B760-18C0-4E37-8CCD-EA3EB55120B0}"/>
              </a:ext>
            </a:extLst>
          </p:cNvPr>
          <p:cNvSpPr>
            <a:spLocks noGrp="1"/>
          </p:cNvSpPr>
          <p:nvPr>
            <p:ph type="dt" sz="half" idx="10"/>
          </p:nvPr>
        </p:nvSpPr>
        <p:spPr/>
        <p:txBody>
          <a:bodyPr/>
          <a:lstStyle/>
          <a:p>
            <a:fld id="{01CF2DA7-EE92-854E-8399-6FA405F9ED6A}" type="datetime1">
              <a:rPr lang="en-US" smtClean="0"/>
              <a:t>8/28/2025</a:t>
            </a:fld>
            <a:endParaRPr lang="en-US" dirty="0"/>
          </a:p>
        </p:txBody>
      </p:sp>
      <p:sp>
        <p:nvSpPr>
          <p:cNvPr id="6" name="Footer Placeholder 5">
            <a:extLst>
              <a:ext uri="{FF2B5EF4-FFF2-40B4-BE49-F238E27FC236}">
                <a16:creationId xmlns:a16="http://schemas.microsoft.com/office/drawing/2014/main" id="{77155EA1-EE96-41DB-AB4F-DBCE501742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500F4-02DA-4122-9903-B8C13A39AD65}"/>
              </a:ext>
            </a:extLst>
          </p:cNvPr>
          <p:cNvSpPr>
            <a:spLocks noGrp="1"/>
          </p:cNvSpPr>
          <p:nvPr>
            <p:ph type="sldNum" sz="quarter" idx="12"/>
          </p:nvPr>
        </p:nvSpPr>
        <p:spPr/>
        <p:txBody>
          <a:bodyPr/>
          <a:lstStyle/>
          <a:p>
            <a:fld id="{3C3F0B51-AD88-4ED1-ADB3-3C242C6DFA74}" type="slidenum">
              <a:rPr lang="en-US" smtClean="0"/>
              <a:t>‹#›</a:t>
            </a:fld>
            <a:endParaRPr lang="en-US" dirty="0"/>
          </a:p>
        </p:txBody>
      </p:sp>
    </p:spTree>
    <p:extLst>
      <p:ext uri="{BB962C8B-B14F-4D97-AF65-F5344CB8AC3E}">
        <p14:creationId xmlns:p14="http://schemas.microsoft.com/office/powerpoint/2010/main" val="284005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CA87-6B3E-406D-BD6C-2E5F5BFA02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E197E8-E175-45D7-9387-AE2514FCB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F72431B-9A79-46B7-9896-64C741E86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0DCE3-EAF9-42E8-B190-C882A9199236}"/>
              </a:ext>
            </a:extLst>
          </p:cNvPr>
          <p:cNvSpPr>
            <a:spLocks noGrp="1"/>
          </p:cNvSpPr>
          <p:nvPr>
            <p:ph type="dt" sz="half" idx="10"/>
          </p:nvPr>
        </p:nvSpPr>
        <p:spPr/>
        <p:txBody>
          <a:bodyPr/>
          <a:lstStyle/>
          <a:p>
            <a:fld id="{44E763EF-F78E-D448-9536-6EDDC1470F6F}" type="datetime1">
              <a:rPr lang="en-US" smtClean="0"/>
              <a:t>8/28/2025</a:t>
            </a:fld>
            <a:endParaRPr lang="en-US" dirty="0"/>
          </a:p>
        </p:txBody>
      </p:sp>
      <p:sp>
        <p:nvSpPr>
          <p:cNvPr id="6" name="Footer Placeholder 5">
            <a:extLst>
              <a:ext uri="{FF2B5EF4-FFF2-40B4-BE49-F238E27FC236}">
                <a16:creationId xmlns:a16="http://schemas.microsoft.com/office/drawing/2014/main" id="{98A6897E-82A4-43F6-A609-32A81BE9F3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D802F8-140B-4C3C-A0F3-4ACF4013403D}"/>
              </a:ext>
            </a:extLst>
          </p:cNvPr>
          <p:cNvSpPr>
            <a:spLocks noGrp="1"/>
          </p:cNvSpPr>
          <p:nvPr>
            <p:ph type="sldNum" sz="quarter" idx="12"/>
          </p:nvPr>
        </p:nvSpPr>
        <p:spPr/>
        <p:txBody>
          <a:bodyPr/>
          <a:lstStyle/>
          <a:p>
            <a:fld id="{3C3F0B51-AD88-4ED1-ADB3-3C242C6DFA74}" type="slidenum">
              <a:rPr lang="en-US" smtClean="0"/>
              <a:t>‹#›</a:t>
            </a:fld>
            <a:endParaRPr lang="en-US" dirty="0"/>
          </a:p>
        </p:txBody>
      </p:sp>
    </p:spTree>
    <p:extLst>
      <p:ext uri="{BB962C8B-B14F-4D97-AF65-F5344CB8AC3E}">
        <p14:creationId xmlns:p14="http://schemas.microsoft.com/office/powerpoint/2010/main" val="87610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EC6AE5-3AA2-4F1E-AB44-34EE928EB4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FEF6E1-3659-4667-94F8-F7DEC3828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BBDBE-422A-4515-AE53-49ECF29CD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55D23-D87C-F548-8D5D-171E6DC4AED3}" type="datetime1">
              <a:rPr lang="en-US" smtClean="0"/>
              <a:t>8/28/2025</a:t>
            </a:fld>
            <a:endParaRPr lang="en-US" dirty="0"/>
          </a:p>
        </p:txBody>
      </p:sp>
      <p:sp>
        <p:nvSpPr>
          <p:cNvPr id="5" name="Footer Placeholder 4">
            <a:extLst>
              <a:ext uri="{FF2B5EF4-FFF2-40B4-BE49-F238E27FC236}">
                <a16:creationId xmlns:a16="http://schemas.microsoft.com/office/drawing/2014/main" id="{83BA0B44-DEFC-4D58-A730-35EF9FFF4C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8DD6ACE-46D6-4BDC-886F-2174BBE9FA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F0B51-AD88-4ED1-ADB3-3C242C6DFA74}" type="slidenum">
              <a:rPr lang="en-US" smtClean="0"/>
              <a:t>‹#›</a:t>
            </a:fld>
            <a:endParaRPr lang="en-US" dirty="0"/>
          </a:p>
        </p:txBody>
      </p:sp>
    </p:spTree>
    <p:extLst>
      <p:ext uri="{BB962C8B-B14F-4D97-AF65-F5344CB8AC3E}">
        <p14:creationId xmlns:p14="http://schemas.microsoft.com/office/powerpoint/2010/main" val="274242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2025_csa_-_together_we_bring_hope.%20(720p).mp4"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ustindiocese.org/csa-parish-resources" TargetMode="External"/><Relationship Id="rId2" Type="http://schemas.microsoft.com/office/2018/10/relationships/comments" Target="../comments/modernComment_122_16121C0E.xml"/><Relationship Id="rId1" Type="http://schemas.openxmlformats.org/officeDocument/2006/relationships/slideLayout" Target="../slideLayouts/slideLayout2.xml"/><Relationship Id="rId4" Type="http://schemas.openxmlformats.org/officeDocument/2006/relationships/hyperlink" Target="https://www.austindiocese.org/csa-parish-resourc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austindiocese.org/cs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e.kahoot.it/share/csa-training-2025-2026/fb2be2ee-98e2-4e8f-b57f-461facdbd99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41_CF187613.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3E_BF901D7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3CA0-9C9E-4838-B10B-1AD4584A9EB9}"/>
              </a:ext>
            </a:extLst>
          </p:cNvPr>
          <p:cNvSpPr>
            <a:spLocks noGrp="1"/>
          </p:cNvSpPr>
          <p:nvPr>
            <p:ph type="ctrTitle"/>
          </p:nvPr>
        </p:nvSpPr>
        <p:spPr>
          <a:xfrm>
            <a:off x="304801" y="279495"/>
            <a:ext cx="11596468" cy="1549305"/>
          </a:xfrm>
        </p:spPr>
        <p:txBody>
          <a:bodyPr>
            <a:noAutofit/>
          </a:bodyPr>
          <a:lstStyle/>
          <a:p>
            <a:r>
              <a:rPr lang="en-US" sz="4000" b="1" spc="300" dirty="0">
                <a:solidFill>
                  <a:srgbClr val="0E406A"/>
                </a:solidFill>
                <a:latin typeface="Spectral" panose="02020502060000000000" pitchFamily="18" charset="77"/>
              </a:rPr>
              <a:t>2025 – 2026 </a:t>
            </a:r>
            <a:br>
              <a:rPr lang="en-US" sz="4000" b="1" spc="300" dirty="0">
                <a:solidFill>
                  <a:srgbClr val="0E406A"/>
                </a:solidFill>
                <a:latin typeface="Spectral" panose="02020502060000000000" pitchFamily="18" charset="77"/>
              </a:rPr>
            </a:br>
            <a:r>
              <a:rPr lang="en-US" sz="4000" b="1" spc="300" dirty="0">
                <a:solidFill>
                  <a:srgbClr val="0E406A"/>
                </a:solidFill>
                <a:latin typeface="Spectral" panose="02020502060000000000" pitchFamily="18" charset="77"/>
              </a:rPr>
              <a:t>CATHOLIC SERVICES APPEAL (CSA)</a:t>
            </a:r>
            <a:br>
              <a:rPr lang="en-US" sz="4000" b="1" spc="300" dirty="0">
                <a:solidFill>
                  <a:srgbClr val="0E406A"/>
                </a:solidFill>
                <a:latin typeface="Spectral" panose="02020502060000000000" pitchFamily="18" charset="77"/>
              </a:rPr>
            </a:br>
            <a:endParaRPr lang="en-US" sz="3200" b="1" spc="300" dirty="0">
              <a:solidFill>
                <a:srgbClr val="0E406A"/>
              </a:solidFill>
              <a:latin typeface="Spectral" panose="02020502060000000000" pitchFamily="18" charset="77"/>
            </a:endParaRPr>
          </a:p>
        </p:txBody>
      </p:sp>
      <p:sp>
        <p:nvSpPr>
          <p:cNvPr id="4" name="Rectangle 3">
            <a:extLst>
              <a:ext uri="{FF2B5EF4-FFF2-40B4-BE49-F238E27FC236}">
                <a16:creationId xmlns:a16="http://schemas.microsoft.com/office/drawing/2014/main" id="{39F0F37F-2EA2-1E4C-9E8F-3B93373382DA}"/>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ue sign with white text&#10;&#10;AI-generated content may be incorrect.">
            <a:extLst>
              <a:ext uri="{FF2B5EF4-FFF2-40B4-BE49-F238E27FC236}">
                <a16:creationId xmlns:a16="http://schemas.microsoft.com/office/drawing/2014/main" id="{1AD9C397-F025-ED26-5C35-15B00C19E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3760"/>
            <a:ext cx="12192000" cy="2349500"/>
          </a:xfrm>
          <a:prstGeom prst="rect">
            <a:avLst/>
          </a:prstGeom>
        </p:spPr>
      </p:pic>
    </p:spTree>
    <p:extLst>
      <p:ext uri="{BB962C8B-B14F-4D97-AF65-F5344CB8AC3E}">
        <p14:creationId xmlns:p14="http://schemas.microsoft.com/office/powerpoint/2010/main" val="347447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B1285-A1F6-C11D-0ECA-EB8DE4651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D8C5B-DFE1-BE64-AAE9-4EAC7990C87C}"/>
              </a:ext>
            </a:extLst>
          </p:cNvPr>
          <p:cNvSpPr>
            <a:spLocks noGrp="1"/>
          </p:cNvSpPr>
          <p:nvPr>
            <p:ph type="ctrTitle"/>
          </p:nvPr>
        </p:nvSpPr>
        <p:spPr>
          <a:xfrm>
            <a:off x="148280" y="289559"/>
            <a:ext cx="12043720" cy="5173692"/>
          </a:xfrm>
        </p:spPr>
        <p:txBody>
          <a:bodyPr>
            <a:noAutofit/>
          </a:bodyPr>
          <a:lstStyle/>
          <a:p>
            <a:r>
              <a:rPr lang="en-US" sz="13000" b="1" spc="300" dirty="0">
                <a:solidFill>
                  <a:srgbClr val="0E406A"/>
                </a:solidFill>
                <a:latin typeface="Spectral" panose="02020502060000000000" pitchFamily="18" charset="77"/>
              </a:rPr>
              <a:t>PARTICIPATION</a:t>
            </a:r>
            <a:br>
              <a:rPr lang="en-US" sz="20000" b="1" spc="300" dirty="0">
                <a:solidFill>
                  <a:srgbClr val="0E406A"/>
                </a:solidFill>
                <a:latin typeface="Spectral" panose="02020502060000000000" pitchFamily="18" charset="77"/>
              </a:rPr>
            </a:br>
            <a:r>
              <a:rPr lang="en-US" sz="13000" b="1" spc="300" dirty="0">
                <a:solidFill>
                  <a:srgbClr val="0E406A"/>
                </a:solidFill>
                <a:latin typeface="Spectral" panose="02020502060000000000" pitchFamily="18" charset="77"/>
              </a:rPr>
              <a:t>MATTERS!</a:t>
            </a:r>
          </a:p>
        </p:txBody>
      </p:sp>
      <p:sp>
        <p:nvSpPr>
          <p:cNvPr id="4" name="Rectangle 3">
            <a:extLst>
              <a:ext uri="{FF2B5EF4-FFF2-40B4-BE49-F238E27FC236}">
                <a16:creationId xmlns:a16="http://schemas.microsoft.com/office/drawing/2014/main" id="{C51F4198-CFB6-F341-7C7F-88BA83E8B24D}"/>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spc="600" dirty="0">
                <a:solidFill>
                  <a:schemeClr val="bg1"/>
                </a:solidFill>
                <a:latin typeface="Fira Sans" panose="020B0503050000020004" pitchFamily="34" charset="0"/>
              </a:rPr>
              <a:t>     PARTCIPATION</a:t>
            </a:r>
          </a:p>
        </p:txBody>
      </p:sp>
      <p:sp>
        <p:nvSpPr>
          <p:cNvPr id="3" name="TextBox 2">
            <a:extLst>
              <a:ext uri="{FF2B5EF4-FFF2-40B4-BE49-F238E27FC236}">
                <a16:creationId xmlns:a16="http://schemas.microsoft.com/office/drawing/2014/main" id="{40B26286-DB56-037E-568A-634F7FC9BA36}"/>
              </a:ext>
            </a:extLst>
          </p:cNvPr>
          <p:cNvSpPr txBox="1"/>
          <p:nvPr/>
        </p:nvSpPr>
        <p:spPr>
          <a:xfrm>
            <a:off x="5654040" y="299212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663FBF83-D042-185B-3B79-B0FFBDA8D5A4}"/>
              </a:ext>
            </a:extLst>
          </p:cNvPr>
          <p:cNvSpPr txBox="1"/>
          <p:nvPr/>
        </p:nvSpPr>
        <p:spPr>
          <a:xfrm>
            <a:off x="619761" y="1046480"/>
            <a:ext cx="11064240"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3814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B578D4-6DEA-5A49-9F55-0617096956B5}"/>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551547E-8F51-3B4B-955F-0E6855FE73E9}"/>
              </a:ext>
            </a:extLst>
          </p:cNvPr>
          <p:cNvSpPr txBox="1">
            <a:spLocks/>
          </p:cNvSpPr>
          <p:nvPr/>
        </p:nvSpPr>
        <p:spPr>
          <a:xfrm>
            <a:off x="361895" y="396573"/>
            <a:ext cx="11468210" cy="760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pc="300" dirty="0">
                <a:solidFill>
                  <a:srgbClr val="0E406A"/>
                </a:solidFill>
                <a:latin typeface="Spectral" panose="02020502060000000000" pitchFamily="18" charset="77"/>
              </a:rPr>
              <a:t>PARISH GRANT PROGRAM</a:t>
            </a:r>
            <a:endParaRPr lang="en-US" sz="3600" b="1" spc="300" dirty="0">
              <a:solidFill>
                <a:srgbClr val="3A557A"/>
              </a:solidFill>
              <a:latin typeface="Spectral" panose="02020502060000000000" pitchFamily="18" charset="77"/>
            </a:endParaRPr>
          </a:p>
        </p:txBody>
      </p:sp>
      <p:sp>
        <p:nvSpPr>
          <p:cNvPr id="12" name="Rectangle 11">
            <a:extLst>
              <a:ext uri="{FF2B5EF4-FFF2-40B4-BE49-F238E27FC236}">
                <a16:creationId xmlns:a16="http://schemas.microsoft.com/office/drawing/2014/main" id="{E115B2BF-F0CD-1F40-A4B9-C08D07007C65}"/>
              </a:ext>
            </a:extLst>
          </p:cNvPr>
          <p:cNvSpPr/>
          <p:nvPr/>
        </p:nvSpPr>
        <p:spPr>
          <a:xfrm>
            <a:off x="361894" y="2459916"/>
            <a:ext cx="3673828" cy="1925052"/>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Fira Sans" panose="020B0503050000020004" pitchFamily="34" charset="0"/>
              </a:rPr>
              <a:t>Achieve CSA Goal</a:t>
            </a:r>
          </a:p>
        </p:txBody>
      </p:sp>
      <p:sp>
        <p:nvSpPr>
          <p:cNvPr id="13" name="Rectangle 12">
            <a:extLst>
              <a:ext uri="{FF2B5EF4-FFF2-40B4-BE49-F238E27FC236}">
                <a16:creationId xmlns:a16="http://schemas.microsoft.com/office/drawing/2014/main" id="{981219ED-B23C-3849-8821-2C9CB82B4138}"/>
              </a:ext>
            </a:extLst>
          </p:cNvPr>
          <p:cNvSpPr/>
          <p:nvPr/>
        </p:nvSpPr>
        <p:spPr>
          <a:xfrm>
            <a:off x="4190948" y="2498312"/>
            <a:ext cx="3673828" cy="1925052"/>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prstClr val="white"/>
                </a:solidFill>
                <a:latin typeface="Fira Sans" panose="020B0503050000020004" pitchFamily="34" charset="0"/>
              </a:rPr>
              <a:t>Achieve CSA</a:t>
            </a:r>
            <a:br>
              <a:rPr lang="en-US" sz="2400" b="1" dirty="0">
                <a:solidFill>
                  <a:prstClr val="white"/>
                </a:solidFill>
                <a:latin typeface="Fira Sans" panose="020B0503050000020004" pitchFamily="34" charset="0"/>
              </a:rPr>
            </a:br>
            <a:r>
              <a:rPr lang="en-US" sz="2400" b="1" dirty="0">
                <a:solidFill>
                  <a:prstClr val="white"/>
                </a:solidFill>
                <a:latin typeface="Fira Sans" panose="020B0503050000020004" pitchFamily="34" charset="0"/>
              </a:rPr>
              <a:t>Challenge Goal</a:t>
            </a:r>
          </a:p>
        </p:txBody>
      </p:sp>
      <p:sp>
        <p:nvSpPr>
          <p:cNvPr id="14" name="Rectangle 13">
            <a:extLst>
              <a:ext uri="{FF2B5EF4-FFF2-40B4-BE49-F238E27FC236}">
                <a16:creationId xmlns:a16="http://schemas.microsoft.com/office/drawing/2014/main" id="{BA5D91B8-4457-F641-A09E-24254398EE3B}"/>
              </a:ext>
            </a:extLst>
          </p:cNvPr>
          <p:cNvSpPr/>
          <p:nvPr/>
        </p:nvSpPr>
        <p:spPr>
          <a:xfrm>
            <a:off x="8001053" y="2500331"/>
            <a:ext cx="3746973" cy="1925052"/>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lvl="0" algn="ctr"/>
            <a:r>
              <a:rPr lang="en-US" sz="2400" b="1" dirty="0">
                <a:solidFill>
                  <a:prstClr val="white"/>
                </a:solidFill>
                <a:latin typeface="Fira Sans" panose="020B0503050000020004" pitchFamily="34" charset="0"/>
              </a:rPr>
              <a:t>Deanery Achieves Goal</a:t>
            </a:r>
          </a:p>
        </p:txBody>
      </p:sp>
      <p:sp>
        <p:nvSpPr>
          <p:cNvPr id="15" name="Rectangle 14">
            <a:extLst>
              <a:ext uri="{FF2B5EF4-FFF2-40B4-BE49-F238E27FC236}">
                <a16:creationId xmlns:a16="http://schemas.microsoft.com/office/drawing/2014/main" id="{6C180920-8AF0-8D4B-AB66-C523757FB4C6}"/>
              </a:ext>
            </a:extLst>
          </p:cNvPr>
          <p:cNvSpPr/>
          <p:nvPr/>
        </p:nvSpPr>
        <p:spPr>
          <a:xfrm>
            <a:off x="361894" y="4511227"/>
            <a:ext cx="3673828" cy="1925052"/>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prstClr val="white"/>
                </a:solidFill>
                <a:latin typeface="Fira Sans" panose="020B0503050000020004" pitchFamily="34" charset="0"/>
              </a:rPr>
              <a:t>YOY Increase in</a:t>
            </a:r>
            <a:br>
              <a:rPr lang="en-US" sz="2400" b="1" dirty="0">
                <a:solidFill>
                  <a:prstClr val="white"/>
                </a:solidFill>
                <a:latin typeface="Fira Sans" panose="020B0503050000020004" pitchFamily="34" charset="0"/>
              </a:rPr>
            </a:br>
            <a:r>
              <a:rPr lang="en-US" sz="2400" b="1" dirty="0">
                <a:solidFill>
                  <a:prstClr val="white"/>
                </a:solidFill>
                <a:latin typeface="Fira Sans" panose="020B0503050000020004" pitchFamily="34" charset="0"/>
              </a:rPr>
              <a:t>the Number of Gifts</a:t>
            </a:r>
          </a:p>
        </p:txBody>
      </p:sp>
      <p:sp>
        <p:nvSpPr>
          <p:cNvPr id="16" name="Rectangle 15">
            <a:extLst>
              <a:ext uri="{FF2B5EF4-FFF2-40B4-BE49-F238E27FC236}">
                <a16:creationId xmlns:a16="http://schemas.microsoft.com/office/drawing/2014/main" id="{C78CC4FB-2EEC-2B4D-90FD-A8A02125370E}"/>
              </a:ext>
            </a:extLst>
          </p:cNvPr>
          <p:cNvSpPr/>
          <p:nvPr/>
        </p:nvSpPr>
        <p:spPr>
          <a:xfrm>
            <a:off x="4217261" y="4524059"/>
            <a:ext cx="3673828" cy="1925052"/>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1" u="sng" dirty="0">
              <a:solidFill>
                <a:prstClr val="white"/>
              </a:solidFill>
              <a:latin typeface="Fira Sans" panose="020B0503050000020004" pitchFamily="34" charset="0"/>
            </a:endParaRPr>
          </a:p>
          <a:p>
            <a:pPr lvl="0" algn="ctr"/>
            <a:r>
              <a:rPr lang="en-US" sz="2400" b="1" u="sng" dirty="0">
                <a:solidFill>
                  <a:prstClr val="white"/>
                </a:solidFill>
                <a:latin typeface="Fira Sans" panose="020B0503050000020004" pitchFamily="34" charset="0"/>
              </a:rPr>
              <a:t>A Priest Attends </a:t>
            </a:r>
            <a:r>
              <a:rPr lang="en-US" sz="2400" b="1" dirty="0">
                <a:solidFill>
                  <a:prstClr val="white"/>
                </a:solidFill>
                <a:latin typeface="Fira Sans" panose="020B0503050000020004" pitchFamily="34" charset="0"/>
              </a:rPr>
              <a:t>a CSA Training or the Priest Dinner (October 8)</a:t>
            </a:r>
          </a:p>
        </p:txBody>
      </p:sp>
      <p:sp>
        <p:nvSpPr>
          <p:cNvPr id="17" name="Rectangle 16">
            <a:extLst>
              <a:ext uri="{FF2B5EF4-FFF2-40B4-BE49-F238E27FC236}">
                <a16:creationId xmlns:a16="http://schemas.microsoft.com/office/drawing/2014/main" id="{C498C5B6-FF24-DF45-95AA-1538F49045D7}"/>
              </a:ext>
            </a:extLst>
          </p:cNvPr>
          <p:cNvSpPr/>
          <p:nvPr/>
        </p:nvSpPr>
        <p:spPr>
          <a:xfrm>
            <a:off x="8001054" y="4528362"/>
            <a:ext cx="3746973" cy="1925052"/>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lvl="0" algn="ctr"/>
            <a:r>
              <a:rPr lang="en-US" sz="2400" b="1" dirty="0">
                <a:solidFill>
                  <a:prstClr val="white"/>
                </a:solidFill>
                <a:latin typeface="Fira Sans" panose="020B0503050000020004" pitchFamily="34" charset="0"/>
              </a:rPr>
              <a:t>Show the CSA Video</a:t>
            </a:r>
          </a:p>
        </p:txBody>
      </p:sp>
      <p:sp>
        <p:nvSpPr>
          <p:cNvPr id="4" name="Rectangle 3">
            <a:extLst>
              <a:ext uri="{FF2B5EF4-FFF2-40B4-BE49-F238E27FC236}">
                <a16:creationId xmlns:a16="http://schemas.microsoft.com/office/drawing/2014/main" id="{8BF0EE35-18B2-4940-A6EA-E6D85B3CCB3B}"/>
              </a:ext>
            </a:extLst>
          </p:cNvPr>
          <p:cNvSpPr/>
          <p:nvPr/>
        </p:nvSpPr>
        <p:spPr>
          <a:xfrm>
            <a:off x="361895" y="1344421"/>
            <a:ext cx="6997428" cy="646331"/>
          </a:xfrm>
          <a:prstGeom prst="rect">
            <a:avLst/>
          </a:prstGeom>
        </p:spPr>
        <p:txBody>
          <a:bodyPr wrap="none">
            <a:spAutoFit/>
          </a:bodyPr>
          <a:lstStyle/>
          <a:p>
            <a:r>
              <a:rPr lang="en-US" sz="3600" b="1" dirty="0">
                <a:solidFill>
                  <a:srgbClr val="0E406A"/>
                </a:solidFill>
                <a:latin typeface="Fira Sans" panose="020B0503050000020004" pitchFamily="34" charset="0"/>
              </a:rPr>
              <a:t>Achieve 7 tickets – Earn $5,000!</a:t>
            </a:r>
          </a:p>
        </p:txBody>
      </p:sp>
      <p:pic>
        <p:nvPicPr>
          <p:cNvPr id="18" name="Picture 17">
            <a:extLst>
              <a:ext uri="{FF2B5EF4-FFF2-40B4-BE49-F238E27FC236}">
                <a16:creationId xmlns:a16="http://schemas.microsoft.com/office/drawing/2014/main" id="{1234F7F1-F95A-A74D-8B07-7CC73F8142E3}"/>
              </a:ext>
            </a:extLst>
          </p:cNvPr>
          <p:cNvPicPr>
            <a:picLocks noChangeAspect="1"/>
          </p:cNvPicPr>
          <p:nvPr/>
        </p:nvPicPr>
        <p:blipFill>
          <a:blip r:embed="rId2"/>
          <a:stretch>
            <a:fillRect/>
          </a:stretch>
        </p:blipFill>
        <p:spPr>
          <a:xfrm>
            <a:off x="456937" y="2750855"/>
            <a:ext cx="274509" cy="274509"/>
          </a:xfrm>
          <a:prstGeom prst="rect">
            <a:avLst/>
          </a:prstGeom>
        </p:spPr>
      </p:pic>
      <p:pic>
        <p:nvPicPr>
          <p:cNvPr id="19" name="Picture 18">
            <a:extLst>
              <a:ext uri="{FF2B5EF4-FFF2-40B4-BE49-F238E27FC236}">
                <a16:creationId xmlns:a16="http://schemas.microsoft.com/office/drawing/2014/main" id="{4FB8DAF3-45F1-8F40-BBEC-92B4CFAB0318}"/>
              </a:ext>
            </a:extLst>
          </p:cNvPr>
          <p:cNvPicPr>
            <a:picLocks noChangeAspect="1"/>
          </p:cNvPicPr>
          <p:nvPr/>
        </p:nvPicPr>
        <p:blipFill>
          <a:blip r:embed="rId2"/>
          <a:stretch>
            <a:fillRect/>
          </a:stretch>
        </p:blipFill>
        <p:spPr>
          <a:xfrm>
            <a:off x="456937" y="4691062"/>
            <a:ext cx="274509" cy="274509"/>
          </a:xfrm>
          <a:prstGeom prst="rect">
            <a:avLst/>
          </a:prstGeom>
        </p:spPr>
      </p:pic>
      <p:pic>
        <p:nvPicPr>
          <p:cNvPr id="20" name="Picture 19">
            <a:extLst>
              <a:ext uri="{FF2B5EF4-FFF2-40B4-BE49-F238E27FC236}">
                <a16:creationId xmlns:a16="http://schemas.microsoft.com/office/drawing/2014/main" id="{4D8B1238-22B9-A345-9E47-0F8E796CE75E}"/>
              </a:ext>
            </a:extLst>
          </p:cNvPr>
          <p:cNvPicPr>
            <a:picLocks noChangeAspect="1"/>
          </p:cNvPicPr>
          <p:nvPr/>
        </p:nvPicPr>
        <p:blipFill>
          <a:blip r:embed="rId2"/>
          <a:stretch>
            <a:fillRect/>
          </a:stretch>
        </p:blipFill>
        <p:spPr>
          <a:xfrm>
            <a:off x="4295014" y="2750855"/>
            <a:ext cx="274509" cy="274509"/>
          </a:xfrm>
          <a:prstGeom prst="rect">
            <a:avLst/>
          </a:prstGeom>
        </p:spPr>
      </p:pic>
      <p:pic>
        <p:nvPicPr>
          <p:cNvPr id="21" name="Picture 20">
            <a:extLst>
              <a:ext uri="{FF2B5EF4-FFF2-40B4-BE49-F238E27FC236}">
                <a16:creationId xmlns:a16="http://schemas.microsoft.com/office/drawing/2014/main" id="{1D6C2422-9EAC-FE40-B9EE-DE894EC702FB}"/>
              </a:ext>
            </a:extLst>
          </p:cNvPr>
          <p:cNvPicPr>
            <a:picLocks noChangeAspect="1"/>
          </p:cNvPicPr>
          <p:nvPr/>
        </p:nvPicPr>
        <p:blipFill>
          <a:blip r:embed="rId2"/>
          <a:stretch>
            <a:fillRect/>
          </a:stretch>
        </p:blipFill>
        <p:spPr>
          <a:xfrm>
            <a:off x="4327225" y="4692626"/>
            <a:ext cx="274509" cy="274509"/>
          </a:xfrm>
          <a:prstGeom prst="rect">
            <a:avLst/>
          </a:prstGeom>
        </p:spPr>
      </p:pic>
      <p:pic>
        <p:nvPicPr>
          <p:cNvPr id="22" name="Picture 21">
            <a:extLst>
              <a:ext uri="{FF2B5EF4-FFF2-40B4-BE49-F238E27FC236}">
                <a16:creationId xmlns:a16="http://schemas.microsoft.com/office/drawing/2014/main" id="{F19EA9EC-CF27-224F-B012-9FC452890CF8}"/>
              </a:ext>
            </a:extLst>
          </p:cNvPr>
          <p:cNvPicPr>
            <a:picLocks noChangeAspect="1"/>
          </p:cNvPicPr>
          <p:nvPr/>
        </p:nvPicPr>
        <p:blipFill>
          <a:blip r:embed="rId2"/>
          <a:stretch>
            <a:fillRect/>
          </a:stretch>
        </p:blipFill>
        <p:spPr>
          <a:xfrm>
            <a:off x="8128197" y="2688032"/>
            <a:ext cx="274509" cy="274509"/>
          </a:xfrm>
          <a:prstGeom prst="rect">
            <a:avLst/>
          </a:prstGeom>
        </p:spPr>
      </p:pic>
      <p:pic>
        <p:nvPicPr>
          <p:cNvPr id="23" name="Picture 22">
            <a:extLst>
              <a:ext uri="{FF2B5EF4-FFF2-40B4-BE49-F238E27FC236}">
                <a16:creationId xmlns:a16="http://schemas.microsoft.com/office/drawing/2014/main" id="{D589606E-CFDA-974A-AC3B-F3B971A2A9F4}"/>
              </a:ext>
            </a:extLst>
          </p:cNvPr>
          <p:cNvPicPr>
            <a:picLocks noChangeAspect="1"/>
          </p:cNvPicPr>
          <p:nvPr/>
        </p:nvPicPr>
        <p:blipFill>
          <a:blip r:embed="rId2"/>
          <a:stretch>
            <a:fillRect/>
          </a:stretch>
        </p:blipFill>
        <p:spPr>
          <a:xfrm>
            <a:off x="8192981" y="4696575"/>
            <a:ext cx="274509" cy="274509"/>
          </a:xfrm>
          <a:prstGeom prst="rect">
            <a:avLst/>
          </a:prstGeom>
        </p:spPr>
      </p:pic>
      <p:sp>
        <p:nvSpPr>
          <p:cNvPr id="24" name="Slide Number Placeholder 5">
            <a:extLst>
              <a:ext uri="{FF2B5EF4-FFF2-40B4-BE49-F238E27FC236}">
                <a16:creationId xmlns:a16="http://schemas.microsoft.com/office/drawing/2014/main" id="{2A7D1779-C397-6D48-8B73-B0030060D812}"/>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11</a:t>
            </a:fld>
            <a:endParaRPr lang="en-US" dirty="0">
              <a:solidFill>
                <a:srgbClr val="A2C7E2"/>
              </a:solidFill>
              <a:latin typeface="Fira Sans" panose="020B0503050000020004" pitchFamily="34" charset="0"/>
            </a:endParaRPr>
          </a:p>
        </p:txBody>
      </p:sp>
      <p:sp>
        <p:nvSpPr>
          <p:cNvPr id="27" name="TextBox 26">
            <a:extLst>
              <a:ext uri="{FF2B5EF4-FFF2-40B4-BE49-F238E27FC236}">
                <a16:creationId xmlns:a16="http://schemas.microsoft.com/office/drawing/2014/main" id="{C8B39CF3-42DC-5E47-AEE6-42E443E58721}"/>
              </a:ext>
            </a:extLst>
          </p:cNvPr>
          <p:cNvSpPr txBox="1"/>
          <p:nvPr/>
        </p:nvSpPr>
        <p:spPr>
          <a:xfrm>
            <a:off x="454036" y="6579561"/>
            <a:ext cx="3978233"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PARISH GRANT PROGRAM</a:t>
            </a:r>
          </a:p>
        </p:txBody>
      </p:sp>
      <p:sp>
        <p:nvSpPr>
          <p:cNvPr id="2" name="Rectangle 1">
            <a:extLst>
              <a:ext uri="{FF2B5EF4-FFF2-40B4-BE49-F238E27FC236}">
                <a16:creationId xmlns:a16="http://schemas.microsoft.com/office/drawing/2014/main" id="{6F16F97A-676E-C29C-775E-688C87D63F8E}"/>
              </a:ext>
            </a:extLst>
          </p:cNvPr>
          <p:cNvSpPr/>
          <p:nvPr/>
        </p:nvSpPr>
        <p:spPr>
          <a:xfrm>
            <a:off x="8001052" y="447480"/>
            <a:ext cx="3746973" cy="1925052"/>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lvl="0" algn="ctr"/>
            <a:r>
              <a:rPr lang="en-US" sz="2400" b="1" dirty="0">
                <a:solidFill>
                  <a:schemeClr val="bg1"/>
                </a:solidFill>
                <a:latin typeface="Fira Sans" panose="020B0503050000020004" pitchFamily="34" charset="0"/>
              </a:rPr>
              <a:t>Increase YOY</a:t>
            </a:r>
          </a:p>
          <a:p>
            <a:pPr lvl="0" algn="ctr"/>
            <a:r>
              <a:rPr lang="en-US" sz="2400" b="1" dirty="0">
                <a:solidFill>
                  <a:schemeClr val="bg1"/>
                </a:solidFill>
                <a:latin typeface="Fira Sans" panose="020B0503050000020004" pitchFamily="34" charset="0"/>
              </a:rPr>
              <a:t>Participation Rate</a:t>
            </a:r>
          </a:p>
        </p:txBody>
      </p:sp>
      <p:pic>
        <p:nvPicPr>
          <p:cNvPr id="5" name="Picture 4">
            <a:extLst>
              <a:ext uri="{FF2B5EF4-FFF2-40B4-BE49-F238E27FC236}">
                <a16:creationId xmlns:a16="http://schemas.microsoft.com/office/drawing/2014/main" id="{852B96BE-4311-F948-0DDD-2982A25C6EF5}"/>
              </a:ext>
            </a:extLst>
          </p:cNvPr>
          <p:cNvPicPr>
            <a:picLocks noChangeAspect="1"/>
          </p:cNvPicPr>
          <p:nvPr/>
        </p:nvPicPr>
        <p:blipFill>
          <a:blip r:embed="rId2"/>
          <a:stretch>
            <a:fillRect/>
          </a:stretch>
        </p:blipFill>
        <p:spPr>
          <a:xfrm>
            <a:off x="8151548" y="646651"/>
            <a:ext cx="274509" cy="274509"/>
          </a:xfrm>
          <a:prstGeom prst="rect">
            <a:avLst/>
          </a:prstGeom>
        </p:spPr>
      </p:pic>
    </p:spTree>
    <p:extLst>
      <p:ext uri="{BB962C8B-B14F-4D97-AF65-F5344CB8AC3E}">
        <p14:creationId xmlns:p14="http://schemas.microsoft.com/office/powerpoint/2010/main" val="17244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CF9FE9-ABD6-4C4B-9D61-ED6186F68A71}"/>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A56355F-F263-064D-905B-AA452661604C}"/>
              </a:ext>
            </a:extLst>
          </p:cNvPr>
          <p:cNvSpPr txBox="1">
            <a:spLocks/>
          </p:cNvSpPr>
          <p:nvPr/>
        </p:nvSpPr>
        <p:spPr>
          <a:xfrm>
            <a:off x="588935" y="114867"/>
            <a:ext cx="11603063" cy="7602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pc="300" dirty="0">
                <a:solidFill>
                  <a:srgbClr val="0E406A"/>
                </a:solidFill>
                <a:latin typeface="Spectral" panose="02020502060000000000" pitchFamily="18" charset="77"/>
              </a:rPr>
              <a:t>GRANT AWARDS RECEPTION</a:t>
            </a:r>
          </a:p>
          <a:p>
            <a:r>
              <a:rPr lang="en-US" sz="2600" b="1" spc="300" dirty="0">
                <a:solidFill>
                  <a:srgbClr val="0E406A"/>
                </a:solidFill>
                <a:latin typeface="Spectral" panose="02020502060000000000" pitchFamily="18" charset="77"/>
              </a:rPr>
              <a:t>Oct. 18 at St. William Parish – 11 am to 1pm</a:t>
            </a:r>
            <a:endParaRPr lang="en-US" sz="2600" b="1" spc="300" dirty="0">
              <a:solidFill>
                <a:srgbClr val="3A557A"/>
              </a:solidFill>
              <a:latin typeface="Spectral" panose="02020502060000000000" pitchFamily="18" charset="77"/>
            </a:endParaRPr>
          </a:p>
        </p:txBody>
      </p:sp>
      <p:sp>
        <p:nvSpPr>
          <p:cNvPr id="5" name="Rectangle 4">
            <a:extLst>
              <a:ext uri="{FF2B5EF4-FFF2-40B4-BE49-F238E27FC236}">
                <a16:creationId xmlns:a16="http://schemas.microsoft.com/office/drawing/2014/main" id="{73446E88-C4A8-2942-AC71-3C32D9A6B5F7}"/>
              </a:ext>
            </a:extLst>
          </p:cNvPr>
          <p:cNvSpPr/>
          <p:nvPr/>
        </p:nvSpPr>
        <p:spPr>
          <a:xfrm>
            <a:off x="743919" y="987972"/>
            <a:ext cx="11096386" cy="400110"/>
          </a:xfrm>
          <a:prstGeom prst="rect">
            <a:avLst/>
          </a:prstGeom>
        </p:spPr>
        <p:txBody>
          <a:bodyPr wrap="square">
            <a:spAutoFit/>
          </a:bodyPr>
          <a:lstStyle/>
          <a:p>
            <a:r>
              <a:rPr lang="en-US" sz="2000" b="1" dirty="0">
                <a:solidFill>
                  <a:srgbClr val="0E406A"/>
                </a:solidFill>
                <a:latin typeface="Fira Sans" panose="020B0503050000020004" pitchFamily="34" charset="0"/>
              </a:rPr>
              <a:t>$250,000 in grants will be awarded to parishes, schools and deanery</a:t>
            </a:r>
          </a:p>
        </p:txBody>
      </p:sp>
      <p:sp>
        <p:nvSpPr>
          <p:cNvPr id="15" name="Slide Number Placeholder 5">
            <a:extLst>
              <a:ext uri="{FF2B5EF4-FFF2-40B4-BE49-F238E27FC236}">
                <a16:creationId xmlns:a16="http://schemas.microsoft.com/office/drawing/2014/main" id="{1E55CE44-0BA4-6743-94B5-21B1838633AA}"/>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12</a:t>
            </a:fld>
            <a:endParaRPr lang="en-US" dirty="0">
              <a:solidFill>
                <a:srgbClr val="A2C7E2"/>
              </a:solidFill>
              <a:latin typeface="Fira Sans" panose="020B0503050000020004" pitchFamily="34" charset="0"/>
            </a:endParaRPr>
          </a:p>
        </p:txBody>
      </p:sp>
      <p:sp>
        <p:nvSpPr>
          <p:cNvPr id="16" name="TextBox 15">
            <a:extLst>
              <a:ext uri="{FF2B5EF4-FFF2-40B4-BE49-F238E27FC236}">
                <a16:creationId xmlns:a16="http://schemas.microsoft.com/office/drawing/2014/main" id="{5F5F0A70-B83B-E24A-A54A-06C247674990}"/>
              </a:ext>
            </a:extLst>
          </p:cNvPr>
          <p:cNvSpPr txBox="1"/>
          <p:nvPr/>
        </p:nvSpPr>
        <p:spPr>
          <a:xfrm>
            <a:off x="372095" y="6596958"/>
            <a:ext cx="3978233"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2024-2025 GRANT AWARDS3</a:t>
            </a:r>
          </a:p>
        </p:txBody>
      </p:sp>
      <p:pic>
        <p:nvPicPr>
          <p:cNvPr id="4" name="Picture 3">
            <a:extLst>
              <a:ext uri="{FF2B5EF4-FFF2-40B4-BE49-F238E27FC236}">
                <a16:creationId xmlns:a16="http://schemas.microsoft.com/office/drawing/2014/main" id="{01848699-15DB-406C-E411-0BE96E8B39E4}"/>
              </a:ext>
            </a:extLst>
          </p:cNvPr>
          <p:cNvPicPr>
            <a:picLocks noChangeAspect="1"/>
          </p:cNvPicPr>
          <p:nvPr/>
        </p:nvPicPr>
        <p:blipFill>
          <a:blip r:embed="rId2"/>
          <a:stretch>
            <a:fillRect/>
          </a:stretch>
        </p:blipFill>
        <p:spPr>
          <a:xfrm>
            <a:off x="1513835" y="1459724"/>
            <a:ext cx="9164329" cy="2186002"/>
          </a:xfrm>
          <a:prstGeom prst="rect">
            <a:avLst/>
          </a:prstGeom>
        </p:spPr>
      </p:pic>
      <p:pic>
        <p:nvPicPr>
          <p:cNvPr id="17" name="Picture 16">
            <a:extLst>
              <a:ext uri="{FF2B5EF4-FFF2-40B4-BE49-F238E27FC236}">
                <a16:creationId xmlns:a16="http://schemas.microsoft.com/office/drawing/2014/main" id="{414C4CB4-62D1-C6AC-18CC-07F235C19446}"/>
              </a:ext>
            </a:extLst>
          </p:cNvPr>
          <p:cNvPicPr>
            <a:picLocks noChangeAspect="1"/>
          </p:cNvPicPr>
          <p:nvPr/>
        </p:nvPicPr>
        <p:blipFill>
          <a:blip r:embed="rId3"/>
          <a:stretch>
            <a:fillRect/>
          </a:stretch>
        </p:blipFill>
        <p:spPr>
          <a:xfrm>
            <a:off x="2866574" y="3871356"/>
            <a:ext cx="6458851" cy="2582320"/>
          </a:xfrm>
          <a:prstGeom prst="rect">
            <a:avLst/>
          </a:prstGeom>
        </p:spPr>
      </p:pic>
    </p:spTree>
    <p:extLst>
      <p:ext uri="{BB962C8B-B14F-4D97-AF65-F5344CB8AC3E}">
        <p14:creationId xmlns:p14="http://schemas.microsoft.com/office/powerpoint/2010/main" val="6469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CF9FE9-ABD6-4C4B-9D61-ED6186F68A71}"/>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A56355F-F263-064D-905B-AA452661604C}"/>
              </a:ext>
            </a:extLst>
          </p:cNvPr>
          <p:cNvSpPr txBox="1">
            <a:spLocks/>
          </p:cNvSpPr>
          <p:nvPr/>
        </p:nvSpPr>
        <p:spPr>
          <a:xfrm>
            <a:off x="361895" y="396573"/>
            <a:ext cx="11468210" cy="1091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pc="300" dirty="0">
                <a:solidFill>
                  <a:srgbClr val="0E406A"/>
                </a:solidFill>
                <a:latin typeface="Spectral" panose="02020502060000000000" pitchFamily="18" charset="77"/>
              </a:rPr>
              <a:t>2024–2025 –GRANT AWARD RECIPENTS </a:t>
            </a:r>
          </a:p>
          <a:p>
            <a:endParaRPr lang="en-US" sz="3600" b="1" spc="300" dirty="0">
              <a:solidFill>
                <a:srgbClr val="3A557A"/>
              </a:solidFill>
              <a:latin typeface="Spectral" panose="02020502060000000000" pitchFamily="18" charset="77"/>
            </a:endParaRPr>
          </a:p>
        </p:txBody>
      </p:sp>
      <p:sp>
        <p:nvSpPr>
          <p:cNvPr id="15" name="Slide Number Placeholder 5">
            <a:extLst>
              <a:ext uri="{FF2B5EF4-FFF2-40B4-BE49-F238E27FC236}">
                <a16:creationId xmlns:a16="http://schemas.microsoft.com/office/drawing/2014/main" id="{1E55CE44-0BA4-6743-94B5-21B1838633AA}"/>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13</a:t>
            </a:fld>
            <a:endParaRPr lang="en-US" dirty="0">
              <a:solidFill>
                <a:srgbClr val="A2C7E2"/>
              </a:solidFill>
              <a:latin typeface="Fira Sans" panose="020B0503050000020004" pitchFamily="34" charset="0"/>
            </a:endParaRPr>
          </a:p>
        </p:txBody>
      </p:sp>
      <p:sp>
        <p:nvSpPr>
          <p:cNvPr id="16" name="TextBox 15">
            <a:extLst>
              <a:ext uri="{FF2B5EF4-FFF2-40B4-BE49-F238E27FC236}">
                <a16:creationId xmlns:a16="http://schemas.microsoft.com/office/drawing/2014/main" id="{5F5F0A70-B83B-E24A-A54A-06C247674990}"/>
              </a:ext>
            </a:extLst>
          </p:cNvPr>
          <p:cNvSpPr txBox="1"/>
          <p:nvPr/>
        </p:nvSpPr>
        <p:spPr>
          <a:xfrm>
            <a:off x="372095" y="6596958"/>
            <a:ext cx="3978233"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2024-2025 GRANT AWARDS</a:t>
            </a:r>
          </a:p>
        </p:txBody>
      </p:sp>
      <p:pic>
        <p:nvPicPr>
          <p:cNvPr id="5" name="Picture 4">
            <a:extLst>
              <a:ext uri="{FF2B5EF4-FFF2-40B4-BE49-F238E27FC236}">
                <a16:creationId xmlns:a16="http://schemas.microsoft.com/office/drawing/2014/main" id="{32E15926-D3C5-F2AF-B8EF-169BB1BE8FF8}"/>
              </a:ext>
            </a:extLst>
          </p:cNvPr>
          <p:cNvPicPr>
            <a:picLocks noChangeAspect="1"/>
          </p:cNvPicPr>
          <p:nvPr/>
        </p:nvPicPr>
        <p:blipFill>
          <a:blip r:embed="rId2"/>
          <a:stretch>
            <a:fillRect/>
          </a:stretch>
        </p:blipFill>
        <p:spPr>
          <a:xfrm>
            <a:off x="2899916" y="1099594"/>
            <a:ext cx="6392167" cy="5354082"/>
          </a:xfrm>
          <a:prstGeom prst="rect">
            <a:avLst/>
          </a:prstGeom>
        </p:spPr>
      </p:pic>
    </p:spTree>
    <p:extLst>
      <p:ext uri="{BB962C8B-B14F-4D97-AF65-F5344CB8AC3E}">
        <p14:creationId xmlns:p14="http://schemas.microsoft.com/office/powerpoint/2010/main" val="132983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170A63-5CDC-1247-BD7B-977D68F87BAE}"/>
              </a:ext>
            </a:extLst>
          </p:cNvPr>
          <p:cNvSpPr/>
          <p:nvPr/>
        </p:nvSpPr>
        <p:spPr>
          <a:xfrm>
            <a:off x="0" y="6515478"/>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50B4DD-62E2-442E-82D5-1386BC733F2D}"/>
              </a:ext>
            </a:extLst>
          </p:cNvPr>
          <p:cNvSpPr>
            <a:spLocks noGrp="1"/>
          </p:cNvSpPr>
          <p:nvPr>
            <p:ph type="title"/>
          </p:nvPr>
        </p:nvSpPr>
        <p:spPr>
          <a:xfrm>
            <a:off x="372399" y="138896"/>
            <a:ext cx="11468210" cy="916181"/>
          </a:xfrm>
        </p:spPr>
        <p:txBody>
          <a:bodyPr>
            <a:normAutofit/>
          </a:bodyPr>
          <a:lstStyle/>
          <a:p>
            <a:r>
              <a:rPr lang="en-US" sz="3600" b="1" spc="300" dirty="0">
                <a:solidFill>
                  <a:srgbClr val="0E406A"/>
                </a:solidFill>
                <a:latin typeface="Spectral" panose="02020502060000000000" pitchFamily="18" charset="77"/>
              </a:rPr>
              <a:t>CSA VIDEO</a:t>
            </a:r>
          </a:p>
        </p:txBody>
      </p:sp>
      <p:sp>
        <p:nvSpPr>
          <p:cNvPr id="6" name="Slide Number Placeholder 5">
            <a:extLst>
              <a:ext uri="{FF2B5EF4-FFF2-40B4-BE49-F238E27FC236}">
                <a16:creationId xmlns:a16="http://schemas.microsoft.com/office/drawing/2014/main" id="{564CCC88-A636-1749-965F-141C7BB7AE26}"/>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14</a:t>
            </a:fld>
            <a:endParaRPr lang="en-US" dirty="0">
              <a:solidFill>
                <a:srgbClr val="A2C7E2"/>
              </a:solidFill>
              <a:latin typeface="Fira Sans" panose="020B0503050000020004" pitchFamily="34" charset="0"/>
            </a:endParaRPr>
          </a:p>
        </p:txBody>
      </p:sp>
      <p:sp>
        <p:nvSpPr>
          <p:cNvPr id="3" name="TextBox 2">
            <a:extLst>
              <a:ext uri="{FF2B5EF4-FFF2-40B4-BE49-F238E27FC236}">
                <a16:creationId xmlns:a16="http://schemas.microsoft.com/office/drawing/2014/main" id="{E8475111-9D85-B04E-8ABE-052044BAFD5B}"/>
              </a:ext>
            </a:extLst>
          </p:cNvPr>
          <p:cNvSpPr txBox="1"/>
          <p:nvPr/>
        </p:nvSpPr>
        <p:spPr>
          <a:xfrm>
            <a:off x="372095" y="6587119"/>
            <a:ext cx="3978233"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CSA VIDEO</a:t>
            </a:r>
          </a:p>
        </p:txBody>
      </p:sp>
      <p:pic>
        <p:nvPicPr>
          <p:cNvPr id="7" name="Picture 6" descr="A blue sign with white text&#10;&#10;AI-generated content may be incorrect.">
            <a:extLst>
              <a:ext uri="{FF2B5EF4-FFF2-40B4-BE49-F238E27FC236}">
                <a16:creationId xmlns:a16="http://schemas.microsoft.com/office/drawing/2014/main" id="{2EE3F1D8-3FB1-0169-6C93-EE94A9FD0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 y="944699"/>
            <a:ext cx="12192000" cy="2349500"/>
          </a:xfrm>
          <a:prstGeom prst="rect">
            <a:avLst/>
          </a:prstGeom>
        </p:spPr>
      </p:pic>
      <p:pic>
        <p:nvPicPr>
          <p:cNvPr id="12" name="Picture 11" descr="A logo for a religious organization&#10;&#10;AI-generated content may be incorrect.">
            <a:hlinkClick r:id="rId3" action="ppaction://hlinkfile"/>
            <a:extLst>
              <a:ext uri="{FF2B5EF4-FFF2-40B4-BE49-F238E27FC236}">
                <a16:creationId xmlns:a16="http://schemas.microsoft.com/office/drawing/2014/main" id="{9ED864F5-7E51-3BF9-7667-6B007F0BE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9086" y="3429000"/>
            <a:ext cx="5233827" cy="2913497"/>
          </a:xfrm>
          <a:prstGeom prst="rect">
            <a:avLst/>
          </a:prstGeom>
        </p:spPr>
      </p:pic>
    </p:spTree>
    <p:extLst>
      <p:ext uri="{BB962C8B-B14F-4D97-AF65-F5344CB8AC3E}">
        <p14:creationId xmlns:p14="http://schemas.microsoft.com/office/powerpoint/2010/main" val="215777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DF61F-55EC-E00D-A476-9AC79EBA5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2A4584-B1D3-9D71-6B1A-9DC5469AC2C0}"/>
              </a:ext>
            </a:extLst>
          </p:cNvPr>
          <p:cNvSpPr>
            <a:spLocks noGrp="1"/>
          </p:cNvSpPr>
          <p:nvPr>
            <p:ph type="ctrTitle"/>
          </p:nvPr>
        </p:nvSpPr>
        <p:spPr>
          <a:xfrm>
            <a:off x="148280" y="289559"/>
            <a:ext cx="12043720" cy="5173692"/>
          </a:xfrm>
        </p:spPr>
        <p:txBody>
          <a:bodyPr>
            <a:noAutofit/>
          </a:bodyPr>
          <a:lstStyle/>
          <a:p>
            <a:r>
              <a:rPr lang="en-US" sz="13000" b="1" spc="300" dirty="0">
                <a:solidFill>
                  <a:srgbClr val="0E406A"/>
                </a:solidFill>
                <a:latin typeface="Spectral" panose="02020502060000000000" pitchFamily="18" charset="77"/>
              </a:rPr>
              <a:t>PARTICIPATION</a:t>
            </a:r>
            <a:br>
              <a:rPr lang="en-US" sz="20000" b="1" spc="300" dirty="0">
                <a:solidFill>
                  <a:srgbClr val="0E406A"/>
                </a:solidFill>
                <a:latin typeface="Spectral" panose="02020502060000000000" pitchFamily="18" charset="77"/>
              </a:rPr>
            </a:br>
            <a:r>
              <a:rPr lang="en-US" sz="13000" b="1" spc="300" dirty="0">
                <a:solidFill>
                  <a:srgbClr val="0E406A"/>
                </a:solidFill>
                <a:latin typeface="Spectral" panose="02020502060000000000" pitchFamily="18" charset="77"/>
              </a:rPr>
              <a:t>MATTERS!</a:t>
            </a:r>
          </a:p>
        </p:txBody>
      </p:sp>
      <p:sp>
        <p:nvSpPr>
          <p:cNvPr id="4" name="Rectangle 3">
            <a:extLst>
              <a:ext uri="{FF2B5EF4-FFF2-40B4-BE49-F238E27FC236}">
                <a16:creationId xmlns:a16="http://schemas.microsoft.com/office/drawing/2014/main" id="{A9239190-2F42-2BC4-6C73-02D17BA4B077}"/>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spc="600" dirty="0">
                <a:solidFill>
                  <a:schemeClr val="bg1"/>
                </a:solidFill>
                <a:latin typeface="Fira Sans" panose="020B0503050000020004" pitchFamily="34" charset="0"/>
              </a:rPr>
              <a:t>PARTCIPATION</a:t>
            </a:r>
          </a:p>
        </p:txBody>
      </p:sp>
      <p:sp>
        <p:nvSpPr>
          <p:cNvPr id="3" name="TextBox 2">
            <a:extLst>
              <a:ext uri="{FF2B5EF4-FFF2-40B4-BE49-F238E27FC236}">
                <a16:creationId xmlns:a16="http://schemas.microsoft.com/office/drawing/2014/main" id="{93CD9A69-812F-C72D-5148-74DFEA554277}"/>
              </a:ext>
            </a:extLst>
          </p:cNvPr>
          <p:cNvSpPr txBox="1"/>
          <p:nvPr/>
        </p:nvSpPr>
        <p:spPr>
          <a:xfrm>
            <a:off x="5654040" y="299212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1CE00919-1339-5935-887A-87DF778C84A3}"/>
              </a:ext>
            </a:extLst>
          </p:cNvPr>
          <p:cNvSpPr txBox="1"/>
          <p:nvPr/>
        </p:nvSpPr>
        <p:spPr>
          <a:xfrm>
            <a:off x="619761" y="1046480"/>
            <a:ext cx="11064240"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7089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A5773F-A2F0-CB47-978E-70F38BC14CE3}"/>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1DAC55D-5219-411C-B579-12496F7BEA91}"/>
              </a:ext>
            </a:extLst>
          </p:cNvPr>
          <p:cNvSpPr>
            <a:spLocks noGrp="1"/>
          </p:cNvSpPr>
          <p:nvPr>
            <p:ph idx="1"/>
          </p:nvPr>
        </p:nvSpPr>
        <p:spPr>
          <a:xfrm>
            <a:off x="485775" y="3608390"/>
            <a:ext cx="11229975" cy="2230060"/>
          </a:xfrm>
          <a:solidFill>
            <a:srgbClr val="002060"/>
          </a:solidFill>
          <a:ln>
            <a:solidFill>
              <a:srgbClr val="3A557A"/>
            </a:solidFill>
          </a:ln>
        </p:spPr>
        <p:txBody>
          <a:bodyPr>
            <a:normAutofit/>
          </a:bodyPr>
          <a:lstStyle/>
          <a:p>
            <a:pPr marL="0" indent="0">
              <a:buNone/>
            </a:pPr>
            <a:endParaRPr lang="en-US" sz="1000" dirty="0">
              <a:solidFill>
                <a:schemeClr val="bg1"/>
              </a:solidFill>
              <a:latin typeface="Fira Sans" panose="020B0503050000020004" pitchFamily="34" charset="0"/>
            </a:endParaRPr>
          </a:p>
          <a:p>
            <a:pPr marL="0" indent="0">
              <a:buNone/>
            </a:pPr>
            <a:r>
              <a:rPr lang="en-US" sz="3200" dirty="0">
                <a:solidFill>
                  <a:schemeClr val="bg1"/>
                </a:solidFill>
                <a:latin typeface="Fira Sans" panose="020B0503050000020004" pitchFamily="34" charset="0"/>
              </a:rPr>
              <a:t>Parish Goals</a:t>
            </a:r>
            <a:r>
              <a:rPr lang="en-US" dirty="0">
                <a:solidFill>
                  <a:schemeClr val="bg1"/>
                </a:solidFill>
                <a:latin typeface="Fira Sans" panose="020B0503050000020004" pitchFamily="34" charset="0"/>
              </a:rPr>
              <a:t>	</a:t>
            </a:r>
          </a:p>
          <a:p>
            <a:pPr lvl="1"/>
            <a:r>
              <a:rPr lang="en-US" altLang="en-US" dirty="0">
                <a:solidFill>
                  <a:schemeClr val="bg1"/>
                </a:solidFill>
                <a:latin typeface="Fira Sans" panose="020B0503050000020004" pitchFamily="34" charset="0"/>
              </a:rPr>
              <a:t>Based on 3-year historical data provided to you in your folder</a:t>
            </a:r>
          </a:p>
          <a:p>
            <a:pPr lvl="1"/>
            <a:r>
              <a:rPr lang="en-US" dirty="0">
                <a:solidFill>
                  <a:schemeClr val="bg1"/>
                </a:solidFill>
                <a:latin typeface="Fira Sans" panose="020B0503050000020004" pitchFamily="34" charset="0"/>
              </a:rPr>
              <a:t>Tip to reach goal – Increase your participation rate</a:t>
            </a:r>
          </a:p>
          <a:p>
            <a:pPr lvl="1"/>
            <a:r>
              <a:rPr lang="en-US" dirty="0">
                <a:solidFill>
                  <a:schemeClr val="bg1"/>
                </a:solidFill>
                <a:latin typeface="Fira Sans" panose="020B0503050000020004" pitchFamily="34" charset="0"/>
              </a:rPr>
              <a:t>You can earn a ticket if you achieve your goal and challenge goal</a:t>
            </a:r>
          </a:p>
          <a:p>
            <a:pPr lvl="1"/>
            <a:endParaRPr lang="en-US" dirty="0">
              <a:latin typeface="Fira Sans" panose="020B0503050000020004" pitchFamily="34" charset="0"/>
            </a:endParaRPr>
          </a:p>
        </p:txBody>
      </p:sp>
      <p:sp>
        <p:nvSpPr>
          <p:cNvPr id="6" name="Title 1">
            <a:extLst>
              <a:ext uri="{FF2B5EF4-FFF2-40B4-BE49-F238E27FC236}">
                <a16:creationId xmlns:a16="http://schemas.microsoft.com/office/drawing/2014/main" id="{43F8A5DA-9EDC-B043-BC24-66FD9D754C3A}"/>
              </a:ext>
            </a:extLst>
          </p:cNvPr>
          <p:cNvSpPr txBox="1">
            <a:spLocks/>
          </p:cNvSpPr>
          <p:nvPr/>
        </p:nvSpPr>
        <p:spPr>
          <a:xfrm>
            <a:off x="372399" y="396573"/>
            <a:ext cx="11468210" cy="760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pc="300" dirty="0">
                <a:solidFill>
                  <a:srgbClr val="0E406A"/>
                </a:solidFill>
                <a:latin typeface="Spectral" panose="02020502060000000000" pitchFamily="18" charset="77"/>
              </a:rPr>
              <a:t>2025-2026 GOALS</a:t>
            </a:r>
            <a:endParaRPr lang="en-US" sz="3600" b="1" spc="300" dirty="0">
              <a:solidFill>
                <a:srgbClr val="3A557A"/>
              </a:solidFill>
              <a:latin typeface="Spectral" panose="02020502060000000000" pitchFamily="18" charset="77"/>
            </a:endParaRPr>
          </a:p>
        </p:txBody>
      </p:sp>
      <p:sp>
        <p:nvSpPr>
          <p:cNvPr id="4" name="Rectangle 3">
            <a:extLst>
              <a:ext uri="{FF2B5EF4-FFF2-40B4-BE49-F238E27FC236}">
                <a16:creationId xmlns:a16="http://schemas.microsoft.com/office/drawing/2014/main" id="{E49DCC99-1595-EB47-A0EB-5F0A3A098DDC}"/>
              </a:ext>
            </a:extLst>
          </p:cNvPr>
          <p:cNvSpPr/>
          <p:nvPr/>
        </p:nvSpPr>
        <p:spPr>
          <a:xfrm>
            <a:off x="485775" y="1505219"/>
            <a:ext cx="5372100" cy="1744392"/>
          </a:xfrm>
          <a:prstGeom prst="rect">
            <a:avLst/>
          </a:prstGeom>
          <a:solidFill>
            <a:srgbClr val="F9C954"/>
          </a:solidFill>
          <a:ln>
            <a:solidFill>
              <a:srgbClr val="E8B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300" dirty="0">
                <a:solidFill>
                  <a:srgbClr val="0E406A"/>
                </a:solidFill>
                <a:latin typeface="Spectral" panose="02020502060000000000" pitchFamily="18" charset="77"/>
              </a:rPr>
              <a:t>GOAL</a:t>
            </a:r>
          </a:p>
          <a:p>
            <a:pPr algn="ctr"/>
            <a:r>
              <a:rPr lang="en-US" sz="3600" b="1" dirty="0">
                <a:solidFill>
                  <a:srgbClr val="0E406A"/>
                </a:solidFill>
                <a:latin typeface="Fira Sans" panose="020B0503050000020004" pitchFamily="34" charset="0"/>
              </a:rPr>
              <a:t>$7,000,000</a:t>
            </a:r>
          </a:p>
          <a:p>
            <a:pPr algn="ctr"/>
            <a:r>
              <a:rPr lang="en-US" dirty="0">
                <a:solidFill>
                  <a:srgbClr val="0E406A"/>
                </a:solidFill>
                <a:latin typeface="Fira Sans" panose="020B0503050000020004" pitchFamily="34" charset="0"/>
              </a:rPr>
              <a:t>(6% increase from last year)</a:t>
            </a:r>
          </a:p>
        </p:txBody>
      </p:sp>
      <p:sp>
        <p:nvSpPr>
          <p:cNvPr id="8" name="Rectangle 7">
            <a:extLst>
              <a:ext uri="{FF2B5EF4-FFF2-40B4-BE49-F238E27FC236}">
                <a16:creationId xmlns:a16="http://schemas.microsoft.com/office/drawing/2014/main" id="{B7B3E868-655C-0F46-8908-F5EB6A216CB2}"/>
              </a:ext>
            </a:extLst>
          </p:cNvPr>
          <p:cNvSpPr/>
          <p:nvPr/>
        </p:nvSpPr>
        <p:spPr>
          <a:xfrm>
            <a:off x="6343650" y="1505219"/>
            <a:ext cx="5372100" cy="1744392"/>
          </a:xfrm>
          <a:prstGeom prst="rect">
            <a:avLst/>
          </a:prstGeom>
          <a:solidFill>
            <a:srgbClr val="F9C954"/>
          </a:solidFill>
          <a:ln>
            <a:solidFill>
              <a:srgbClr val="E8B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300" dirty="0">
                <a:solidFill>
                  <a:srgbClr val="0E406A"/>
                </a:solidFill>
                <a:latin typeface="Spectral" panose="02020502060000000000" pitchFamily="18" charset="77"/>
              </a:rPr>
              <a:t>CHALLENGE GOAL</a:t>
            </a:r>
          </a:p>
          <a:p>
            <a:pPr algn="ctr"/>
            <a:r>
              <a:rPr lang="en-US" sz="3600" b="1" dirty="0">
                <a:solidFill>
                  <a:srgbClr val="0E406A"/>
                </a:solidFill>
                <a:latin typeface="Fira Sans" panose="020B0503050000020004" pitchFamily="34" charset="0"/>
              </a:rPr>
              <a:t>$7,200,000</a:t>
            </a:r>
          </a:p>
          <a:p>
            <a:pPr algn="ctr"/>
            <a:r>
              <a:rPr lang="en-US" dirty="0">
                <a:solidFill>
                  <a:srgbClr val="0E406A"/>
                </a:solidFill>
                <a:latin typeface="Fira Sans" panose="020B0503050000020004" pitchFamily="34" charset="0"/>
              </a:rPr>
              <a:t>(4% increase from last year)</a:t>
            </a:r>
          </a:p>
        </p:txBody>
      </p:sp>
      <p:sp>
        <p:nvSpPr>
          <p:cNvPr id="9" name="Slide Number Placeholder 5">
            <a:extLst>
              <a:ext uri="{FF2B5EF4-FFF2-40B4-BE49-F238E27FC236}">
                <a16:creationId xmlns:a16="http://schemas.microsoft.com/office/drawing/2014/main" id="{4C42F3F4-251C-EE4A-BDB8-953DD5052C24}"/>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16</a:t>
            </a:fld>
            <a:endParaRPr lang="en-US" dirty="0">
              <a:solidFill>
                <a:srgbClr val="A2C7E2"/>
              </a:solidFill>
              <a:latin typeface="Fira Sans" panose="020B0503050000020004" pitchFamily="34" charset="0"/>
            </a:endParaRPr>
          </a:p>
        </p:txBody>
      </p:sp>
      <p:sp>
        <p:nvSpPr>
          <p:cNvPr id="10" name="TextBox 9">
            <a:extLst>
              <a:ext uri="{FF2B5EF4-FFF2-40B4-BE49-F238E27FC236}">
                <a16:creationId xmlns:a16="http://schemas.microsoft.com/office/drawing/2014/main" id="{0635C14D-C766-9D46-9E00-F702B21A86D4}"/>
              </a:ext>
            </a:extLst>
          </p:cNvPr>
          <p:cNvSpPr txBox="1"/>
          <p:nvPr/>
        </p:nvSpPr>
        <p:spPr>
          <a:xfrm>
            <a:off x="372095" y="6596958"/>
            <a:ext cx="3978233"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2025-2026 GOALS</a:t>
            </a:r>
          </a:p>
        </p:txBody>
      </p:sp>
    </p:spTree>
    <p:extLst>
      <p:ext uri="{BB962C8B-B14F-4D97-AF65-F5344CB8AC3E}">
        <p14:creationId xmlns:p14="http://schemas.microsoft.com/office/powerpoint/2010/main" val="19797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0B955E-8FFA-2B40-B62F-04A709E32E7D}"/>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AD3F05C-F2D7-F240-B46D-CF257A8BE6C5}"/>
              </a:ext>
            </a:extLst>
          </p:cNvPr>
          <p:cNvSpPr txBox="1">
            <a:spLocks/>
          </p:cNvSpPr>
          <p:nvPr/>
        </p:nvSpPr>
        <p:spPr>
          <a:xfrm>
            <a:off x="372399" y="161365"/>
            <a:ext cx="10308853" cy="9954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spc="300" dirty="0">
                <a:solidFill>
                  <a:srgbClr val="3A557A"/>
                </a:solidFill>
                <a:latin typeface="Spectral"/>
              </a:rPr>
              <a:t>FUND ALLOCATION</a:t>
            </a:r>
          </a:p>
        </p:txBody>
      </p:sp>
      <p:sp>
        <p:nvSpPr>
          <p:cNvPr id="24" name="Slide Number Placeholder 5">
            <a:extLst>
              <a:ext uri="{FF2B5EF4-FFF2-40B4-BE49-F238E27FC236}">
                <a16:creationId xmlns:a16="http://schemas.microsoft.com/office/drawing/2014/main" id="{F1AE9572-5764-5A4F-9F99-410B0696DC67}"/>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17</a:t>
            </a:fld>
            <a:endParaRPr lang="en-US" dirty="0">
              <a:solidFill>
                <a:srgbClr val="A2C7E2"/>
              </a:solidFill>
              <a:latin typeface="Fira Sans" panose="020B0503050000020004" pitchFamily="34" charset="0"/>
            </a:endParaRPr>
          </a:p>
        </p:txBody>
      </p:sp>
      <p:sp>
        <p:nvSpPr>
          <p:cNvPr id="25" name="TextBox 24">
            <a:extLst>
              <a:ext uri="{FF2B5EF4-FFF2-40B4-BE49-F238E27FC236}">
                <a16:creationId xmlns:a16="http://schemas.microsoft.com/office/drawing/2014/main" id="{C9B61E5E-7F57-D449-B533-186B6B19F7B3}"/>
              </a:ext>
            </a:extLst>
          </p:cNvPr>
          <p:cNvSpPr txBox="1"/>
          <p:nvPr/>
        </p:nvSpPr>
        <p:spPr>
          <a:xfrm>
            <a:off x="372095" y="6596958"/>
            <a:ext cx="3978233"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FUND ALLOCATION</a:t>
            </a:r>
          </a:p>
        </p:txBody>
      </p:sp>
      <p:graphicFrame>
        <p:nvGraphicFramePr>
          <p:cNvPr id="4" name="Object 3">
            <a:extLst>
              <a:ext uri="{FF2B5EF4-FFF2-40B4-BE49-F238E27FC236}">
                <a16:creationId xmlns:a16="http://schemas.microsoft.com/office/drawing/2014/main" id="{28F40554-0A70-376C-44E3-4670DA2F9B73}"/>
              </a:ext>
            </a:extLst>
          </p:cNvPr>
          <p:cNvGraphicFramePr>
            <a:graphicFrameLocks noChangeAspect="1"/>
          </p:cNvGraphicFramePr>
          <p:nvPr>
            <p:extLst>
              <p:ext uri="{D42A27DB-BD31-4B8C-83A1-F6EECF244321}">
                <p14:modId xmlns:p14="http://schemas.microsoft.com/office/powerpoint/2010/main" val="1858053339"/>
              </p:ext>
            </p:extLst>
          </p:nvPr>
        </p:nvGraphicFramePr>
        <p:xfrm>
          <a:off x="1318162" y="1156863"/>
          <a:ext cx="4561114" cy="4844143"/>
        </p:xfrm>
        <a:graphic>
          <a:graphicData uri="http://schemas.openxmlformats.org/presentationml/2006/ole">
            <mc:AlternateContent xmlns:mc="http://schemas.openxmlformats.org/markup-compatibility/2006">
              <mc:Choice xmlns:v="urn:schemas-microsoft-com:vml" Requires="v">
                <p:oleObj name="Acrobat Document" r:id="rId3" imgW="1485530" imgH="1917481" progId="Acrobat.Document.DC">
                  <p:embed/>
                </p:oleObj>
              </mc:Choice>
              <mc:Fallback>
                <p:oleObj name="Acrobat Document" r:id="rId3" imgW="1485530" imgH="1917481" progId="Acrobat.Document.DC">
                  <p:embed/>
                  <p:pic>
                    <p:nvPicPr>
                      <p:cNvPr id="0" name=""/>
                      <p:cNvPicPr/>
                      <p:nvPr/>
                    </p:nvPicPr>
                    <p:blipFill>
                      <a:blip r:embed="rId4"/>
                      <a:stretch>
                        <a:fillRect/>
                      </a:stretch>
                    </p:blipFill>
                    <p:spPr>
                      <a:xfrm>
                        <a:off x="1318162" y="1156863"/>
                        <a:ext cx="4561114" cy="4844143"/>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62F304A1-8692-A5DE-4C06-F230439E944A}"/>
              </a:ext>
            </a:extLst>
          </p:cNvPr>
          <p:cNvSpPr txBox="1"/>
          <p:nvPr/>
        </p:nvSpPr>
        <p:spPr>
          <a:xfrm>
            <a:off x="6825039" y="1176564"/>
            <a:ext cx="5157164" cy="4955203"/>
          </a:xfrm>
          <a:prstGeom prst="rect">
            <a:avLst/>
          </a:prstGeom>
          <a:noFill/>
        </p:spPr>
        <p:txBody>
          <a:bodyPr wrap="square" rtlCol="0">
            <a:spAutoFit/>
          </a:bodyPr>
          <a:lstStyle/>
          <a:p>
            <a:r>
              <a:rPr lang="en-US" sz="2800" b="1" dirty="0"/>
              <a:t>Why Give to the CSA!</a:t>
            </a:r>
          </a:p>
          <a:p>
            <a:pPr marL="285750" indent="-285750">
              <a:buFont typeface="Arial" panose="020B0604020202020204" pitchFamily="34" charset="0"/>
              <a:buChar char="•"/>
            </a:pPr>
            <a:r>
              <a:rPr lang="en-US" sz="2400" dirty="0"/>
              <a:t>Form our future priests – 52 seminarians in formation.</a:t>
            </a:r>
          </a:p>
          <a:p>
            <a:pPr marL="285750" indent="-285750">
              <a:buFont typeface="Arial" panose="020B0604020202020204" pitchFamily="34" charset="0"/>
              <a:buChar char="•"/>
            </a:pPr>
            <a:r>
              <a:rPr lang="en-US" sz="2400" dirty="0"/>
              <a:t>Teach our children - catechize children, youth, and adults in the truths of the Catholic faith, forming the next generation of disciples in wisdom and holiness.</a:t>
            </a:r>
          </a:p>
          <a:p>
            <a:pPr marL="285750" indent="-285750">
              <a:buFont typeface="Arial" panose="020B0604020202020204" pitchFamily="34" charset="0"/>
              <a:buChar char="•"/>
            </a:pPr>
            <a:r>
              <a:rPr lang="en-US" sz="2400" dirty="0"/>
              <a:t>Extend Christ’s mercy -  the CSA reaches the most vulnerable among us and it is our responsibility to support the mission of the Church and help those in need.</a:t>
            </a:r>
          </a:p>
        </p:txBody>
      </p:sp>
    </p:spTree>
    <p:extLst>
      <p:ext uri="{BB962C8B-B14F-4D97-AF65-F5344CB8AC3E}">
        <p14:creationId xmlns:p14="http://schemas.microsoft.com/office/powerpoint/2010/main" val="305387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99205-CA7A-3137-2185-4BEBC7AD8B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47001-AE5A-DB9E-F516-BA46A286A558}"/>
              </a:ext>
            </a:extLst>
          </p:cNvPr>
          <p:cNvSpPr>
            <a:spLocks noGrp="1"/>
          </p:cNvSpPr>
          <p:nvPr>
            <p:ph type="ctrTitle"/>
          </p:nvPr>
        </p:nvSpPr>
        <p:spPr>
          <a:xfrm>
            <a:off x="492369" y="-197843"/>
            <a:ext cx="11408899" cy="1057820"/>
          </a:xfrm>
        </p:spPr>
        <p:txBody>
          <a:bodyPr>
            <a:noAutofit/>
          </a:bodyPr>
          <a:lstStyle/>
          <a:p>
            <a:pPr algn="l"/>
            <a:r>
              <a:rPr lang="en-US" sz="3200" b="1" spc="300" dirty="0">
                <a:solidFill>
                  <a:srgbClr val="0E406A"/>
                </a:solidFill>
                <a:latin typeface="Spectral" panose="02020502060000000000" pitchFamily="18" charset="77"/>
              </a:rPr>
              <a:t>WHAT’S NEW – Material Reveal!</a:t>
            </a:r>
          </a:p>
        </p:txBody>
      </p:sp>
      <p:sp>
        <p:nvSpPr>
          <p:cNvPr id="4" name="Rectangle 3">
            <a:extLst>
              <a:ext uri="{FF2B5EF4-FFF2-40B4-BE49-F238E27FC236}">
                <a16:creationId xmlns:a16="http://schemas.microsoft.com/office/drawing/2014/main" id="{868F6DB7-4620-3F07-A190-D621545D4211}"/>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spc="600" dirty="0">
                <a:solidFill>
                  <a:schemeClr val="bg1"/>
                </a:solidFill>
                <a:latin typeface="Fira Sans" panose="020B0503050000020004" pitchFamily="34" charset="0"/>
              </a:rPr>
              <a:t>WHAT’S NEW</a:t>
            </a:r>
          </a:p>
        </p:txBody>
      </p:sp>
      <p:sp>
        <p:nvSpPr>
          <p:cNvPr id="3" name="TextBox 2">
            <a:extLst>
              <a:ext uri="{FF2B5EF4-FFF2-40B4-BE49-F238E27FC236}">
                <a16:creationId xmlns:a16="http://schemas.microsoft.com/office/drawing/2014/main" id="{F797CC19-3298-B39C-6B25-E0E49FA82E92}"/>
              </a:ext>
            </a:extLst>
          </p:cNvPr>
          <p:cNvSpPr txBox="1"/>
          <p:nvPr/>
        </p:nvSpPr>
        <p:spPr>
          <a:xfrm>
            <a:off x="5654040" y="299212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A4AB888C-1505-C4EB-1208-33BD9AD1225C}"/>
              </a:ext>
            </a:extLst>
          </p:cNvPr>
          <p:cNvSpPr txBox="1"/>
          <p:nvPr/>
        </p:nvSpPr>
        <p:spPr>
          <a:xfrm>
            <a:off x="492369" y="1092849"/>
            <a:ext cx="11125201" cy="4462760"/>
          </a:xfrm>
          <a:prstGeom prst="rect">
            <a:avLst/>
          </a:prstGeom>
          <a:noFill/>
        </p:spPr>
        <p:txBody>
          <a:bodyPr wrap="square" rtlCol="0">
            <a:spAutoFit/>
          </a:bodyPr>
          <a:lstStyle/>
          <a:p>
            <a:pPr marL="690563" lvl="1" indent="-350838">
              <a:buFont typeface="Courier New" panose="02070309020205020404" pitchFamily="49" charset="0"/>
              <a:buChar char="o"/>
            </a:pPr>
            <a:r>
              <a:rPr lang="en-US" sz="2800" dirty="0">
                <a:latin typeface="Spectral" panose="02020502060000000000"/>
              </a:rPr>
              <a:t>CSA Banner – Bishop Danny launches the CSA</a:t>
            </a:r>
          </a:p>
          <a:p>
            <a:pPr marL="690563" lvl="1" indent="-350838">
              <a:buFont typeface="Courier New" panose="02070309020205020404" pitchFamily="49" charset="0"/>
              <a:buChar char="o"/>
            </a:pPr>
            <a:r>
              <a:rPr lang="en-US" sz="2800" dirty="0">
                <a:latin typeface="Spectral" panose="02020502060000000000"/>
              </a:rPr>
              <a:t>Parish Goal Poster</a:t>
            </a:r>
          </a:p>
          <a:p>
            <a:pPr marL="690563" lvl="1" indent="-350838">
              <a:buFont typeface="Courier New" panose="02070309020205020404" pitchFamily="49" charset="0"/>
              <a:buChar char="o"/>
            </a:pPr>
            <a:r>
              <a:rPr lang="en-US" sz="2800" dirty="0">
                <a:latin typeface="Spectral" panose="02020502060000000000"/>
              </a:rPr>
              <a:t>Parish Grant Poster</a:t>
            </a:r>
          </a:p>
          <a:p>
            <a:pPr marL="690563" lvl="1" indent="-350838">
              <a:buFont typeface="Courier New" panose="02070309020205020404" pitchFamily="49" charset="0"/>
              <a:buChar char="o"/>
            </a:pPr>
            <a:r>
              <a:rPr lang="en-US" sz="2800" dirty="0">
                <a:latin typeface="Spectral" panose="02020502060000000000"/>
              </a:rPr>
              <a:t>Social Media – Coordinator Toolbox</a:t>
            </a:r>
          </a:p>
          <a:p>
            <a:pPr marL="690563" lvl="1" indent="-350838">
              <a:buFont typeface="Courier New" panose="02070309020205020404" pitchFamily="49" charset="0"/>
              <a:buChar char="o"/>
            </a:pPr>
            <a:r>
              <a:rPr lang="en-US" sz="2800" dirty="0">
                <a:latin typeface="Spectral" panose="02020502060000000000"/>
              </a:rPr>
              <a:t>Priest Luncheon – NOW!  Priest Dinner – Convocation/Oct. 8</a:t>
            </a:r>
          </a:p>
          <a:p>
            <a:pPr marL="690563" lvl="1" indent="-350838">
              <a:buFont typeface="Courier New" panose="02070309020205020404" pitchFamily="49" charset="0"/>
              <a:buChar char="o"/>
            </a:pPr>
            <a:r>
              <a:rPr lang="en-US" sz="2800" dirty="0">
                <a:latin typeface="Spectral" panose="02020502060000000000"/>
              </a:rPr>
              <a:t>Digital Wallet Online Offerings - Apple Pay/Google Pay/</a:t>
            </a:r>
            <a:r>
              <a:rPr lang="en-US" sz="2800" dirty="0" err="1">
                <a:latin typeface="Spectral" panose="02020502060000000000"/>
              </a:rPr>
              <a:t>Paze</a:t>
            </a:r>
            <a:endParaRPr lang="en-US" sz="2800" dirty="0">
              <a:latin typeface="Spectral" panose="02020502060000000000"/>
            </a:endParaRPr>
          </a:p>
          <a:p>
            <a:pPr marL="690563" lvl="1" indent="-350838">
              <a:buFont typeface="Courier New" panose="02070309020205020404" pitchFamily="49" charset="0"/>
              <a:buChar char="o"/>
            </a:pPr>
            <a:r>
              <a:rPr lang="en-US" sz="2800" dirty="0">
                <a:latin typeface="Spectral" panose="02020502060000000000"/>
              </a:rPr>
              <a:t> </a:t>
            </a:r>
            <a:r>
              <a:rPr lang="en-US" sz="2800" dirty="0" err="1">
                <a:latin typeface="Spectral" panose="02020502060000000000"/>
              </a:rPr>
              <a:t>GiveCentral</a:t>
            </a:r>
            <a:r>
              <a:rPr lang="en-US" sz="2800" dirty="0">
                <a:latin typeface="Spectral" panose="02020502060000000000"/>
              </a:rPr>
              <a:t> </a:t>
            </a:r>
            <a:r>
              <a:rPr lang="en-US" sz="2800" dirty="0" err="1">
                <a:latin typeface="Spectral" panose="02020502060000000000"/>
              </a:rPr>
              <a:t>SmartStickers</a:t>
            </a:r>
            <a:r>
              <a:rPr lang="en-US" sz="2800" dirty="0">
                <a:latin typeface="Spectral" panose="02020502060000000000"/>
              </a:rPr>
              <a:t> - allow donors to simply tap their smartphones and make a secure donation in seconds.  </a:t>
            </a:r>
          </a:p>
          <a:p>
            <a:pPr marL="1147763" lvl="2" indent="-350838">
              <a:buFont typeface="Courier New" panose="02070309020205020404" pitchFamily="49" charset="0"/>
              <a:buChar char="o"/>
            </a:pPr>
            <a:r>
              <a:rPr lang="en-US" sz="2800" dirty="0">
                <a:latin typeface="Spectral" panose="02020502060000000000"/>
              </a:rPr>
              <a:t>Pilot testing – St. Vincent de Paul Parish &amp; St. Margaret Mary Parish</a:t>
            </a:r>
          </a:p>
          <a:p>
            <a:pPr marL="690563" lvl="1" indent="-350838">
              <a:buFont typeface="Courier New" panose="02070309020205020404" pitchFamily="49" charset="0"/>
              <a:buChar char="o"/>
            </a:pPr>
            <a:endParaRPr lang="en-US" sz="3200" dirty="0">
              <a:latin typeface="Spectral" panose="02020502060000000000"/>
            </a:endParaRPr>
          </a:p>
        </p:txBody>
      </p:sp>
      <p:pic>
        <p:nvPicPr>
          <p:cNvPr id="8" name="Picture 7">
            <a:extLst>
              <a:ext uri="{FF2B5EF4-FFF2-40B4-BE49-F238E27FC236}">
                <a16:creationId xmlns:a16="http://schemas.microsoft.com/office/drawing/2014/main" id="{BDF25185-8D9A-0FA2-0EB0-D1714A9302C0}"/>
              </a:ext>
            </a:extLst>
          </p:cNvPr>
          <p:cNvPicPr>
            <a:picLocks noChangeAspect="1"/>
          </p:cNvPicPr>
          <p:nvPr/>
        </p:nvPicPr>
        <p:blipFill>
          <a:blip r:embed="rId3"/>
          <a:stretch>
            <a:fillRect/>
          </a:stretch>
        </p:blipFill>
        <p:spPr>
          <a:xfrm>
            <a:off x="4846655" y="5139375"/>
            <a:ext cx="1807029" cy="1332831"/>
          </a:xfrm>
          <a:prstGeom prst="rect">
            <a:avLst/>
          </a:prstGeom>
        </p:spPr>
      </p:pic>
    </p:spTree>
    <p:extLst>
      <p:ext uri="{BB962C8B-B14F-4D97-AF65-F5344CB8AC3E}">
        <p14:creationId xmlns:p14="http://schemas.microsoft.com/office/powerpoint/2010/main" val="129290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302047-78EB-E340-A87E-56323B996C55}"/>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6305D601-BDFF-BD4F-ABF9-B1ABE075D2D0}"/>
              </a:ext>
            </a:extLst>
          </p:cNvPr>
          <p:cNvSpPr txBox="1">
            <a:spLocks/>
          </p:cNvSpPr>
          <p:nvPr/>
        </p:nvSpPr>
        <p:spPr>
          <a:xfrm>
            <a:off x="361895" y="283029"/>
            <a:ext cx="11447810" cy="464739"/>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pc="300" dirty="0">
                <a:solidFill>
                  <a:srgbClr val="0E406A"/>
                </a:solidFill>
                <a:latin typeface="Spectral" panose="02020502060000000000" pitchFamily="18" charset="77"/>
              </a:rPr>
              <a:t>CSA APPEAL TIMELINE</a:t>
            </a:r>
            <a:endParaRPr lang="en-US" sz="3600" b="1" spc="300" dirty="0">
              <a:solidFill>
                <a:srgbClr val="3A557A"/>
              </a:solidFill>
              <a:latin typeface="Spectral" panose="02020502060000000000" pitchFamily="18" charset="77"/>
            </a:endParaRPr>
          </a:p>
        </p:txBody>
      </p:sp>
      <p:graphicFrame>
        <p:nvGraphicFramePr>
          <p:cNvPr id="10" name="Table 10">
            <a:extLst>
              <a:ext uri="{FF2B5EF4-FFF2-40B4-BE49-F238E27FC236}">
                <a16:creationId xmlns:a16="http://schemas.microsoft.com/office/drawing/2014/main" id="{AA353393-7421-7742-9C18-E79D94AC8F2C}"/>
              </a:ext>
            </a:extLst>
          </p:cNvPr>
          <p:cNvGraphicFramePr>
            <a:graphicFrameLocks noGrp="1"/>
          </p:cNvGraphicFramePr>
          <p:nvPr>
            <p:extLst>
              <p:ext uri="{D42A27DB-BD31-4B8C-83A1-F6EECF244321}">
                <p14:modId xmlns:p14="http://schemas.microsoft.com/office/powerpoint/2010/main" val="2081743985"/>
              </p:ext>
            </p:extLst>
          </p:nvPr>
        </p:nvGraphicFramePr>
        <p:xfrm>
          <a:off x="382599" y="761070"/>
          <a:ext cx="11447810" cy="5703089"/>
        </p:xfrm>
        <a:graphic>
          <a:graphicData uri="http://schemas.openxmlformats.org/drawingml/2006/table">
            <a:tbl>
              <a:tblPr bandRow="1">
                <a:tableStyleId>{5C22544A-7EE6-4342-B048-85BDC9FD1C3A}</a:tableStyleId>
              </a:tblPr>
              <a:tblGrid>
                <a:gridCol w="2252600">
                  <a:extLst>
                    <a:ext uri="{9D8B030D-6E8A-4147-A177-3AD203B41FA5}">
                      <a16:colId xmlns:a16="http://schemas.microsoft.com/office/drawing/2014/main" val="3639248014"/>
                    </a:ext>
                  </a:extLst>
                </a:gridCol>
                <a:gridCol w="9195210">
                  <a:extLst>
                    <a:ext uri="{9D8B030D-6E8A-4147-A177-3AD203B41FA5}">
                      <a16:colId xmlns:a16="http://schemas.microsoft.com/office/drawing/2014/main" val="4137024980"/>
                    </a:ext>
                  </a:extLst>
                </a:gridCol>
              </a:tblGrid>
              <a:tr h="430941">
                <a:tc>
                  <a:txBody>
                    <a:bodyPr/>
                    <a:lstStyle/>
                    <a:p>
                      <a:r>
                        <a:rPr lang="en-US" sz="2100" dirty="0">
                          <a:latin typeface="Fira Sans" panose="020B0503050000020004" pitchFamily="34" charset="0"/>
                        </a:rPr>
                        <a:t>Sept. 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latin typeface="Fira Sans" panose="020B0503050000020004" pitchFamily="34" charset="0"/>
                        </a:rPr>
                        <a:t>Father James letter, brochure and pledge card hits homes (GSS donors)</a:t>
                      </a:r>
                    </a:p>
                  </a:txBody>
                  <a:tcPr/>
                </a:tc>
                <a:extLst>
                  <a:ext uri="{0D108BD9-81ED-4DB2-BD59-A6C34878D82A}">
                    <a16:rowId xmlns:a16="http://schemas.microsoft.com/office/drawing/2014/main" val="2312412776"/>
                  </a:ext>
                </a:extLst>
              </a:tr>
              <a:tr h="716430">
                <a:tc>
                  <a:txBody>
                    <a:bodyPr/>
                    <a:lstStyle/>
                    <a:p>
                      <a:r>
                        <a:rPr lang="en-US" sz="2100" dirty="0">
                          <a:latin typeface="Fira Sans" panose="020B0503050000020004" pitchFamily="34" charset="0"/>
                        </a:rPr>
                        <a:t>Oct. 1 - 4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latin typeface="Fira Sans" panose="020B0503050000020004" pitchFamily="34" charset="0"/>
                        </a:rPr>
                        <a:t>Father James letter, brochure and pledge card hits homes (non-GSS donors)</a:t>
                      </a:r>
                    </a:p>
                  </a:txBody>
                  <a:tcPr/>
                </a:tc>
                <a:extLst>
                  <a:ext uri="{0D108BD9-81ED-4DB2-BD59-A6C34878D82A}">
                    <a16:rowId xmlns:a16="http://schemas.microsoft.com/office/drawing/2014/main" val="1361201096"/>
                  </a:ext>
                </a:extLst>
              </a:tr>
              <a:tr h="430941">
                <a:tc>
                  <a:txBody>
                    <a:bodyPr/>
                    <a:lstStyle/>
                    <a:p>
                      <a:r>
                        <a:rPr lang="en-US" sz="2100" dirty="0">
                          <a:latin typeface="Fira Sans" panose="020B0503050000020004" pitchFamily="34" charset="0"/>
                        </a:rPr>
                        <a:t>Oct. 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latin typeface="Fira Sans" panose="020B0503050000020004" pitchFamily="34" charset="0"/>
                        </a:rPr>
                        <a:t>NEW!  Priest Dinner (Convocation) – Italian Style</a:t>
                      </a:r>
                    </a:p>
                  </a:txBody>
                  <a:tcPr/>
                </a:tc>
                <a:extLst>
                  <a:ext uri="{0D108BD9-81ED-4DB2-BD59-A6C34878D82A}">
                    <a16:rowId xmlns:a16="http://schemas.microsoft.com/office/drawing/2014/main" val="1626666837"/>
                  </a:ext>
                </a:extLst>
              </a:tr>
              <a:tr h="430941">
                <a:tc>
                  <a:txBody>
                    <a:bodyPr/>
                    <a:lstStyle/>
                    <a:p>
                      <a:r>
                        <a:rPr lang="en-US" sz="2100" dirty="0">
                          <a:latin typeface="Fira Sans" panose="020B0503050000020004" pitchFamily="34" charset="0"/>
                        </a:rPr>
                        <a:t>Oct. 11 – 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latin typeface="Fira Sans" panose="020B0503050000020004" pitchFamily="34" charset="0"/>
                        </a:rPr>
                        <a:t>Awareness &amp; Education Weekend – read Bishop letter at all Masses</a:t>
                      </a:r>
                    </a:p>
                  </a:txBody>
                  <a:tcPr/>
                </a:tc>
                <a:extLst>
                  <a:ext uri="{0D108BD9-81ED-4DB2-BD59-A6C34878D82A}">
                    <a16:rowId xmlns:a16="http://schemas.microsoft.com/office/drawing/2014/main" val="743415558"/>
                  </a:ext>
                </a:extLst>
              </a:tr>
              <a:tr h="430941">
                <a:tc>
                  <a:txBody>
                    <a:bodyPr/>
                    <a:lstStyle/>
                    <a:p>
                      <a:r>
                        <a:rPr lang="en-US" sz="2100" dirty="0">
                          <a:latin typeface="Fira Sans" panose="020B0503050000020004" pitchFamily="34" charset="0"/>
                        </a:rPr>
                        <a:t>Oct. 18 – 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latin typeface="Fira Sans" panose="020B0503050000020004" pitchFamily="34" charset="0"/>
                        </a:rPr>
                        <a:t>Announcement Weekend – banners outside for 3 weeks</a:t>
                      </a:r>
                    </a:p>
                  </a:txBody>
                  <a:tcPr/>
                </a:tc>
                <a:extLst>
                  <a:ext uri="{0D108BD9-81ED-4DB2-BD59-A6C34878D82A}">
                    <a16:rowId xmlns:a16="http://schemas.microsoft.com/office/drawing/2014/main" val="203285677"/>
                  </a:ext>
                </a:extLst>
              </a:tr>
              <a:tr h="430941">
                <a:tc>
                  <a:txBody>
                    <a:bodyPr/>
                    <a:lstStyle/>
                    <a:p>
                      <a:r>
                        <a:rPr lang="en-US" sz="2100" dirty="0">
                          <a:latin typeface="Fira Sans" panose="020B0503050000020004" pitchFamily="34" charset="0"/>
                        </a:rPr>
                        <a:t>Oct. 25 – 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latin typeface="Fira Sans" panose="020B0503050000020004" pitchFamily="34" charset="0"/>
                        </a:rPr>
                        <a:t>Commitment Weekend</a:t>
                      </a:r>
                    </a:p>
                  </a:txBody>
                  <a:tcPr/>
                </a:tc>
                <a:extLst>
                  <a:ext uri="{0D108BD9-81ED-4DB2-BD59-A6C34878D82A}">
                    <a16:rowId xmlns:a16="http://schemas.microsoft.com/office/drawing/2014/main" val="4176147447"/>
                  </a:ext>
                </a:extLst>
              </a:tr>
              <a:tr h="775694">
                <a:tc>
                  <a:txBody>
                    <a:bodyPr/>
                    <a:lstStyle/>
                    <a:p>
                      <a:r>
                        <a:rPr lang="en-US" sz="2100" dirty="0">
                          <a:latin typeface="Fira Sans" panose="020B0503050000020004" pitchFamily="34" charset="0"/>
                        </a:rPr>
                        <a:t>Oct.  27 </a:t>
                      </a:r>
                      <a:r>
                        <a:rPr lang="en-US" sz="1500" dirty="0">
                          <a:latin typeface="Fira Sans" panose="020B0503050000020004" pitchFamily="34" charset="0"/>
                        </a:rPr>
                        <a:t>(Monday)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latin typeface="Fira Sans" panose="020B0503050000020004" pitchFamily="34" charset="0"/>
                        </a:rPr>
                        <a:t>Batch CSA envelopes, fill out transmittal form and send to Letter Concepts in return mailer</a:t>
                      </a:r>
                    </a:p>
                  </a:txBody>
                  <a:tcPr/>
                </a:tc>
                <a:extLst>
                  <a:ext uri="{0D108BD9-81ED-4DB2-BD59-A6C34878D82A}">
                    <a16:rowId xmlns:a16="http://schemas.microsoft.com/office/drawing/2014/main" val="154201673"/>
                  </a:ext>
                </a:extLst>
              </a:tr>
              <a:tr h="430941">
                <a:tc>
                  <a:txBody>
                    <a:bodyPr/>
                    <a:lstStyle/>
                    <a:p>
                      <a:r>
                        <a:rPr lang="en-US" sz="2100" dirty="0">
                          <a:latin typeface="Fira Sans" panose="020B0503050000020004" pitchFamily="34" charset="0"/>
                        </a:rPr>
                        <a:t>Nov.  1 –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latin typeface="Fira Sans" panose="020B0503050000020004" pitchFamily="34" charset="0"/>
                        </a:rPr>
                        <a:t>Follow-up Weekend</a:t>
                      </a:r>
                    </a:p>
                  </a:txBody>
                  <a:tcPr/>
                </a:tc>
                <a:extLst>
                  <a:ext uri="{0D108BD9-81ED-4DB2-BD59-A6C34878D82A}">
                    <a16:rowId xmlns:a16="http://schemas.microsoft.com/office/drawing/2014/main" val="3203667925"/>
                  </a:ext>
                </a:extLst>
              </a:tr>
              <a:tr h="430941">
                <a:tc>
                  <a:txBody>
                    <a:bodyPr/>
                    <a:lstStyle/>
                    <a:p>
                      <a:r>
                        <a:rPr lang="en-US" sz="2100" dirty="0">
                          <a:latin typeface="Fira Sans" panose="020B0503050000020004" pitchFamily="34" charset="0"/>
                        </a:rPr>
                        <a:t>Nov. 3 </a:t>
                      </a:r>
                      <a:r>
                        <a:rPr lang="en-US" sz="1500" dirty="0">
                          <a:latin typeface="Fira Sans" panose="020B0503050000020004" pitchFamily="34" charset="0"/>
                        </a:rPr>
                        <a:t>(Monday)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latin typeface="Fira Sans" panose="020B0503050000020004" pitchFamily="34" charset="0"/>
                        </a:rPr>
                        <a:t>Mail second batch to Letter Concepts in return mailer</a:t>
                      </a:r>
                    </a:p>
                  </a:txBody>
                  <a:tcPr/>
                </a:tc>
                <a:extLst>
                  <a:ext uri="{0D108BD9-81ED-4DB2-BD59-A6C34878D82A}">
                    <a16:rowId xmlns:a16="http://schemas.microsoft.com/office/drawing/2014/main" val="2296177471"/>
                  </a:ext>
                </a:extLst>
              </a:tr>
              <a:tr h="447768">
                <a:tc>
                  <a:txBody>
                    <a:bodyPr/>
                    <a:lstStyle/>
                    <a:p>
                      <a:r>
                        <a:rPr lang="en-US" sz="2100" dirty="0">
                          <a:latin typeface="Fira Sans" panose="020B0503050000020004" pitchFamily="34" charset="0"/>
                        </a:rPr>
                        <a:t>Nov. mid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latin typeface="Fira Sans" panose="020B0503050000020004" pitchFamily="34" charset="0"/>
                        </a:rPr>
                        <a:t>Follow-up letter, from pastor to all families who have not made a gift</a:t>
                      </a:r>
                    </a:p>
                  </a:txBody>
                  <a:tcPr/>
                </a:tc>
                <a:extLst>
                  <a:ext uri="{0D108BD9-81ED-4DB2-BD59-A6C34878D82A}">
                    <a16:rowId xmlns:a16="http://schemas.microsoft.com/office/drawing/2014/main" val="1968492137"/>
                  </a:ext>
                </a:extLst>
              </a:tr>
              <a:tr h="716430">
                <a:tc>
                  <a:txBody>
                    <a:bodyPr/>
                    <a:lstStyle/>
                    <a:p>
                      <a:r>
                        <a:rPr lang="en-US" sz="2100" dirty="0">
                          <a:latin typeface="Fira Sans" panose="020B0503050000020004" pitchFamily="34" charset="0"/>
                        </a:rPr>
                        <a:t>Jan. – April</a:t>
                      </a:r>
                    </a:p>
                  </a:txBody>
                  <a:tcPr/>
                </a:tc>
                <a:tc>
                  <a:txBody>
                    <a:bodyPr/>
                    <a:lstStyle/>
                    <a:p>
                      <a:r>
                        <a:rPr lang="en-US" sz="2100" dirty="0">
                          <a:latin typeface="Fira Sans" panose="020B0503050000020004" pitchFamily="34" charset="0"/>
                        </a:rPr>
                        <a:t>Electronic marketing, seminarian &amp; retired priest letters and targeting mailings to bridge gap if needed</a:t>
                      </a:r>
                    </a:p>
                  </a:txBody>
                  <a:tcPr/>
                </a:tc>
                <a:extLst>
                  <a:ext uri="{0D108BD9-81ED-4DB2-BD59-A6C34878D82A}">
                    <a16:rowId xmlns:a16="http://schemas.microsoft.com/office/drawing/2014/main" val="455974731"/>
                  </a:ext>
                </a:extLst>
              </a:tr>
            </a:tbl>
          </a:graphicData>
        </a:graphic>
      </p:graphicFrame>
      <p:sp>
        <p:nvSpPr>
          <p:cNvPr id="11" name="Slide Number Placeholder 5">
            <a:extLst>
              <a:ext uri="{FF2B5EF4-FFF2-40B4-BE49-F238E27FC236}">
                <a16:creationId xmlns:a16="http://schemas.microsoft.com/office/drawing/2014/main" id="{E87A405D-E776-974B-85FD-D8E3E63547C6}"/>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19</a:t>
            </a:fld>
            <a:endParaRPr lang="en-US" dirty="0">
              <a:solidFill>
                <a:srgbClr val="A2C7E2"/>
              </a:solidFill>
              <a:latin typeface="Fira Sans" panose="020B0503050000020004" pitchFamily="34" charset="0"/>
            </a:endParaRPr>
          </a:p>
        </p:txBody>
      </p:sp>
      <p:sp>
        <p:nvSpPr>
          <p:cNvPr id="12" name="TextBox 11">
            <a:extLst>
              <a:ext uri="{FF2B5EF4-FFF2-40B4-BE49-F238E27FC236}">
                <a16:creationId xmlns:a16="http://schemas.microsoft.com/office/drawing/2014/main" id="{9D44368C-5207-E746-9AC2-7A6D30FF4BC4}"/>
              </a:ext>
            </a:extLst>
          </p:cNvPr>
          <p:cNvSpPr txBox="1"/>
          <p:nvPr/>
        </p:nvSpPr>
        <p:spPr>
          <a:xfrm>
            <a:off x="372095" y="6596958"/>
            <a:ext cx="3978233"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CSA APPEAL TIMELINE</a:t>
            </a:r>
          </a:p>
        </p:txBody>
      </p:sp>
    </p:spTree>
    <p:extLst>
      <p:ext uri="{BB962C8B-B14F-4D97-AF65-F5344CB8AC3E}">
        <p14:creationId xmlns:p14="http://schemas.microsoft.com/office/powerpoint/2010/main" val="26615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170A63-5CDC-1247-BD7B-977D68F87BAE}"/>
              </a:ext>
            </a:extLst>
          </p:cNvPr>
          <p:cNvSpPr/>
          <p:nvPr/>
        </p:nvSpPr>
        <p:spPr>
          <a:xfrm>
            <a:off x="0" y="6515478"/>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50B4DD-62E2-442E-82D5-1386BC733F2D}"/>
              </a:ext>
            </a:extLst>
          </p:cNvPr>
          <p:cNvSpPr>
            <a:spLocks noGrp="1"/>
          </p:cNvSpPr>
          <p:nvPr>
            <p:ph type="title"/>
          </p:nvPr>
        </p:nvSpPr>
        <p:spPr>
          <a:xfrm>
            <a:off x="837780" y="396573"/>
            <a:ext cx="7363235" cy="760290"/>
          </a:xfrm>
        </p:spPr>
        <p:txBody>
          <a:bodyPr>
            <a:normAutofit/>
          </a:bodyPr>
          <a:lstStyle/>
          <a:p>
            <a:r>
              <a:rPr lang="en-US" sz="3600" b="1" spc="300" dirty="0">
                <a:solidFill>
                  <a:srgbClr val="0E406A"/>
                </a:solidFill>
                <a:latin typeface="Spectral" panose="02020502060000000000" pitchFamily="18" charset="77"/>
              </a:rPr>
              <a:t>CSA PRAYER</a:t>
            </a:r>
          </a:p>
        </p:txBody>
      </p:sp>
      <p:sp>
        <p:nvSpPr>
          <p:cNvPr id="6" name="Slide Number Placeholder 5">
            <a:extLst>
              <a:ext uri="{FF2B5EF4-FFF2-40B4-BE49-F238E27FC236}">
                <a16:creationId xmlns:a16="http://schemas.microsoft.com/office/drawing/2014/main" id="{564CCC88-A636-1749-965F-141C7BB7AE26}"/>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2</a:t>
            </a:fld>
            <a:endParaRPr lang="en-US" dirty="0">
              <a:solidFill>
                <a:srgbClr val="A2C7E2"/>
              </a:solidFill>
              <a:latin typeface="Fira Sans" panose="020B0503050000020004" pitchFamily="34" charset="0"/>
            </a:endParaRPr>
          </a:p>
        </p:txBody>
      </p:sp>
      <p:sp>
        <p:nvSpPr>
          <p:cNvPr id="7" name="TextBox 6">
            <a:extLst>
              <a:ext uri="{FF2B5EF4-FFF2-40B4-BE49-F238E27FC236}">
                <a16:creationId xmlns:a16="http://schemas.microsoft.com/office/drawing/2014/main" id="{A8F3F2FC-699E-F749-BF81-62DF01D785C4}"/>
              </a:ext>
            </a:extLst>
          </p:cNvPr>
          <p:cNvSpPr txBox="1"/>
          <p:nvPr/>
        </p:nvSpPr>
        <p:spPr>
          <a:xfrm>
            <a:off x="837780" y="1156863"/>
            <a:ext cx="6432167" cy="5078313"/>
          </a:xfrm>
          <a:prstGeom prst="rect">
            <a:avLst/>
          </a:prstGeom>
          <a:noFill/>
        </p:spPr>
        <p:txBody>
          <a:bodyPr wrap="square" rtlCol="0">
            <a:spAutoFit/>
          </a:bodyPr>
          <a:lstStyle/>
          <a:p>
            <a:r>
              <a:rPr lang="en-US" dirty="0">
                <a:latin typeface="Fira Sans" panose="020B0503050000020004" pitchFamily="34" charset="0"/>
              </a:rPr>
              <a:t>Lord, Jesus, we thank you for calling us together as Church.</a:t>
            </a:r>
            <a:br>
              <a:rPr lang="en-US" dirty="0">
                <a:latin typeface="Fira Sans" panose="020B0503050000020004" pitchFamily="34" charset="0"/>
              </a:rPr>
            </a:br>
            <a:r>
              <a:rPr lang="en-US" dirty="0">
                <a:latin typeface="Fira Sans" panose="020B0503050000020004" pitchFamily="34" charset="0"/>
              </a:rPr>
              <a:t>In you we are one.</a:t>
            </a:r>
          </a:p>
          <a:p>
            <a:endParaRPr lang="en-US" dirty="0">
              <a:latin typeface="Fira Sans" panose="020B0503050000020004" pitchFamily="34" charset="0"/>
            </a:endParaRPr>
          </a:p>
          <a:p>
            <a:r>
              <a:rPr lang="en-US" dirty="0">
                <a:latin typeface="Fira Sans" panose="020B0503050000020004" pitchFamily="34" charset="0"/>
              </a:rPr>
              <a:t>Enlighten us, that we may know how we are called</a:t>
            </a:r>
            <a:br>
              <a:rPr lang="en-US" dirty="0">
                <a:latin typeface="Fira Sans" panose="020B0503050000020004" pitchFamily="34" charset="0"/>
              </a:rPr>
            </a:br>
            <a:r>
              <a:rPr lang="en-US" dirty="0">
                <a:latin typeface="Fira Sans" panose="020B0503050000020004" pitchFamily="34" charset="0"/>
              </a:rPr>
              <a:t>to foster your Kingdom on Earth</a:t>
            </a:r>
            <a:br>
              <a:rPr lang="en-US" dirty="0">
                <a:latin typeface="Fira Sans" panose="020B0503050000020004" pitchFamily="34" charset="0"/>
              </a:rPr>
            </a:br>
            <a:r>
              <a:rPr lang="en-US" dirty="0">
                <a:latin typeface="Fira Sans" panose="020B0503050000020004" pitchFamily="34" charset="0"/>
              </a:rPr>
              <a:t>through the generous sharing of our time,</a:t>
            </a:r>
            <a:br>
              <a:rPr lang="en-US" dirty="0">
                <a:latin typeface="Fira Sans" panose="020B0503050000020004" pitchFamily="34" charset="0"/>
              </a:rPr>
            </a:br>
            <a:r>
              <a:rPr lang="en-US" dirty="0">
                <a:latin typeface="Fira Sans" panose="020B0503050000020004" pitchFamily="34" charset="0"/>
              </a:rPr>
              <a:t>talent and treasure.</a:t>
            </a:r>
          </a:p>
          <a:p>
            <a:endParaRPr lang="en-US" dirty="0">
              <a:latin typeface="Fira Sans" panose="020B0503050000020004" pitchFamily="34" charset="0"/>
            </a:endParaRPr>
          </a:p>
          <a:p>
            <a:r>
              <a:rPr lang="en-US" dirty="0">
                <a:latin typeface="Fira Sans" panose="020B0503050000020004" pitchFamily="34" charset="0"/>
              </a:rPr>
              <a:t>Bless our efforts and help us grow</a:t>
            </a:r>
            <a:br>
              <a:rPr lang="en-US" dirty="0">
                <a:latin typeface="Fira Sans" panose="020B0503050000020004" pitchFamily="34" charset="0"/>
              </a:rPr>
            </a:br>
            <a:r>
              <a:rPr lang="en-US" dirty="0">
                <a:latin typeface="Fira Sans" panose="020B0503050000020004" pitchFamily="34" charset="0"/>
              </a:rPr>
              <a:t>into a strong and vibrant community.</a:t>
            </a:r>
          </a:p>
          <a:p>
            <a:endParaRPr lang="en-US" dirty="0">
              <a:latin typeface="Fira Sans" panose="020B0503050000020004" pitchFamily="34" charset="0"/>
            </a:endParaRPr>
          </a:p>
          <a:p>
            <a:r>
              <a:rPr lang="en-US" dirty="0">
                <a:latin typeface="Fira Sans" panose="020B0503050000020004" pitchFamily="34" charset="0"/>
              </a:rPr>
              <a:t>Give us the grace to support generously</a:t>
            </a:r>
            <a:br>
              <a:rPr lang="en-US" dirty="0">
                <a:latin typeface="Fira Sans" panose="020B0503050000020004" pitchFamily="34" charset="0"/>
              </a:rPr>
            </a:br>
            <a:r>
              <a:rPr lang="en-US" dirty="0">
                <a:latin typeface="Fira Sans" panose="020B0503050000020004" pitchFamily="34" charset="0"/>
              </a:rPr>
              <a:t>the Catholic Services Appeal</a:t>
            </a:r>
            <a:br>
              <a:rPr lang="en-US" dirty="0">
                <a:latin typeface="Fira Sans" panose="020B0503050000020004" pitchFamily="34" charset="0"/>
              </a:rPr>
            </a:br>
            <a:r>
              <a:rPr lang="en-US" dirty="0">
                <a:latin typeface="Fira Sans" panose="020B0503050000020004" pitchFamily="34" charset="0"/>
              </a:rPr>
              <a:t>so that we may, with your blessing,</a:t>
            </a:r>
            <a:br>
              <a:rPr lang="en-US" dirty="0">
                <a:latin typeface="Fira Sans" panose="020B0503050000020004" pitchFamily="34" charset="0"/>
              </a:rPr>
            </a:br>
            <a:r>
              <a:rPr lang="en-US" dirty="0">
                <a:latin typeface="Fira Sans" panose="020B0503050000020004" pitchFamily="34" charset="0"/>
              </a:rPr>
              <a:t>strengthen the Catholic Church</a:t>
            </a:r>
            <a:br>
              <a:rPr lang="en-US" dirty="0">
                <a:latin typeface="Fira Sans" panose="020B0503050000020004" pitchFamily="34" charset="0"/>
              </a:rPr>
            </a:br>
            <a:r>
              <a:rPr lang="en-US" dirty="0">
                <a:latin typeface="Fira Sans" panose="020B0503050000020004" pitchFamily="34" charset="0"/>
              </a:rPr>
              <a:t>in Central Texas.</a:t>
            </a:r>
          </a:p>
          <a:p>
            <a:endParaRPr lang="en-US" dirty="0"/>
          </a:p>
          <a:p>
            <a:r>
              <a:rPr lang="en-US" i="1" dirty="0">
                <a:latin typeface="Spectral Medium" panose="02020502060000000000" pitchFamily="18" charset="77"/>
              </a:rPr>
              <a:t>Amen.</a:t>
            </a:r>
          </a:p>
        </p:txBody>
      </p:sp>
      <p:sp>
        <p:nvSpPr>
          <p:cNvPr id="3" name="TextBox 2">
            <a:extLst>
              <a:ext uri="{FF2B5EF4-FFF2-40B4-BE49-F238E27FC236}">
                <a16:creationId xmlns:a16="http://schemas.microsoft.com/office/drawing/2014/main" id="{E8475111-9D85-B04E-8ABE-052044BAFD5B}"/>
              </a:ext>
            </a:extLst>
          </p:cNvPr>
          <p:cNvSpPr txBox="1"/>
          <p:nvPr/>
        </p:nvSpPr>
        <p:spPr>
          <a:xfrm>
            <a:off x="372095" y="6587119"/>
            <a:ext cx="3978233"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CSA PRAYER</a:t>
            </a:r>
          </a:p>
        </p:txBody>
      </p:sp>
    </p:spTree>
    <p:extLst>
      <p:ext uri="{BB962C8B-B14F-4D97-AF65-F5344CB8AC3E}">
        <p14:creationId xmlns:p14="http://schemas.microsoft.com/office/powerpoint/2010/main" val="350041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E3D81C-2FF6-45E8-AE9B-91D1A95F1CD8}"/>
              </a:ext>
            </a:extLst>
          </p:cNvPr>
          <p:cNvSpPr>
            <a:spLocks noGrp="1"/>
          </p:cNvSpPr>
          <p:nvPr>
            <p:ph idx="1"/>
          </p:nvPr>
        </p:nvSpPr>
        <p:spPr>
          <a:xfrm>
            <a:off x="361895" y="1228504"/>
            <a:ext cx="11458010" cy="4842687"/>
          </a:xfrm>
        </p:spPr>
        <p:txBody>
          <a:bodyPr numCol="2" spcCol="182880">
            <a:normAutofit fontScale="92500" lnSpcReduction="10000"/>
          </a:bodyPr>
          <a:lstStyle/>
          <a:p>
            <a:pPr>
              <a:spcBef>
                <a:spcPts val="1800"/>
              </a:spcBef>
            </a:pPr>
            <a:r>
              <a:rPr lang="en-US" sz="2400" dirty="0">
                <a:latin typeface="Fira Sans" panose="020B0503050000020004" pitchFamily="34" charset="0"/>
              </a:rPr>
              <a:t>Utilize parish resource materials in </a:t>
            </a:r>
            <a:r>
              <a:rPr lang="en-US" sz="2400" b="1" dirty="0">
                <a:latin typeface="Fira Sans" panose="020B0503050000020004" pitchFamily="34" charset="0"/>
              </a:rPr>
              <a:t>Coordinator &amp; Pastor Toolboxes </a:t>
            </a:r>
            <a:r>
              <a:rPr lang="en-US" sz="2400" dirty="0">
                <a:latin typeface="Fira Sans" panose="020B0503050000020004" pitchFamily="34" charset="0"/>
              </a:rPr>
              <a:t>online at </a:t>
            </a:r>
            <a:r>
              <a:rPr lang="en-US" sz="2400" dirty="0">
                <a:latin typeface="Fira Sans" panose="020B0503050000020004" pitchFamily="34" charset="0"/>
                <a:hlinkClick r:id="rId3"/>
              </a:rPr>
              <a:t>www.austindiocese.org/</a:t>
            </a:r>
            <a:br>
              <a:rPr lang="en-US" sz="2400" dirty="0">
                <a:latin typeface="Fira Sans" panose="020B0503050000020004" pitchFamily="34" charset="0"/>
                <a:hlinkClick r:id="rId3"/>
              </a:rPr>
            </a:br>
            <a:r>
              <a:rPr lang="en-US" sz="2400" dirty="0">
                <a:latin typeface="Fira Sans" panose="020B0503050000020004" pitchFamily="34" charset="0"/>
                <a:hlinkClick r:id="rId3"/>
              </a:rPr>
              <a:t>csa-parish-resources</a:t>
            </a:r>
            <a:r>
              <a:rPr lang="en-US" sz="2400" dirty="0">
                <a:latin typeface="Fira Sans" panose="020B0503050000020004" pitchFamily="34" charset="0"/>
              </a:rPr>
              <a:t> </a:t>
            </a:r>
            <a:endParaRPr lang="en-US" sz="2400" dirty="0">
              <a:highlight>
                <a:srgbClr val="FFFF00"/>
              </a:highlight>
              <a:latin typeface="Fira Sans" panose="020B0503050000020004" pitchFamily="34" charset="0"/>
            </a:endParaRPr>
          </a:p>
          <a:p>
            <a:pPr>
              <a:spcBef>
                <a:spcPts val="1800"/>
              </a:spcBef>
            </a:pPr>
            <a:r>
              <a:rPr lang="en-US" sz="2400" dirty="0">
                <a:latin typeface="Fira Sans" panose="020B0503050000020004" pitchFamily="34" charset="0"/>
              </a:rPr>
              <a:t>Priest or Deacon gives personal homily or pulpit talk </a:t>
            </a:r>
            <a:r>
              <a:rPr lang="en-US" sz="2400" b="1" dirty="0">
                <a:latin typeface="Fira Sans" panose="020B0503050000020004" pitchFamily="34" charset="0"/>
              </a:rPr>
              <a:t>or</a:t>
            </a:r>
          </a:p>
          <a:p>
            <a:pPr>
              <a:spcBef>
                <a:spcPts val="1800"/>
              </a:spcBef>
            </a:pPr>
            <a:r>
              <a:rPr lang="en-US" sz="2400" dirty="0">
                <a:latin typeface="Fira Sans" panose="020B0503050000020004" pitchFamily="34" charset="0"/>
              </a:rPr>
              <a:t>Priest uses pre-written homily in Pastor Toolbox online at</a:t>
            </a:r>
            <a:br>
              <a:rPr lang="en-US" sz="2400" dirty="0">
                <a:latin typeface="Fira Sans" panose="020B0503050000020004" pitchFamily="34" charset="0"/>
              </a:rPr>
            </a:br>
            <a:r>
              <a:rPr lang="en-US" sz="2400" dirty="0">
                <a:latin typeface="Fira Sans" panose="020B0503050000020004" pitchFamily="34" charset="0"/>
                <a:hlinkClick r:id="rId4"/>
              </a:rPr>
              <a:t>https://www.austindiocese.org/csa-parish-resources</a:t>
            </a:r>
            <a:endParaRPr lang="en-US" sz="2400" dirty="0">
              <a:latin typeface="Fira Sans" panose="020B0503050000020004" pitchFamily="34" charset="0"/>
            </a:endParaRPr>
          </a:p>
          <a:p>
            <a:pPr>
              <a:spcBef>
                <a:spcPts val="1800"/>
              </a:spcBef>
            </a:pPr>
            <a:r>
              <a:rPr lang="en-US" sz="2400" dirty="0">
                <a:latin typeface="Fira Sans" panose="020B0503050000020004" pitchFamily="34" charset="0"/>
              </a:rPr>
              <a:t>Strong lay leadership is key to success – recruit help</a:t>
            </a:r>
          </a:p>
          <a:p>
            <a:pPr>
              <a:spcBef>
                <a:spcPts val="1800"/>
              </a:spcBef>
            </a:pPr>
            <a:r>
              <a:rPr lang="en-US" sz="2400" b="1" dirty="0">
                <a:latin typeface="Fira Sans" panose="020B0503050000020004" pitchFamily="34" charset="0"/>
              </a:rPr>
              <a:t>Hand out pledge cards as parishioners enter the parish</a:t>
            </a:r>
          </a:p>
          <a:p>
            <a:pPr>
              <a:spcBef>
                <a:spcPts val="1800"/>
              </a:spcBef>
            </a:pPr>
            <a:r>
              <a:rPr lang="en-US" sz="2400" dirty="0">
                <a:latin typeface="Fira Sans" panose="020B0503050000020004" pitchFamily="34" charset="0"/>
              </a:rPr>
              <a:t>Priest walks parish step-by-step in filling out pledge card</a:t>
            </a:r>
          </a:p>
          <a:p>
            <a:pPr>
              <a:spcBef>
                <a:spcPts val="1800"/>
              </a:spcBef>
            </a:pPr>
            <a:r>
              <a:rPr lang="en-US" sz="2400" dirty="0">
                <a:latin typeface="Fira Sans" panose="020B0503050000020004" pitchFamily="34" charset="0"/>
              </a:rPr>
              <a:t>Show the video</a:t>
            </a:r>
          </a:p>
          <a:p>
            <a:pPr>
              <a:spcBef>
                <a:spcPts val="1800"/>
              </a:spcBef>
            </a:pPr>
            <a:r>
              <a:rPr lang="en-US" sz="2400" dirty="0">
                <a:latin typeface="Fira Sans" panose="020B0503050000020004" pitchFamily="34" charset="0"/>
              </a:rPr>
              <a:t>Place QR code placards in pews</a:t>
            </a:r>
          </a:p>
          <a:p>
            <a:pPr>
              <a:spcBef>
                <a:spcPts val="1800"/>
              </a:spcBef>
            </a:pPr>
            <a:r>
              <a:rPr lang="en-US" sz="2400" dirty="0">
                <a:latin typeface="Fira Sans" panose="020B0503050000020004" pitchFamily="34" charset="0"/>
              </a:rPr>
              <a:t>Place CSA banner out in front of Church – 3 weeks</a:t>
            </a:r>
          </a:p>
          <a:p>
            <a:pPr>
              <a:spcBef>
                <a:spcPts val="1800"/>
              </a:spcBef>
            </a:pPr>
            <a:r>
              <a:rPr lang="en-US" sz="2400" dirty="0">
                <a:latin typeface="Fira Sans" panose="020B0503050000020004" pitchFamily="34" charset="0"/>
              </a:rPr>
              <a:t>Encourage online safe/securing giving</a:t>
            </a:r>
          </a:p>
          <a:p>
            <a:pPr>
              <a:spcBef>
                <a:spcPts val="1800"/>
              </a:spcBef>
            </a:pPr>
            <a:r>
              <a:rPr lang="en-US" sz="2400" dirty="0">
                <a:latin typeface="Fira Sans" panose="020B0503050000020004" pitchFamily="34" charset="0"/>
              </a:rPr>
              <a:t>Strive for 100% participation </a:t>
            </a:r>
          </a:p>
          <a:p>
            <a:pPr>
              <a:spcBef>
                <a:spcPts val="1800"/>
              </a:spcBef>
            </a:pPr>
            <a:r>
              <a:rPr lang="en-US" sz="2400" dirty="0">
                <a:latin typeface="Fira Sans" panose="020B0503050000020004" pitchFamily="34" charset="0"/>
              </a:rPr>
              <a:t>Utilize social media – share diocesan posts to parish platforms and utilize graphics</a:t>
            </a:r>
          </a:p>
        </p:txBody>
      </p:sp>
      <p:sp>
        <p:nvSpPr>
          <p:cNvPr id="6" name="Rectangle 5">
            <a:extLst>
              <a:ext uri="{FF2B5EF4-FFF2-40B4-BE49-F238E27FC236}">
                <a16:creationId xmlns:a16="http://schemas.microsoft.com/office/drawing/2014/main" id="{8E31F458-6486-8941-B0C7-0541B15D0F80}"/>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BA3CA187-B7FA-B944-BD99-4005A084D58C}"/>
              </a:ext>
            </a:extLst>
          </p:cNvPr>
          <p:cNvSpPr txBox="1">
            <a:spLocks/>
          </p:cNvSpPr>
          <p:nvPr/>
        </p:nvSpPr>
        <p:spPr>
          <a:xfrm>
            <a:off x="361895" y="396573"/>
            <a:ext cx="11468210" cy="760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pc="300" dirty="0">
                <a:solidFill>
                  <a:srgbClr val="0E406A"/>
                </a:solidFill>
                <a:latin typeface="Spectral" panose="02020502060000000000" pitchFamily="18" charset="77"/>
              </a:rPr>
              <a:t>TIPS FOR SUCCESS</a:t>
            </a:r>
            <a:endParaRPr lang="en-US" sz="3600" b="1" spc="300" dirty="0">
              <a:solidFill>
                <a:srgbClr val="3A557A"/>
              </a:solidFill>
              <a:latin typeface="Spectral" panose="02020502060000000000" pitchFamily="18" charset="77"/>
            </a:endParaRPr>
          </a:p>
        </p:txBody>
      </p:sp>
      <p:sp>
        <p:nvSpPr>
          <p:cNvPr id="9" name="Slide Number Placeholder 5">
            <a:extLst>
              <a:ext uri="{FF2B5EF4-FFF2-40B4-BE49-F238E27FC236}">
                <a16:creationId xmlns:a16="http://schemas.microsoft.com/office/drawing/2014/main" id="{1C5A5167-8A7F-004B-9988-979B99D248CE}"/>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20</a:t>
            </a:fld>
            <a:endParaRPr lang="en-US" dirty="0">
              <a:solidFill>
                <a:srgbClr val="A2C7E2"/>
              </a:solidFill>
              <a:latin typeface="Fira Sans" panose="020B0503050000020004" pitchFamily="34" charset="0"/>
            </a:endParaRPr>
          </a:p>
        </p:txBody>
      </p:sp>
      <p:sp>
        <p:nvSpPr>
          <p:cNvPr id="10" name="TextBox 9">
            <a:extLst>
              <a:ext uri="{FF2B5EF4-FFF2-40B4-BE49-F238E27FC236}">
                <a16:creationId xmlns:a16="http://schemas.microsoft.com/office/drawing/2014/main" id="{5F9DEEAA-7CC0-FF4A-9088-CE2F8F9121E7}"/>
              </a:ext>
            </a:extLst>
          </p:cNvPr>
          <p:cNvSpPr txBox="1"/>
          <p:nvPr/>
        </p:nvSpPr>
        <p:spPr>
          <a:xfrm>
            <a:off x="372095" y="6596958"/>
            <a:ext cx="3978233"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TIPS FOR SUCCESS</a:t>
            </a:r>
          </a:p>
        </p:txBody>
      </p:sp>
    </p:spTree>
    <p:extLst>
      <p:ext uri="{BB962C8B-B14F-4D97-AF65-F5344CB8AC3E}">
        <p14:creationId xmlns:p14="http://schemas.microsoft.com/office/powerpoint/2010/main" val="37028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7655AE-29F1-DB4F-A431-57D0B1D09D5F}"/>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CA3E226-29B1-447F-B4BA-82D2E5D22F52}"/>
              </a:ext>
            </a:extLst>
          </p:cNvPr>
          <p:cNvSpPr>
            <a:spLocks noGrp="1"/>
          </p:cNvSpPr>
          <p:nvPr>
            <p:ph idx="1"/>
          </p:nvPr>
        </p:nvSpPr>
        <p:spPr>
          <a:xfrm>
            <a:off x="361895" y="1646238"/>
            <a:ext cx="11468210" cy="4690767"/>
          </a:xfrm>
        </p:spPr>
        <p:txBody>
          <a:bodyPr>
            <a:normAutofit fontScale="85000" lnSpcReduction="20000"/>
          </a:bodyPr>
          <a:lstStyle/>
          <a:p>
            <a:pPr>
              <a:lnSpc>
                <a:spcPct val="120000"/>
              </a:lnSpc>
              <a:spcBef>
                <a:spcPts val="200"/>
              </a:spcBef>
            </a:pPr>
            <a:r>
              <a:rPr lang="en-US" dirty="0">
                <a:latin typeface="Fira Sans" panose="020B0503050000020004" pitchFamily="34" charset="0"/>
              </a:rPr>
              <a:t>Distribution</a:t>
            </a:r>
          </a:p>
          <a:p>
            <a:pPr lvl="1">
              <a:lnSpc>
                <a:spcPct val="120000"/>
              </a:lnSpc>
              <a:spcBef>
                <a:spcPts val="200"/>
              </a:spcBef>
              <a:buFont typeface="Courier New" panose="02070309020205020404" pitchFamily="49" charset="0"/>
              <a:buChar char="o"/>
            </a:pPr>
            <a:r>
              <a:rPr lang="en-US" dirty="0">
                <a:latin typeface="Fira Sans" panose="020B0503050000020004" pitchFamily="34" charset="0"/>
              </a:rPr>
              <a:t>Hand out pledge cards as parishioners enter parish or</a:t>
            </a:r>
          </a:p>
          <a:p>
            <a:pPr lvl="1">
              <a:lnSpc>
                <a:spcPct val="120000"/>
              </a:lnSpc>
              <a:spcBef>
                <a:spcPts val="200"/>
              </a:spcBef>
              <a:buFont typeface="Courier New" panose="02070309020205020404" pitchFamily="49" charset="0"/>
              <a:buChar char="o"/>
            </a:pPr>
            <a:r>
              <a:rPr lang="en-US" dirty="0">
                <a:latin typeface="Fira Sans" panose="020B0503050000020004" pitchFamily="34" charset="0"/>
              </a:rPr>
              <a:t>Place pledge cards/pens in the pews prior to Mass</a:t>
            </a:r>
          </a:p>
          <a:p>
            <a:pPr lvl="1">
              <a:lnSpc>
                <a:spcPct val="120000"/>
              </a:lnSpc>
              <a:spcBef>
                <a:spcPts val="200"/>
              </a:spcBef>
              <a:buFont typeface="Courier New" panose="02070309020205020404" pitchFamily="49" charset="0"/>
              <a:buChar char="o"/>
            </a:pPr>
            <a:r>
              <a:rPr lang="en-US" dirty="0">
                <a:latin typeface="Fira Sans" panose="020B0503050000020004" pitchFamily="34" charset="0"/>
              </a:rPr>
              <a:t>Have hospitality ministers pass out pledge cards during the Mass </a:t>
            </a:r>
            <a:endParaRPr lang="en-US" b="1" dirty="0">
              <a:latin typeface="Fira Sans" panose="020B0503050000020004" pitchFamily="34" charset="0"/>
            </a:endParaRPr>
          </a:p>
          <a:p>
            <a:pPr>
              <a:lnSpc>
                <a:spcPct val="120000"/>
              </a:lnSpc>
              <a:spcBef>
                <a:spcPts val="200"/>
              </a:spcBef>
            </a:pPr>
            <a:r>
              <a:rPr lang="en-US" dirty="0">
                <a:latin typeface="Fira Sans" panose="020B0503050000020004" pitchFamily="34" charset="0"/>
              </a:rPr>
              <a:t>Collection</a:t>
            </a:r>
          </a:p>
          <a:p>
            <a:pPr lvl="1">
              <a:lnSpc>
                <a:spcPct val="120000"/>
              </a:lnSpc>
              <a:spcBef>
                <a:spcPts val="200"/>
              </a:spcBef>
              <a:buFont typeface="Courier New" panose="02070309020205020404" pitchFamily="49" charset="0"/>
              <a:buChar char="o"/>
            </a:pPr>
            <a:r>
              <a:rPr lang="en-US" dirty="0">
                <a:latin typeface="Fira Sans" panose="020B0503050000020004" pitchFamily="34" charset="0"/>
              </a:rPr>
              <a:t>Place baskets at the altar and have parishioners come up and place their card in the basket</a:t>
            </a:r>
          </a:p>
          <a:p>
            <a:pPr lvl="1">
              <a:lnSpc>
                <a:spcPct val="120000"/>
              </a:lnSpc>
              <a:spcBef>
                <a:spcPts val="200"/>
              </a:spcBef>
              <a:buFont typeface="Courier New" panose="02070309020205020404" pitchFamily="49" charset="0"/>
              <a:buChar char="o"/>
            </a:pPr>
            <a:r>
              <a:rPr lang="en-US" dirty="0">
                <a:latin typeface="Fira Sans" panose="020B0503050000020004" pitchFamily="34" charset="0"/>
              </a:rPr>
              <a:t>Have hospitality ministers collect the pledge cards pew-by-pew </a:t>
            </a:r>
          </a:p>
          <a:p>
            <a:pPr lvl="1">
              <a:lnSpc>
                <a:spcPct val="120000"/>
              </a:lnSpc>
              <a:spcBef>
                <a:spcPts val="200"/>
              </a:spcBef>
              <a:buFont typeface="Courier New" panose="02070309020205020404" pitchFamily="49" charset="0"/>
              <a:buChar char="o"/>
            </a:pPr>
            <a:r>
              <a:rPr lang="en-US" dirty="0">
                <a:latin typeface="Fira Sans" panose="020B0503050000020004" pitchFamily="34" charset="0"/>
              </a:rPr>
              <a:t>Have hospitality ministers stand at the back of the church with baskets as Mass ends</a:t>
            </a:r>
          </a:p>
          <a:p>
            <a:pPr>
              <a:lnSpc>
                <a:spcPct val="120000"/>
              </a:lnSpc>
              <a:spcBef>
                <a:spcPts val="200"/>
              </a:spcBef>
            </a:pPr>
            <a:r>
              <a:rPr lang="en-US" b="1" dirty="0">
                <a:latin typeface="Fira Sans" panose="020B0503050000020004" pitchFamily="34" charset="0"/>
              </a:rPr>
              <a:t>Keep your Sunday collection separate from the CSA </a:t>
            </a:r>
          </a:p>
          <a:p>
            <a:pPr>
              <a:lnSpc>
                <a:spcPct val="120000"/>
              </a:lnSpc>
              <a:spcBef>
                <a:spcPts val="200"/>
              </a:spcBef>
            </a:pPr>
            <a:r>
              <a:rPr lang="en-US" dirty="0">
                <a:latin typeface="Fira Sans" panose="020B0503050000020004" pitchFamily="34" charset="0"/>
              </a:rPr>
              <a:t>Do not leave pledge cards at the back of the church and tell parishioners to pick  one up on the way out.  The pledge cards are to be filled out during Mass</a:t>
            </a:r>
          </a:p>
          <a:p>
            <a:pPr>
              <a:lnSpc>
                <a:spcPct val="120000"/>
              </a:lnSpc>
              <a:spcBef>
                <a:spcPts val="200"/>
              </a:spcBef>
            </a:pPr>
            <a:r>
              <a:rPr lang="en-US" dirty="0">
                <a:latin typeface="Fira Sans" panose="020B0503050000020004" pitchFamily="34" charset="0"/>
              </a:rPr>
              <a:t>Encourage paperless, safe and secure online giving </a:t>
            </a:r>
          </a:p>
        </p:txBody>
      </p:sp>
      <p:sp>
        <p:nvSpPr>
          <p:cNvPr id="7" name="Title 1">
            <a:extLst>
              <a:ext uri="{FF2B5EF4-FFF2-40B4-BE49-F238E27FC236}">
                <a16:creationId xmlns:a16="http://schemas.microsoft.com/office/drawing/2014/main" id="{CDCB3B0C-F7D8-A74A-A7E9-71117D0355B7}"/>
              </a:ext>
            </a:extLst>
          </p:cNvPr>
          <p:cNvSpPr txBox="1">
            <a:spLocks/>
          </p:cNvSpPr>
          <p:nvPr/>
        </p:nvSpPr>
        <p:spPr>
          <a:xfrm>
            <a:off x="361895" y="396573"/>
            <a:ext cx="11468210" cy="10806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pc="300" dirty="0">
                <a:solidFill>
                  <a:srgbClr val="0E406A"/>
                </a:solidFill>
                <a:latin typeface="Spectral" panose="02020502060000000000" pitchFamily="18" charset="77"/>
              </a:rPr>
              <a:t>PLEDGE CARD DISTRIBUTION/</a:t>
            </a:r>
            <a:br>
              <a:rPr lang="en-US" sz="3600" b="1" spc="300" dirty="0">
                <a:solidFill>
                  <a:srgbClr val="0E406A"/>
                </a:solidFill>
                <a:latin typeface="Spectral" panose="02020502060000000000" pitchFamily="18" charset="77"/>
              </a:rPr>
            </a:br>
            <a:r>
              <a:rPr lang="en-US" sz="3600" b="1" spc="300" dirty="0">
                <a:solidFill>
                  <a:srgbClr val="0E406A"/>
                </a:solidFill>
                <a:latin typeface="Spectral" panose="02020502060000000000" pitchFamily="18" charset="77"/>
              </a:rPr>
              <a:t>COLLECTION SUGGESTIONS</a:t>
            </a:r>
            <a:endParaRPr lang="en-US" sz="3600" b="1" spc="300" dirty="0">
              <a:solidFill>
                <a:srgbClr val="3A557A"/>
              </a:solidFill>
              <a:latin typeface="Spectral" panose="02020502060000000000" pitchFamily="18" charset="77"/>
            </a:endParaRPr>
          </a:p>
        </p:txBody>
      </p:sp>
      <p:sp>
        <p:nvSpPr>
          <p:cNvPr id="8" name="Slide Number Placeholder 5">
            <a:extLst>
              <a:ext uri="{FF2B5EF4-FFF2-40B4-BE49-F238E27FC236}">
                <a16:creationId xmlns:a16="http://schemas.microsoft.com/office/drawing/2014/main" id="{E5DE451D-5B14-B94C-9BE0-0777AC675C00}"/>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21</a:t>
            </a:fld>
            <a:endParaRPr lang="en-US" dirty="0">
              <a:solidFill>
                <a:srgbClr val="A2C7E2"/>
              </a:solidFill>
              <a:latin typeface="Fira Sans" panose="020B0503050000020004" pitchFamily="34" charset="0"/>
            </a:endParaRPr>
          </a:p>
        </p:txBody>
      </p:sp>
      <p:sp>
        <p:nvSpPr>
          <p:cNvPr id="9" name="TextBox 8">
            <a:extLst>
              <a:ext uri="{FF2B5EF4-FFF2-40B4-BE49-F238E27FC236}">
                <a16:creationId xmlns:a16="http://schemas.microsoft.com/office/drawing/2014/main" id="{114FDD3F-B0DB-F147-A0CF-2CADC42092B4}"/>
              </a:ext>
            </a:extLst>
          </p:cNvPr>
          <p:cNvSpPr txBox="1"/>
          <p:nvPr/>
        </p:nvSpPr>
        <p:spPr>
          <a:xfrm>
            <a:off x="372095" y="6596958"/>
            <a:ext cx="6698556"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PLEDGE CARD DISTRIBUTION/COLLECTION SUGGESTIONS</a:t>
            </a:r>
          </a:p>
        </p:txBody>
      </p:sp>
    </p:spTree>
    <p:extLst>
      <p:ext uri="{BB962C8B-B14F-4D97-AF65-F5344CB8AC3E}">
        <p14:creationId xmlns:p14="http://schemas.microsoft.com/office/powerpoint/2010/main" val="91467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3B3B3-C17B-C2E2-D798-AF1120C290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CB64E7-60B0-04BB-F72B-D1951077EA24}"/>
              </a:ext>
            </a:extLst>
          </p:cNvPr>
          <p:cNvSpPr>
            <a:spLocks noGrp="1"/>
          </p:cNvSpPr>
          <p:nvPr>
            <p:ph type="ctrTitle"/>
          </p:nvPr>
        </p:nvSpPr>
        <p:spPr>
          <a:xfrm>
            <a:off x="148280" y="289559"/>
            <a:ext cx="12043720" cy="5173692"/>
          </a:xfrm>
        </p:spPr>
        <p:txBody>
          <a:bodyPr>
            <a:noAutofit/>
          </a:bodyPr>
          <a:lstStyle/>
          <a:p>
            <a:r>
              <a:rPr lang="en-US" sz="13000" b="1" spc="300" dirty="0">
                <a:solidFill>
                  <a:srgbClr val="0E406A"/>
                </a:solidFill>
                <a:latin typeface="Spectral" panose="02020502060000000000" pitchFamily="18" charset="77"/>
              </a:rPr>
              <a:t>PARTICIPATION</a:t>
            </a:r>
            <a:br>
              <a:rPr lang="en-US" sz="20000" b="1" spc="300" dirty="0">
                <a:solidFill>
                  <a:srgbClr val="0E406A"/>
                </a:solidFill>
                <a:latin typeface="Spectral" panose="02020502060000000000" pitchFamily="18" charset="77"/>
              </a:rPr>
            </a:br>
            <a:r>
              <a:rPr lang="en-US" sz="13000" b="1" spc="300" dirty="0">
                <a:solidFill>
                  <a:srgbClr val="0E406A"/>
                </a:solidFill>
                <a:latin typeface="Spectral" panose="02020502060000000000" pitchFamily="18" charset="77"/>
              </a:rPr>
              <a:t>MATTERS!</a:t>
            </a:r>
          </a:p>
        </p:txBody>
      </p:sp>
      <p:sp>
        <p:nvSpPr>
          <p:cNvPr id="4" name="Rectangle 3">
            <a:extLst>
              <a:ext uri="{FF2B5EF4-FFF2-40B4-BE49-F238E27FC236}">
                <a16:creationId xmlns:a16="http://schemas.microsoft.com/office/drawing/2014/main" id="{BF7C5B62-524B-4EF3-EF1E-007D409A5405}"/>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spc="600" dirty="0">
                <a:solidFill>
                  <a:schemeClr val="bg1"/>
                </a:solidFill>
                <a:latin typeface="Fira Sans" panose="020B0503050000020004" pitchFamily="34" charset="0"/>
              </a:rPr>
              <a:t>PARTCIPATION</a:t>
            </a:r>
          </a:p>
        </p:txBody>
      </p:sp>
      <p:sp>
        <p:nvSpPr>
          <p:cNvPr id="3" name="TextBox 2">
            <a:extLst>
              <a:ext uri="{FF2B5EF4-FFF2-40B4-BE49-F238E27FC236}">
                <a16:creationId xmlns:a16="http://schemas.microsoft.com/office/drawing/2014/main" id="{D0D542DB-623B-3E25-BDFA-273D4152918B}"/>
              </a:ext>
            </a:extLst>
          </p:cNvPr>
          <p:cNvSpPr txBox="1"/>
          <p:nvPr/>
        </p:nvSpPr>
        <p:spPr>
          <a:xfrm>
            <a:off x="5654040" y="299212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85AD1DFD-3E87-FEBD-FBFA-BE9136AAFF74}"/>
              </a:ext>
            </a:extLst>
          </p:cNvPr>
          <p:cNvSpPr txBox="1"/>
          <p:nvPr/>
        </p:nvSpPr>
        <p:spPr>
          <a:xfrm>
            <a:off x="619761" y="1046480"/>
            <a:ext cx="11064240"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6759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64BF0C-E7CB-E041-9796-B3DC8E089D02}"/>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4778C3D-4006-4194-9B19-96D0EC4D2A3B}"/>
              </a:ext>
            </a:extLst>
          </p:cNvPr>
          <p:cNvSpPr>
            <a:spLocks noGrp="1"/>
          </p:cNvSpPr>
          <p:nvPr>
            <p:ph idx="1"/>
          </p:nvPr>
        </p:nvSpPr>
        <p:spPr>
          <a:xfrm>
            <a:off x="361895" y="1156863"/>
            <a:ext cx="11597876" cy="5296235"/>
          </a:xfrm>
        </p:spPr>
        <p:txBody>
          <a:bodyPr>
            <a:normAutofit fontScale="85000" lnSpcReduction="20000"/>
          </a:bodyPr>
          <a:lstStyle/>
          <a:p>
            <a:pPr marL="0" indent="0">
              <a:lnSpc>
                <a:spcPct val="110000"/>
              </a:lnSpc>
              <a:spcBef>
                <a:spcPts val="1200"/>
              </a:spcBef>
              <a:buNone/>
            </a:pPr>
            <a:r>
              <a:rPr lang="en-US" b="1" dirty="0">
                <a:latin typeface="Fira Sans" panose="020B0503050000020004" pitchFamily="34" charset="0"/>
              </a:rPr>
              <a:t>7-Step Easy Process – Completing the Transmittal Form</a:t>
            </a:r>
          </a:p>
          <a:p>
            <a:pPr marL="514350" indent="-514350">
              <a:lnSpc>
                <a:spcPct val="110000"/>
              </a:lnSpc>
              <a:spcBef>
                <a:spcPts val="1200"/>
              </a:spcBef>
              <a:buFont typeface="+mj-lt"/>
              <a:buAutoNum type="arabicPeriod"/>
            </a:pPr>
            <a:r>
              <a:rPr lang="en-US" sz="2600" dirty="0">
                <a:latin typeface="Fira Sans" panose="020B0503050000020004" pitchFamily="34" charset="0"/>
              </a:rPr>
              <a:t>Count all sealed pledge envelopes and place them in the Return Mailer envelope. </a:t>
            </a:r>
            <a:br>
              <a:rPr lang="en-US" sz="2600" dirty="0">
                <a:latin typeface="Fira Sans" panose="020B0503050000020004" pitchFamily="34" charset="0"/>
              </a:rPr>
            </a:br>
            <a:r>
              <a:rPr lang="en-US" sz="2600" b="1" dirty="0">
                <a:solidFill>
                  <a:srgbClr val="9C2320"/>
                </a:solidFill>
                <a:latin typeface="Fira Sans" panose="020B0503050000020004" pitchFamily="34" charset="0"/>
              </a:rPr>
              <a:t>DO NOT OPEN THEM!</a:t>
            </a:r>
          </a:p>
          <a:p>
            <a:pPr marL="514350" indent="-514350">
              <a:lnSpc>
                <a:spcPct val="110000"/>
              </a:lnSpc>
              <a:spcBef>
                <a:spcPts val="1200"/>
              </a:spcBef>
              <a:buFont typeface="+mj-lt"/>
              <a:buAutoNum type="arabicPeriod"/>
            </a:pPr>
            <a:r>
              <a:rPr lang="en-US" sz="2600" dirty="0">
                <a:latin typeface="Fira Sans" panose="020B0503050000020004" pitchFamily="34" charset="0"/>
              </a:rPr>
              <a:t>Count the number of loose checks and place them in the Return Mailer envelope.</a:t>
            </a:r>
          </a:p>
          <a:p>
            <a:pPr marL="514350" indent="-514350">
              <a:lnSpc>
                <a:spcPct val="110000"/>
              </a:lnSpc>
              <a:spcBef>
                <a:spcPts val="1200"/>
              </a:spcBef>
              <a:buFont typeface="+mj-lt"/>
              <a:buAutoNum type="arabicPeriod"/>
            </a:pPr>
            <a:r>
              <a:rPr lang="en-US" sz="2600" dirty="0">
                <a:latin typeface="Fira Sans" panose="020B0503050000020004" pitchFamily="34" charset="0"/>
              </a:rPr>
              <a:t>Collect all loose cash and change and put it into one pledge envelope. Write “Anonymous” on the envelope and place it in the Return Mailer.  This counts as one (1) pledge envelope.</a:t>
            </a:r>
          </a:p>
          <a:p>
            <a:pPr marL="514350" indent="-514350">
              <a:lnSpc>
                <a:spcPct val="110000"/>
              </a:lnSpc>
              <a:spcBef>
                <a:spcPts val="1200"/>
              </a:spcBef>
              <a:buFont typeface="+mj-lt"/>
              <a:buAutoNum type="arabicPeriod"/>
            </a:pPr>
            <a:r>
              <a:rPr lang="en-US" sz="2600" dirty="0">
                <a:latin typeface="Fira Sans" panose="020B0503050000020004" pitchFamily="34" charset="0"/>
              </a:rPr>
              <a:t>Total the number of pledge envelopes, the number of loose checks, and the anonymous cash envelope, and write this number on the line “Total # of Envelopes.”</a:t>
            </a:r>
          </a:p>
          <a:p>
            <a:pPr marL="514350" indent="-514350">
              <a:lnSpc>
                <a:spcPct val="110000"/>
              </a:lnSpc>
              <a:spcBef>
                <a:spcPts val="1200"/>
              </a:spcBef>
              <a:buFont typeface="+mj-lt"/>
              <a:buAutoNum type="arabicPeriod"/>
            </a:pPr>
            <a:r>
              <a:rPr lang="en-US" sz="2600" dirty="0">
                <a:latin typeface="Fira Sans" panose="020B0503050000020004" pitchFamily="34" charset="0"/>
              </a:rPr>
              <a:t>Mail first two batches to the processing center. Send remaining batches to the Stewardship &amp; Development Office at the Diocese of Austin. OBTAIN A TRACKING #.</a:t>
            </a:r>
          </a:p>
          <a:p>
            <a:pPr marL="514350" indent="-514350">
              <a:lnSpc>
                <a:spcPct val="110000"/>
              </a:lnSpc>
              <a:spcBef>
                <a:spcPts val="1200"/>
              </a:spcBef>
              <a:buFont typeface="+mj-lt"/>
              <a:buAutoNum type="arabicPeriod"/>
            </a:pPr>
            <a:r>
              <a:rPr lang="en-US" sz="2600" dirty="0">
                <a:latin typeface="Fira Sans" panose="020B0503050000020004" pitchFamily="34" charset="0"/>
              </a:rPr>
              <a:t>Include and mail the completed Transmittal Form in the Return Mailer envelope.</a:t>
            </a:r>
          </a:p>
          <a:p>
            <a:pPr marL="514350" indent="-514350">
              <a:lnSpc>
                <a:spcPct val="110000"/>
              </a:lnSpc>
              <a:spcBef>
                <a:spcPts val="1200"/>
              </a:spcBef>
              <a:buFont typeface="+mj-lt"/>
              <a:buAutoNum type="arabicPeriod"/>
            </a:pPr>
            <a:r>
              <a:rPr lang="en-US" sz="2600" dirty="0">
                <a:latin typeface="Fira Sans" panose="020B0503050000020004" pitchFamily="34" charset="0"/>
              </a:rPr>
              <a:t>Keep one copy of this form for your records and email/mail one copy to the Diocese.</a:t>
            </a:r>
          </a:p>
        </p:txBody>
      </p:sp>
      <p:sp>
        <p:nvSpPr>
          <p:cNvPr id="7" name="Title 1">
            <a:extLst>
              <a:ext uri="{FF2B5EF4-FFF2-40B4-BE49-F238E27FC236}">
                <a16:creationId xmlns:a16="http://schemas.microsoft.com/office/drawing/2014/main" id="{E6B5D2F8-44F8-B14C-9B4A-6273B80364CE}"/>
              </a:ext>
            </a:extLst>
          </p:cNvPr>
          <p:cNvSpPr txBox="1">
            <a:spLocks/>
          </p:cNvSpPr>
          <p:nvPr/>
        </p:nvSpPr>
        <p:spPr>
          <a:xfrm>
            <a:off x="361895" y="396573"/>
            <a:ext cx="11468210" cy="760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pc="300" dirty="0">
                <a:solidFill>
                  <a:srgbClr val="0E406A"/>
                </a:solidFill>
                <a:latin typeface="Spectral" panose="02020502060000000000" pitchFamily="18" charset="77"/>
              </a:rPr>
              <a:t>RETURN PROCEDURES</a:t>
            </a:r>
            <a:endParaRPr lang="en-US" sz="3600" b="1" spc="300" dirty="0">
              <a:solidFill>
                <a:srgbClr val="3A557A"/>
              </a:solidFill>
              <a:latin typeface="Spectral" panose="02020502060000000000" pitchFamily="18" charset="77"/>
            </a:endParaRPr>
          </a:p>
        </p:txBody>
      </p:sp>
      <p:sp>
        <p:nvSpPr>
          <p:cNvPr id="8" name="Slide Number Placeholder 5">
            <a:extLst>
              <a:ext uri="{FF2B5EF4-FFF2-40B4-BE49-F238E27FC236}">
                <a16:creationId xmlns:a16="http://schemas.microsoft.com/office/drawing/2014/main" id="{ECAFB225-D5BB-B243-B305-0ED64824F3A6}"/>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23</a:t>
            </a:fld>
            <a:endParaRPr lang="en-US" dirty="0">
              <a:solidFill>
                <a:srgbClr val="A2C7E2"/>
              </a:solidFill>
              <a:latin typeface="Fira Sans" panose="020B0503050000020004" pitchFamily="34" charset="0"/>
            </a:endParaRPr>
          </a:p>
        </p:txBody>
      </p:sp>
      <p:sp>
        <p:nvSpPr>
          <p:cNvPr id="9" name="TextBox 8">
            <a:extLst>
              <a:ext uri="{FF2B5EF4-FFF2-40B4-BE49-F238E27FC236}">
                <a16:creationId xmlns:a16="http://schemas.microsoft.com/office/drawing/2014/main" id="{16B2BDD7-A3DF-334D-9CC5-7B2517EA1EAB}"/>
              </a:ext>
            </a:extLst>
          </p:cNvPr>
          <p:cNvSpPr txBox="1"/>
          <p:nvPr/>
        </p:nvSpPr>
        <p:spPr>
          <a:xfrm>
            <a:off x="372095" y="6596958"/>
            <a:ext cx="3978233"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RETURN PROCEDURES</a:t>
            </a:r>
          </a:p>
        </p:txBody>
      </p:sp>
    </p:spTree>
    <p:extLst>
      <p:ext uri="{BB962C8B-B14F-4D97-AF65-F5344CB8AC3E}">
        <p14:creationId xmlns:p14="http://schemas.microsoft.com/office/powerpoint/2010/main" val="125148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C175CB-8BD1-D24B-A896-90F468BB0947}"/>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a:extLst>
              <a:ext uri="{FF2B5EF4-FFF2-40B4-BE49-F238E27FC236}">
                <a16:creationId xmlns:a16="http://schemas.microsoft.com/office/drawing/2014/main" id="{8E303BFF-A9EC-4282-B783-D6228071525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8507" y="1325830"/>
            <a:ext cx="9434985" cy="490701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9B575617-BCEC-0F49-BBD0-EE2C1848C678}"/>
              </a:ext>
            </a:extLst>
          </p:cNvPr>
          <p:cNvSpPr txBox="1">
            <a:spLocks/>
          </p:cNvSpPr>
          <p:nvPr/>
        </p:nvSpPr>
        <p:spPr>
          <a:xfrm>
            <a:off x="361895" y="396573"/>
            <a:ext cx="11468210" cy="760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pc="300" dirty="0">
                <a:solidFill>
                  <a:srgbClr val="0E406A"/>
                </a:solidFill>
                <a:latin typeface="Spectral" panose="02020502060000000000" pitchFamily="18" charset="77"/>
              </a:rPr>
              <a:t>COMPLETED EXAMPLE</a:t>
            </a:r>
            <a:endParaRPr lang="en-US" sz="3600" b="1" spc="300" dirty="0">
              <a:solidFill>
                <a:srgbClr val="3A557A"/>
              </a:solidFill>
              <a:latin typeface="Spectral" panose="02020502060000000000" pitchFamily="18" charset="77"/>
            </a:endParaRPr>
          </a:p>
        </p:txBody>
      </p:sp>
      <p:sp>
        <p:nvSpPr>
          <p:cNvPr id="9" name="Slide Number Placeholder 5">
            <a:extLst>
              <a:ext uri="{FF2B5EF4-FFF2-40B4-BE49-F238E27FC236}">
                <a16:creationId xmlns:a16="http://schemas.microsoft.com/office/drawing/2014/main" id="{91F3C904-EA2A-BA48-8F11-705B61EF1AD5}"/>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24</a:t>
            </a:fld>
            <a:endParaRPr lang="en-US" dirty="0">
              <a:solidFill>
                <a:srgbClr val="A2C7E2"/>
              </a:solidFill>
              <a:latin typeface="Fira Sans" panose="020B0503050000020004" pitchFamily="34" charset="0"/>
            </a:endParaRPr>
          </a:p>
        </p:txBody>
      </p:sp>
      <p:sp>
        <p:nvSpPr>
          <p:cNvPr id="10" name="TextBox 9">
            <a:extLst>
              <a:ext uri="{FF2B5EF4-FFF2-40B4-BE49-F238E27FC236}">
                <a16:creationId xmlns:a16="http://schemas.microsoft.com/office/drawing/2014/main" id="{71CEA872-46C3-6440-BBB4-A460230E7D57}"/>
              </a:ext>
            </a:extLst>
          </p:cNvPr>
          <p:cNvSpPr txBox="1"/>
          <p:nvPr/>
        </p:nvSpPr>
        <p:spPr>
          <a:xfrm>
            <a:off x="372095" y="6596958"/>
            <a:ext cx="5114305"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RETURN PROCEDURES- COMPLETED EXAMPLE</a:t>
            </a:r>
          </a:p>
        </p:txBody>
      </p:sp>
    </p:spTree>
    <p:extLst>
      <p:ext uri="{BB962C8B-B14F-4D97-AF65-F5344CB8AC3E}">
        <p14:creationId xmlns:p14="http://schemas.microsoft.com/office/powerpoint/2010/main" val="129484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2061E9-0A9C-5042-A7CD-716B582C5096}"/>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C28DBB1-2D7B-4E36-9855-BB419F13B799}"/>
              </a:ext>
            </a:extLst>
          </p:cNvPr>
          <p:cNvSpPr>
            <a:spLocks noGrp="1"/>
          </p:cNvSpPr>
          <p:nvPr>
            <p:ph idx="1"/>
          </p:nvPr>
        </p:nvSpPr>
        <p:spPr>
          <a:xfrm>
            <a:off x="838200" y="1467293"/>
            <a:ext cx="10515600" cy="4709670"/>
          </a:xfrm>
        </p:spPr>
        <p:txBody>
          <a:bodyPr anchor="ctr"/>
          <a:lstStyle/>
          <a:p>
            <a:pPr marL="0" indent="0" algn="ctr">
              <a:buNone/>
            </a:pPr>
            <a:r>
              <a:rPr lang="en-US" sz="4800" dirty="0">
                <a:latin typeface="Fira Sans Medium" panose="020B0503050000020004" pitchFamily="34" charset="0"/>
                <a:hlinkClick r:id="rId2"/>
              </a:rPr>
              <a:t>www.austindiocese.org/csa</a:t>
            </a:r>
            <a:endParaRPr lang="en-US" sz="4800" dirty="0">
              <a:latin typeface="Fira Sans Medium" panose="020B0503050000020004" pitchFamily="34" charset="0"/>
            </a:endParaRPr>
          </a:p>
        </p:txBody>
      </p:sp>
      <p:sp>
        <p:nvSpPr>
          <p:cNvPr id="7" name="Title 1">
            <a:extLst>
              <a:ext uri="{FF2B5EF4-FFF2-40B4-BE49-F238E27FC236}">
                <a16:creationId xmlns:a16="http://schemas.microsoft.com/office/drawing/2014/main" id="{F2FA4FBF-FE2D-0F45-AB36-1BB1958668AD}"/>
              </a:ext>
            </a:extLst>
          </p:cNvPr>
          <p:cNvSpPr txBox="1">
            <a:spLocks/>
          </p:cNvSpPr>
          <p:nvPr/>
        </p:nvSpPr>
        <p:spPr>
          <a:xfrm>
            <a:off x="361895" y="396573"/>
            <a:ext cx="11468210" cy="760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pc="300" dirty="0">
                <a:solidFill>
                  <a:srgbClr val="0E406A"/>
                </a:solidFill>
                <a:latin typeface="Spectral" panose="02020502060000000000" pitchFamily="18" charset="77"/>
              </a:rPr>
              <a:t>CATHOLIC SERVICES APPEAL WEBSITE	</a:t>
            </a:r>
            <a:endParaRPr lang="en-US" sz="3600" b="1" spc="300" dirty="0">
              <a:solidFill>
                <a:srgbClr val="3A557A"/>
              </a:solidFill>
              <a:latin typeface="Spectral" panose="02020502060000000000" pitchFamily="18" charset="77"/>
            </a:endParaRPr>
          </a:p>
        </p:txBody>
      </p:sp>
      <p:sp>
        <p:nvSpPr>
          <p:cNvPr id="9" name="Slide Number Placeholder 5">
            <a:extLst>
              <a:ext uri="{FF2B5EF4-FFF2-40B4-BE49-F238E27FC236}">
                <a16:creationId xmlns:a16="http://schemas.microsoft.com/office/drawing/2014/main" id="{B2C6B306-5BEB-6343-B8A9-2AA35F52CDFD}"/>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rPr>
              <a:t>25</a:t>
            </a:fld>
            <a:endParaRPr lang="en-US" dirty="0">
              <a:solidFill>
                <a:srgbClr val="A2C7E2"/>
              </a:solidFill>
            </a:endParaRPr>
          </a:p>
        </p:txBody>
      </p:sp>
      <p:sp>
        <p:nvSpPr>
          <p:cNvPr id="10" name="TextBox 9">
            <a:extLst>
              <a:ext uri="{FF2B5EF4-FFF2-40B4-BE49-F238E27FC236}">
                <a16:creationId xmlns:a16="http://schemas.microsoft.com/office/drawing/2014/main" id="{E431427E-FA05-584F-B649-FCD41DB9BB37}"/>
              </a:ext>
            </a:extLst>
          </p:cNvPr>
          <p:cNvSpPr txBox="1"/>
          <p:nvPr/>
        </p:nvSpPr>
        <p:spPr>
          <a:xfrm>
            <a:off x="372095" y="6591367"/>
            <a:ext cx="4359393"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CATHOLIC SERVICES APPEAL WEBSITE</a:t>
            </a:r>
          </a:p>
        </p:txBody>
      </p:sp>
    </p:spTree>
    <p:extLst>
      <p:ext uri="{BB962C8B-B14F-4D97-AF65-F5344CB8AC3E}">
        <p14:creationId xmlns:p14="http://schemas.microsoft.com/office/powerpoint/2010/main" val="133371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D2EAE-3C10-B892-D37C-81A788E2D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291851-DAF1-B3AD-B4C7-EFE42DC41B67}"/>
              </a:ext>
            </a:extLst>
          </p:cNvPr>
          <p:cNvSpPr>
            <a:spLocks noGrp="1"/>
          </p:cNvSpPr>
          <p:nvPr>
            <p:ph type="ctrTitle"/>
          </p:nvPr>
        </p:nvSpPr>
        <p:spPr>
          <a:xfrm>
            <a:off x="148280" y="289559"/>
            <a:ext cx="12043720" cy="5173692"/>
          </a:xfrm>
        </p:spPr>
        <p:txBody>
          <a:bodyPr>
            <a:noAutofit/>
          </a:bodyPr>
          <a:lstStyle/>
          <a:p>
            <a:r>
              <a:rPr lang="en-US" sz="13000" b="1" spc="300" dirty="0">
                <a:solidFill>
                  <a:srgbClr val="0E406A"/>
                </a:solidFill>
                <a:latin typeface="Spectral" panose="02020502060000000000" pitchFamily="18" charset="77"/>
              </a:rPr>
              <a:t>PARTICIPATION</a:t>
            </a:r>
            <a:br>
              <a:rPr lang="en-US" sz="20000" b="1" spc="300" dirty="0">
                <a:solidFill>
                  <a:srgbClr val="0E406A"/>
                </a:solidFill>
                <a:latin typeface="Spectral" panose="02020502060000000000" pitchFamily="18" charset="77"/>
              </a:rPr>
            </a:br>
            <a:r>
              <a:rPr lang="en-US" sz="13000" b="1" spc="300" dirty="0">
                <a:solidFill>
                  <a:srgbClr val="0E406A"/>
                </a:solidFill>
                <a:latin typeface="Spectral" panose="02020502060000000000" pitchFamily="18" charset="77"/>
              </a:rPr>
              <a:t>MATTERS!</a:t>
            </a:r>
          </a:p>
        </p:txBody>
      </p:sp>
      <p:sp>
        <p:nvSpPr>
          <p:cNvPr id="4" name="Rectangle 3">
            <a:extLst>
              <a:ext uri="{FF2B5EF4-FFF2-40B4-BE49-F238E27FC236}">
                <a16:creationId xmlns:a16="http://schemas.microsoft.com/office/drawing/2014/main" id="{B1D9B335-393C-0718-E914-47A8E674A0E5}"/>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spc="600" dirty="0">
                <a:solidFill>
                  <a:schemeClr val="bg1"/>
                </a:solidFill>
                <a:latin typeface="Fira Sans" panose="020B0503050000020004" pitchFamily="34" charset="0"/>
              </a:rPr>
              <a:t>PARTCIPATION</a:t>
            </a:r>
          </a:p>
        </p:txBody>
      </p:sp>
      <p:sp>
        <p:nvSpPr>
          <p:cNvPr id="3" name="TextBox 2">
            <a:extLst>
              <a:ext uri="{FF2B5EF4-FFF2-40B4-BE49-F238E27FC236}">
                <a16:creationId xmlns:a16="http://schemas.microsoft.com/office/drawing/2014/main" id="{30F7CAFF-9C83-A986-9CFB-FDD5EAD0D9EA}"/>
              </a:ext>
            </a:extLst>
          </p:cNvPr>
          <p:cNvSpPr txBox="1"/>
          <p:nvPr/>
        </p:nvSpPr>
        <p:spPr>
          <a:xfrm>
            <a:off x="5654040" y="299212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15017C2C-FFC8-6A35-0317-E047E34BB0F3}"/>
              </a:ext>
            </a:extLst>
          </p:cNvPr>
          <p:cNvSpPr txBox="1"/>
          <p:nvPr/>
        </p:nvSpPr>
        <p:spPr>
          <a:xfrm>
            <a:off x="619761" y="1046480"/>
            <a:ext cx="11064240"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6069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170A63-5CDC-1247-BD7B-977D68F87BAE}"/>
              </a:ext>
            </a:extLst>
          </p:cNvPr>
          <p:cNvSpPr/>
          <p:nvPr/>
        </p:nvSpPr>
        <p:spPr>
          <a:xfrm>
            <a:off x="0" y="6515478"/>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564CCC88-A636-1749-965F-141C7BB7AE26}"/>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3</a:t>
            </a:fld>
            <a:endParaRPr lang="en-US" dirty="0">
              <a:solidFill>
                <a:srgbClr val="A2C7E2"/>
              </a:solidFill>
              <a:latin typeface="Fira Sans" panose="020B0503050000020004" pitchFamily="34" charset="0"/>
            </a:endParaRPr>
          </a:p>
        </p:txBody>
      </p:sp>
      <p:sp>
        <p:nvSpPr>
          <p:cNvPr id="3" name="TextBox 2">
            <a:extLst>
              <a:ext uri="{FF2B5EF4-FFF2-40B4-BE49-F238E27FC236}">
                <a16:creationId xmlns:a16="http://schemas.microsoft.com/office/drawing/2014/main" id="{E8475111-9D85-B04E-8ABE-052044BAFD5B}"/>
              </a:ext>
            </a:extLst>
          </p:cNvPr>
          <p:cNvSpPr txBox="1"/>
          <p:nvPr/>
        </p:nvSpPr>
        <p:spPr>
          <a:xfrm>
            <a:off x="372095" y="6587119"/>
            <a:ext cx="3978233"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KAHOOT</a:t>
            </a:r>
          </a:p>
        </p:txBody>
      </p:sp>
      <p:pic>
        <p:nvPicPr>
          <p:cNvPr id="8" name="Picture 7" descr="A hand holding a phone&#10;&#10;AI-generated content may be incorrect.">
            <a:hlinkClick r:id="rId2"/>
            <a:extLst>
              <a:ext uri="{FF2B5EF4-FFF2-40B4-BE49-F238E27FC236}">
                <a16:creationId xmlns:a16="http://schemas.microsoft.com/office/drawing/2014/main" id="{70D79BF2-514A-3454-7F24-4976A656C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791" y="2196836"/>
            <a:ext cx="7477245" cy="4074288"/>
          </a:xfrm>
          <a:prstGeom prst="rect">
            <a:avLst/>
          </a:prstGeom>
        </p:spPr>
      </p:pic>
      <p:sp>
        <p:nvSpPr>
          <p:cNvPr id="12" name="TextBox 11">
            <a:extLst>
              <a:ext uri="{FF2B5EF4-FFF2-40B4-BE49-F238E27FC236}">
                <a16:creationId xmlns:a16="http://schemas.microsoft.com/office/drawing/2014/main" id="{0EA2F57C-555C-7C87-8E7B-305940289B31}"/>
              </a:ext>
            </a:extLst>
          </p:cNvPr>
          <p:cNvSpPr txBox="1"/>
          <p:nvPr/>
        </p:nvSpPr>
        <p:spPr>
          <a:xfrm>
            <a:off x="925286" y="405112"/>
            <a:ext cx="10482943" cy="1200329"/>
          </a:xfrm>
          <a:prstGeom prst="rect">
            <a:avLst/>
          </a:prstGeom>
          <a:noFill/>
        </p:spPr>
        <p:txBody>
          <a:bodyPr wrap="square" rtlCol="0">
            <a:spAutoFit/>
          </a:bodyPr>
          <a:lstStyle/>
          <a:p>
            <a:pPr algn="ctr"/>
            <a:r>
              <a:rPr lang="en-US" sz="3600" b="1" spc="300" dirty="0">
                <a:solidFill>
                  <a:srgbClr val="0E406A"/>
                </a:solidFill>
                <a:latin typeface="Spectral" panose="02020502060000000000" pitchFamily="18" charset="77"/>
              </a:rPr>
              <a:t>GET YOUR PHONES OUT, SCAN THE QR CODE AND GET READY TO PLAY CSA KAHOOT!</a:t>
            </a:r>
            <a:endParaRPr lang="en-US" sz="3600" dirty="0"/>
          </a:p>
        </p:txBody>
      </p:sp>
    </p:spTree>
    <p:extLst>
      <p:ext uri="{BB962C8B-B14F-4D97-AF65-F5344CB8AC3E}">
        <p14:creationId xmlns:p14="http://schemas.microsoft.com/office/powerpoint/2010/main" val="13010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3CA0-9C9E-4838-B10B-1AD4584A9EB9}"/>
              </a:ext>
            </a:extLst>
          </p:cNvPr>
          <p:cNvSpPr>
            <a:spLocks noGrp="1"/>
          </p:cNvSpPr>
          <p:nvPr>
            <p:ph type="ctrTitle"/>
          </p:nvPr>
        </p:nvSpPr>
        <p:spPr>
          <a:xfrm>
            <a:off x="148280" y="289559"/>
            <a:ext cx="12043720" cy="5173692"/>
          </a:xfrm>
        </p:spPr>
        <p:txBody>
          <a:bodyPr>
            <a:noAutofit/>
          </a:bodyPr>
          <a:lstStyle/>
          <a:p>
            <a:r>
              <a:rPr lang="en-US" sz="13000" b="1" spc="300" dirty="0">
                <a:solidFill>
                  <a:srgbClr val="0E406A"/>
                </a:solidFill>
                <a:latin typeface="Spectral" panose="02020502060000000000" pitchFamily="18" charset="77"/>
              </a:rPr>
              <a:t>PARTICIPATION</a:t>
            </a:r>
            <a:br>
              <a:rPr lang="en-US" sz="20000" b="1" spc="300" dirty="0">
                <a:solidFill>
                  <a:srgbClr val="0E406A"/>
                </a:solidFill>
                <a:latin typeface="Spectral" panose="02020502060000000000" pitchFamily="18" charset="77"/>
              </a:rPr>
            </a:br>
            <a:r>
              <a:rPr lang="en-US" sz="13000" b="1" spc="300" dirty="0">
                <a:solidFill>
                  <a:srgbClr val="0E406A"/>
                </a:solidFill>
                <a:latin typeface="Spectral" panose="02020502060000000000" pitchFamily="18" charset="77"/>
              </a:rPr>
              <a:t>MATTERS!</a:t>
            </a:r>
          </a:p>
        </p:txBody>
      </p:sp>
      <p:sp>
        <p:nvSpPr>
          <p:cNvPr id="4" name="Rectangle 3">
            <a:extLst>
              <a:ext uri="{FF2B5EF4-FFF2-40B4-BE49-F238E27FC236}">
                <a16:creationId xmlns:a16="http://schemas.microsoft.com/office/drawing/2014/main" id="{39F0F37F-2EA2-1E4C-9E8F-3B93373382DA}"/>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spc="600" dirty="0">
                <a:solidFill>
                  <a:schemeClr val="bg1"/>
                </a:solidFill>
                <a:latin typeface="Fira Sans" panose="020B0503050000020004" pitchFamily="34" charset="0"/>
              </a:rPr>
              <a:t>     PARTCIPATION</a:t>
            </a:r>
          </a:p>
        </p:txBody>
      </p:sp>
      <p:sp>
        <p:nvSpPr>
          <p:cNvPr id="3" name="TextBox 2">
            <a:extLst>
              <a:ext uri="{FF2B5EF4-FFF2-40B4-BE49-F238E27FC236}">
                <a16:creationId xmlns:a16="http://schemas.microsoft.com/office/drawing/2014/main" id="{E4501073-A418-7280-55E5-C28D97D8F3DB}"/>
              </a:ext>
            </a:extLst>
          </p:cNvPr>
          <p:cNvSpPr txBox="1"/>
          <p:nvPr/>
        </p:nvSpPr>
        <p:spPr>
          <a:xfrm>
            <a:off x="5654040" y="299212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6DB6C389-0133-8C36-8981-AC06F2967426}"/>
              </a:ext>
            </a:extLst>
          </p:cNvPr>
          <p:cNvSpPr txBox="1"/>
          <p:nvPr/>
        </p:nvSpPr>
        <p:spPr>
          <a:xfrm>
            <a:off x="619761" y="1046480"/>
            <a:ext cx="11064240"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71671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0B955E-8FFA-2B40-B62F-04A709E32E7D}"/>
              </a:ext>
            </a:extLst>
          </p:cNvPr>
          <p:cNvSpPr/>
          <p:nvPr/>
        </p:nvSpPr>
        <p:spPr>
          <a:xfrm>
            <a:off x="0" y="6499274"/>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AD3F05C-F2D7-F240-B46D-CF257A8BE6C5}"/>
              </a:ext>
            </a:extLst>
          </p:cNvPr>
          <p:cNvSpPr txBox="1">
            <a:spLocks/>
          </p:cNvSpPr>
          <p:nvPr/>
        </p:nvSpPr>
        <p:spPr>
          <a:xfrm>
            <a:off x="372095" y="450555"/>
            <a:ext cx="11468210" cy="760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pc="300" dirty="0">
                <a:solidFill>
                  <a:srgbClr val="0E406A"/>
                </a:solidFill>
                <a:latin typeface="Spectral" panose="02020502060000000000" pitchFamily="18" charset="77"/>
              </a:rPr>
              <a:t>2024-2025 HIGHLIGHTS – NO STOPPING THE CSA!</a:t>
            </a:r>
            <a:endParaRPr lang="en-US" sz="3600" b="1" spc="300" dirty="0">
              <a:solidFill>
                <a:srgbClr val="3A557A"/>
              </a:solidFill>
              <a:latin typeface="Spectral" panose="02020502060000000000" pitchFamily="18" charset="77"/>
            </a:endParaRPr>
          </a:p>
        </p:txBody>
      </p:sp>
      <p:sp>
        <p:nvSpPr>
          <p:cNvPr id="9" name="TextBox 8">
            <a:extLst>
              <a:ext uri="{FF2B5EF4-FFF2-40B4-BE49-F238E27FC236}">
                <a16:creationId xmlns:a16="http://schemas.microsoft.com/office/drawing/2014/main" id="{B1460AD7-D0D3-4C46-AEDD-1F23F3DD4DCF}"/>
              </a:ext>
            </a:extLst>
          </p:cNvPr>
          <p:cNvSpPr txBox="1">
            <a:spLocks/>
          </p:cNvSpPr>
          <p:nvPr/>
        </p:nvSpPr>
        <p:spPr>
          <a:xfrm rot="10800000" flipH="1" flipV="1">
            <a:off x="364067" y="3318451"/>
            <a:ext cx="2103120" cy="914400"/>
          </a:xfrm>
          <a:prstGeom prst="rect">
            <a:avLst/>
          </a:prstGeom>
          <a:solidFill>
            <a:srgbClr val="002060"/>
          </a:solidFill>
        </p:spPr>
        <p:txBody>
          <a:bodyPr wrap="square" rtlCol="0">
            <a:spAutoFit/>
          </a:bodyPr>
          <a:lstStyle/>
          <a:p>
            <a:pPr algn="ctr"/>
            <a:r>
              <a:rPr lang="en-US" sz="2400" b="1" dirty="0">
                <a:solidFill>
                  <a:schemeClr val="bg1"/>
                </a:solidFill>
                <a:latin typeface="Fira Sans" panose="020B0503050000020004" pitchFamily="34" charset="0"/>
              </a:rPr>
              <a:t>$8,300,000</a:t>
            </a:r>
          </a:p>
          <a:p>
            <a:pPr algn="ctr"/>
            <a:endParaRPr lang="en-US" sz="1200" b="1" spc="600" dirty="0">
              <a:solidFill>
                <a:schemeClr val="bg1"/>
              </a:solidFill>
              <a:latin typeface="Spectral SemiBold" panose="02020502060000000000" pitchFamily="18" charset="77"/>
            </a:endParaRPr>
          </a:p>
          <a:p>
            <a:pPr algn="ctr"/>
            <a:r>
              <a:rPr lang="en-US" sz="1200" b="1" spc="600" dirty="0">
                <a:solidFill>
                  <a:schemeClr val="bg1"/>
                </a:solidFill>
                <a:latin typeface="Spectral SemiBold" panose="02020502060000000000" pitchFamily="18" charset="77"/>
              </a:rPr>
              <a:t>PLEDGED</a:t>
            </a:r>
          </a:p>
        </p:txBody>
      </p:sp>
      <p:sp>
        <p:nvSpPr>
          <p:cNvPr id="19" name="TextBox 18">
            <a:extLst>
              <a:ext uri="{FF2B5EF4-FFF2-40B4-BE49-F238E27FC236}">
                <a16:creationId xmlns:a16="http://schemas.microsoft.com/office/drawing/2014/main" id="{57CFCA7B-B4C0-634E-BE73-2D10141F496B}"/>
              </a:ext>
            </a:extLst>
          </p:cNvPr>
          <p:cNvSpPr txBox="1"/>
          <p:nvPr/>
        </p:nvSpPr>
        <p:spPr>
          <a:xfrm>
            <a:off x="9347471" y="4445989"/>
            <a:ext cx="2503792" cy="923330"/>
          </a:xfrm>
          <a:prstGeom prst="rect">
            <a:avLst/>
          </a:prstGeom>
          <a:noFill/>
        </p:spPr>
        <p:txBody>
          <a:bodyPr wrap="square" rtlCol="0">
            <a:spAutoFit/>
          </a:bodyPr>
          <a:lstStyle/>
          <a:p>
            <a:pPr algn="ctr"/>
            <a:r>
              <a:rPr lang="en-US" sz="5400" b="1" dirty="0">
                <a:solidFill>
                  <a:schemeClr val="bg1"/>
                </a:solidFill>
                <a:latin typeface="Fira Sans Black" panose="020B0503050000020004" pitchFamily="34" charset="0"/>
              </a:rPr>
              <a:t>13%</a:t>
            </a:r>
          </a:p>
        </p:txBody>
      </p:sp>
      <p:sp>
        <p:nvSpPr>
          <p:cNvPr id="21" name="TextBox 20">
            <a:extLst>
              <a:ext uri="{FF2B5EF4-FFF2-40B4-BE49-F238E27FC236}">
                <a16:creationId xmlns:a16="http://schemas.microsoft.com/office/drawing/2014/main" id="{CFDF03D1-5005-874D-B8C1-22CDA44AD930}"/>
              </a:ext>
            </a:extLst>
          </p:cNvPr>
          <p:cNvSpPr txBox="1"/>
          <p:nvPr/>
        </p:nvSpPr>
        <p:spPr>
          <a:xfrm>
            <a:off x="9276743" y="5423402"/>
            <a:ext cx="2527481" cy="707886"/>
          </a:xfrm>
          <a:prstGeom prst="rect">
            <a:avLst/>
          </a:prstGeom>
          <a:noFill/>
        </p:spPr>
        <p:txBody>
          <a:bodyPr wrap="square" rtlCol="0">
            <a:spAutoFit/>
          </a:bodyPr>
          <a:lstStyle/>
          <a:p>
            <a:pPr algn="ctr"/>
            <a:r>
              <a:rPr lang="en-US" sz="2000" dirty="0">
                <a:solidFill>
                  <a:schemeClr val="bg1"/>
                </a:solidFill>
                <a:latin typeface="Fira Sans" panose="020B0503050000020004" pitchFamily="34" charset="0"/>
              </a:rPr>
              <a:t>YOY Increase</a:t>
            </a:r>
            <a:br>
              <a:rPr lang="en-US" sz="2000" dirty="0">
                <a:solidFill>
                  <a:schemeClr val="bg1"/>
                </a:solidFill>
                <a:latin typeface="Fira Sans" panose="020B0503050000020004" pitchFamily="34" charset="0"/>
              </a:rPr>
            </a:br>
            <a:r>
              <a:rPr lang="en-US" sz="2000" dirty="0">
                <a:solidFill>
                  <a:schemeClr val="bg1"/>
                </a:solidFill>
                <a:latin typeface="Fira Sans" panose="020B0503050000020004" pitchFamily="34" charset="0"/>
              </a:rPr>
              <a:t>Participation Rate</a:t>
            </a:r>
          </a:p>
        </p:txBody>
      </p:sp>
      <p:sp>
        <p:nvSpPr>
          <p:cNvPr id="24" name="Slide Number Placeholder 5">
            <a:extLst>
              <a:ext uri="{FF2B5EF4-FFF2-40B4-BE49-F238E27FC236}">
                <a16:creationId xmlns:a16="http://schemas.microsoft.com/office/drawing/2014/main" id="{F1AE9572-5764-5A4F-9F99-410B0696DC67}"/>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5</a:t>
            </a:fld>
            <a:endParaRPr lang="en-US" dirty="0">
              <a:solidFill>
                <a:srgbClr val="A2C7E2"/>
              </a:solidFill>
              <a:latin typeface="Fira Sans" panose="020B0503050000020004" pitchFamily="34" charset="0"/>
            </a:endParaRPr>
          </a:p>
        </p:txBody>
      </p:sp>
      <p:sp>
        <p:nvSpPr>
          <p:cNvPr id="25" name="TextBox 24">
            <a:extLst>
              <a:ext uri="{FF2B5EF4-FFF2-40B4-BE49-F238E27FC236}">
                <a16:creationId xmlns:a16="http://schemas.microsoft.com/office/drawing/2014/main" id="{C9B61E5E-7F57-D449-B533-186B6B19F7B3}"/>
              </a:ext>
            </a:extLst>
          </p:cNvPr>
          <p:cNvSpPr txBox="1"/>
          <p:nvPr/>
        </p:nvSpPr>
        <p:spPr>
          <a:xfrm>
            <a:off x="372095" y="6596958"/>
            <a:ext cx="3978233"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2024 – 2025 HIGHLIGHTS</a:t>
            </a:r>
          </a:p>
        </p:txBody>
      </p:sp>
      <p:sp>
        <p:nvSpPr>
          <p:cNvPr id="35" name="TextBox 34">
            <a:extLst>
              <a:ext uri="{FF2B5EF4-FFF2-40B4-BE49-F238E27FC236}">
                <a16:creationId xmlns:a16="http://schemas.microsoft.com/office/drawing/2014/main" id="{AD864C82-30FC-55B3-24AF-53FE548A3378}"/>
              </a:ext>
            </a:extLst>
          </p:cNvPr>
          <p:cNvSpPr txBox="1"/>
          <p:nvPr/>
        </p:nvSpPr>
        <p:spPr>
          <a:xfrm>
            <a:off x="403452" y="1352283"/>
            <a:ext cx="2103120" cy="914400"/>
          </a:xfrm>
          <a:prstGeom prst="rect">
            <a:avLst/>
          </a:prstGeom>
          <a:solidFill>
            <a:srgbClr val="002060"/>
          </a:solidFill>
        </p:spPr>
        <p:txBody>
          <a:bodyPr wrap="square" rtlCol="0">
            <a:spAutoFit/>
          </a:bodyPr>
          <a:lstStyle/>
          <a:p>
            <a:pPr algn="ctr"/>
            <a:r>
              <a:rPr lang="en-US" sz="2400" b="1" dirty="0">
                <a:solidFill>
                  <a:schemeClr val="bg1"/>
                </a:solidFill>
                <a:latin typeface="Fira Sans" panose="020B0503050000020004" pitchFamily="34" charset="0"/>
              </a:rPr>
              <a:t>$6,600,000             </a:t>
            </a:r>
          </a:p>
          <a:p>
            <a:r>
              <a:rPr lang="en-US" sz="1200" b="1" spc="600" dirty="0">
                <a:solidFill>
                  <a:schemeClr val="bg1"/>
                </a:solidFill>
                <a:latin typeface="Spectral SemiBold" panose="02020502060000000000" pitchFamily="18" charset="77"/>
              </a:rPr>
              <a:t>       </a:t>
            </a:r>
          </a:p>
          <a:p>
            <a:pPr algn="ctr"/>
            <a:r>
              <a:rPr lang="en-US" sz="1200" b="1" spc="600" dirty="0">
                <a:solidFill>
                  <a:schemeClr val="bg1"/>
                </a:solidFill>
                <a:latin typeface="Spectral SemiBold" panose="02020502060000000000" pitchFamily="18" charset="77"/>
              </a:rPr>
              <a:t>GOAL         </a:t>
            </a:r>
            <a:endParaRPr lang="en-US" sz="1200" b="1" dirty="0">
              <a:solidFill>
                <a:schemeClr val="bg1"/>
              </a:solidFill>
              <a:latin typeface="Fira Sans" panose="020B0503050000020004" pitchFamily="34" charset="0"/>
            </a:endParaRPr>
          </a:p>
        </p:txBody>
      </p:sp>
      <p:sp>
        <p:nvSpPr>
          <p:cNvPr id="4" name="TextBox 3">
            <a:extLst>
              <a:ext uri="{FF2B5EF4-FFF2-40B4-BE49-F238E27FC236}">
                <a16:creationId xmlns:a16="http://schemas.microsoft.com/office/drawing/2014/main" id="{4BBFBC26-7A00-C2D7-BA71-9FD79DB2B657}"/>
              </a:ext>
            </a:extLst>
          </p:cNvPr>
          <p:cNvSpPr txBox="1"/>
          <p:nvPr/>
        </p:nvSpPr>
        <p:spPr>
          <a:xfrm rot="10800000" flipH="1" flipV="1">
            <a:off x="389287" y="2335367"/>
            <a:ext cx="2103120" cy="914400"/>
          </a:xfrm>
          <a:prstGeom prst="rect">
            <a:avLst/>
          </a:prstGeom>
          <a:solidFill>
            <a:srgbClr val="002060"/>
          </a:solidFill>
        </p:spPr>
        <p:txBody>
          <a:bodyPr wrap="square" rtlCol="0">
            <a:spAutoFit/>
          </a:bodyPr>
          <a:lstStyle/>
          <a:p>
            <a:pPr algn="ctr"/>
            <a:r>
              <a:rPr lang="en-US" sz="2400" b="1" dirty="0">
                <a:solidFill>
                  <a:schemeClr val="bg1"/>
                </a:solidFill>
                <a:latin typeface="Fira Sans" panose="020B0503050000020004" pitchFamily="34" charset="0"/>
              </a:rPr>
              <a:t>$6,900,000             </a:t>
            </a:r>
          </a:p>
          <a:p>
            <a:pPr algn="ctr"/>
            <a:r>
              <a:rPr lang="en-US" sz="1050" b="1" spc="600" dirty="0">
                <a:solidFill>
                  <a:schemeClr val="bg1"/>
                </a:solidFill>
                <a:latin typeface="Spectral SemiBold" panose="02020502060000000000" pitchFamily="18" charset="77"/>
              </a:rPr>
              <a:t> CHALLENGE          GOAL         </a:t>
            </a:r>
            <a:endParaRPr lang="en-US" sz="1050" b="1" dirty="0">
              <a:solidFill>
                <a:schemeClr val="bg1"/>
              </a:solidFill>
              <a:latin typeface="Fira Sans" panose="020B0503050000020004" pitchFamily="34" charset="0"/>
            </a:endParaRPr>
          </a:p>
        </p:txBody>
      </p:sp>
      <p:sp>
        <p:nvSpPr>
          <p:cNvPr id="14" name="TextBox 13">
            <a:extLst>
              <a:ext uri="{FF2B5EF4-FFF2-40B4-BE49-F238E27FC236}">
                <a16:creationId xmlns:a16="http://schemas.microsoft.com/office/drawing/2014/main" id="{B5C5AC88-5F08-1DCF-CC3B-091E08D6CD32}"/>
              </a:ext>
            </a:extLst>
          </p:cNvPr>
          <p:cNvSpPr txBox="1"/>
          <p:nvPr/>
        </p:nvSpPr>
        <p:spPr>
          <a:xfrm>
            <a:off x="9002485" y="4191600"/>
            <a:ext cx="2024742" cy="707886"/>
          </a:xfrm>
          <a:prstGeom prst="rect">
            <a:avLst/>
          </a:prstGeom>
          <a:noFill/>
        </p:spPr>
        <p:txBody>
          <a:bodyPr wrap="square" rtlCol="0">
            <a:spAutoFit/>
          </a:bodyPr>
          <a:lstStyle/>
          <a:p>
            <a:pPr algn="ctr"/>
            <a:r>
              <a:rPr lang="en-US" sz="2000" dirty="0">
                <a:solidFill>
                  <a:schemeClr val="bg1">
                    <a:lumMod val="95000"/>
                  </a:schemeClr>
                </a:solidFill>
                <a:latin typeface="Fira Sans" panose="020B0503050000020004" pitchFamily="34" charset="0"/>
              </a:rPr>
              <a:t>Average Gift  </a:t>
            </a:r>
          </a:p>
          <a:p>
            <a:pPr algn="ctr"/>
            <a:r>
              <a:rPr lang="en-US" sz="2000" dirty="0">
                <a:solidFill>
                  <a:schemeClr val="bg1">
                    <a:lumMod val="95000"/>
                  </a:schemeClr>
                </a:solidFill>
                <a:latin typeface="Fira Sans" panose="020B0503050000020004" pitchFamily="34" charset="0"/>
              </a:rPr>
              <a:t>$442</a:t>
            </a:r>
          </a:p>
        </p:txBody>
      </p:sp>
      <p:sp>
        <p:nvSpPr>
          <p:cNvPr id="11" name="TextBox 10">
            <a:extLst>
              <a:ext uri="{FF2B5EF4-FFF2-40B4-BE49-F238E27FC236}">
                <a16:creationId xmlns:a16="http://schemas.microsoft.com/office/drawing/2014/main" id="{CA33264B-7375-CB18-4968-1E3C6686AD2C}"/>
              </a:ext>
            </a:extLst>
          </p:cNvPr>
          <p:cNvSpPr txBox="1"/>
          <p:nvPr/>
        </p:nvSpPr>
        <p:spPr>
          <a:xfrm>
            <a:off x="8721268" y="5237715"/>
            <a:ext cx="3638429" cy="923330"/>
          </a:xfrm>
          <a:prstGeom prst="rect">
            <a:avLst/>
          </a:prstGeom>
          <a:noFill/>
        </p:spPr>
        <p:txBody>
          <a:bodyPr wrap="square" rtlCol="0">
            <a:spAutoFit/>
          </a:bodyPr>
          <a:lstStyle/>
          <a:p>
            <a:pPr algn="ctr"/>
            <a:r>
              <a:rPr lang="en-US" sz="5400" b="1" dirty="0">
                <a:solidFill>
                  <a:schemeClr val="bg1"/>
                </a:solidFill>
                <a:latin typeface="Fira Sans Black" panose="020B0503050000020004" pitchFamily="34" charset="0"/>
              </a:rPr>
              <a:t> -2%</a:t>
            </a:r>
            <a:endParaRPr lang="en-US" sz="5400" dirty="0"/>
          </a:p>
        </p:txBody>
      </p:sp>
      <p:sp>
        <p:nvSpPr>
          <p:cNvPr id="44" name="Straight Connector 43">
            <a:extLst>
              <a:ext uri="{FF2B5EF4-FFF2-40B4-BE49-F238E27FC236}">
                <a16:creationId xmlns:a16="http://schemas.microsoft.com/office/drawing/2014/main" id="{49CC4126-7A7B-4980-B1B7-0B5EB52B1118}"/>
              </a:ext>
            </a:extLst>
          </p:cNvPr>
          <p:cNvSpPr/>
          <p:nvPr/>
        </p:nvSpPr>
        <p:spPr>
          <a:xfrm>
            <a:off x="5459400" y="3339000"/>
            <a:ext cx="0" cy="0"/>
          </a:xfrm>
          <a:prstGeom prst="line">
            <a:avLst/>
          </a:prstGeom>
          <a:solidFill>
            <a:srgbClr val="000000">
              <a:alpha val="5000"/>
            </a:srgbClr>
          </a:solidFill>
          <a:ln w="18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dirty="0">
              <a:solidFill>
                <a:srgbClr val="000000"/>
              </a:solidFill>
            </a:endParaRPr>
          </a:p>
        </p:txBody>
      </p:sp>
      <p:sp>
        <p:nvSpPr>
          <p:cNvPr id="38" name="Straight Connector 37">
            <a:extLst>
              <a:ext uri="{FF2B5EF4-FFF2-40B4-BE49-F238E27FC236}">
                <a16:creationId xmlns:a16="http://schemas.microsoft.com/office/drawing/2014/main" id="{C82CAD37-C834-4F72-9DFF-36C6AF671914}"/>
              </a:ext>
            </a:extLst>
          </p:cNvPr>
          <p:cNvSpPr/>
          <p:nvPr/>
        </p:nvSpPr>
        <p:spPr>
          <a:xfrm>
            <a:off x="5459400" y="3339000"/>
            <a:ext cx="0" cy="0"/>
          </a:xfrm>
          <a:prstGeom prst="line">
            <a:avLst/>
          </a:prstGeom>
          <a:solidFill>
            <a:srgbClr val="000000">
              <a:alpha val="5000"/>
            </a:srgbClr>
          </a:solidFill>
          <a:ln w="18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dirty="0">
              <a:solidFill>
                <a:srgbClr val="000000"/>
              </a:solidFill>
            </a:endParaRPr>
          </a:p>
        </p:txBody>
      </p:sp>
      <p:graphicFrame>
        <p:nvGraphicFramePr>
          <p:cNvPr id="26" name="Object 25">
            <a:extLst>
              <a:ext uri="{FF2B5EF4-FFF2-40B4-BE49-F238E27FC236}">
                <a16:creationId xmlns:a16="http://schemas.microsoft.com/office/drawing/2014/main" id="{9120CB0E-59F0-30A0-306D-6B53DCE0ACAD}"/>
              </a:ext>
            </a:extLst>
          </p:cNvPr>
          <p:cNvGraphicFramePr>
            <a:graphicFrameLocks noChangeAspect="1"/>
          </p:cNvGraphicFramePr>
          <p:nvPr>
            <p:extLst>
              <p:ext uri="{D42A27DB-BD31-4B8C-83A1-F6EECF244321}">
                <p14:modId xmlns:p14="http://schemas.microsoft.com/office/powerpoint/2010/main" val="3789824186"/>
              </p:ext>
            </p:extLst>
          </p:nvPr>
        </p:nvGraphicFramePr>
        <p:xfrm>
          <a:off x="7684851" y="1454842"/>
          <a:ext cx="4103697" cy="4800435"/>
        </p:xfrm>
        <a:graphic>
          <a:graphicData uri="http://schemas.openxmlformats.org/presentationml/2006/ole">
            <mc:AlternateContent xmlns:mc="http://schemas.openxmlformats.org/markup-compatibility/2006">
              <mc:Choice xmlns:v="urn:schemas-microsoft-com:vml" Requires="v">
                <p:oleObj name="Acrobat Document" r:id="rId3" imgW="1942829" imgH="1574581" progId="Acrobat.Document.DC">
                  <p:embed/>
                </p:oleObj>
              </mc:Choice>
              <mc:Fallback>
                <p:oleObj name="Acrobat Document" r:id="rId3" imgW="1942829" imgH="1574581" progId="Acrobat.Document.DC">
                  <p:embed/>
                  <p:pic>
                    <p:nvPicPr>
                      <p:cNvPr id="0" name=""/>
                      <p:cNvPicPr/>
                      <p:nvPr/>
                    </p:nvPicPr>
                    <p:blipFill>
                      <a:blip r:embed="rId4"/>
                      <a:stretch>
                        <a:fillRect/>
                      </a:stretch>
                    </p:blipFill>
                    <p:spPr>
                      <a:xfrm>
                        <a:off x="7684851" y="1454842"/>
                        <a:ext cx="4103697" cy="4800435"/>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D82E248F-971A-8913-A4D6-6D77E7F03814}"/>
              </a:ext>
            </a:extLst>
          </p:cNvPr>
          <p:cNvSpPr txBox="1"/>
          <p:nvPr/>
        </p:nvSpPr>
        <p:spPr>
          <a:xfrm>
            <a:off x="356416" y="4334984"/>
            <a:ext cx="2103120" cy="914400"/>
          </a:xfrm>
          <a:prstGeom prst="rect">
            <a:avLst/>
          </a:prstGeom>
          <a:solidFill>
            <a:srgbClr val="002060"/>
          </a:solidFill>
        </p:spPr>
        <p:txBody>
          <a:bodyPr wrap="square" rtlCol="0">
            <a:spAutoFit/>
          </a:bodyPr>
          <a:lstStyle/>
          <a:p>
            <a:pPr algn="ctr"/>
            <a:r>
              <a:rPr lang="en-US" sz="2400" b="1" dirty="0">
                <a:solidFill>
                  <a:schemeClr val="bg1"/>
                </a:solidFill>
                <a:latin typeface="Fira Sans" panose="020B0503050000020004" pitchFamily="34" charset="0"/>
              </a:rPr>
              <a:t>125%</a:t>
            </a:r>
          </a:p>
          <a:p>
            <a:pPr algn="ctr"/>
            <a:endParaRPr lang="en-US" sz="1200" b="1" spc="600" dirty="0">
              <a:solidFill>
                <a:schemeClr val="bg1"/>
              </a:solidFill>
              <a:latin typeface="Spectral SemiBold" panose="02020502060000000000" pitchFamily="18" charset="77"/>
            </a:endParaRPr>
          </a:p>
          <a:p>
            <a:pPr algn="ctr"/>
            <a:r>
              <a:rPr lang="en-US" sz="1200" b="1" spc="600" dirty="0">
                <a:solidFill>
                  <a:schemeClr val="bg1"/>
                </a:solidFill>
                <a:latin typeface="Spectral SemiBold" panose="02020502060000000000" pitchFamily="18" charset="77"/>
              </a:rPr>
              <a:t>GOAL</a:t>
            </a:r>
          </a:p>
          <a:p>
            <a:pPr algn="ctr"/>
            <a:endParaRPr lang="en-US" sz="1200" b="1" dirty="0">
              <a:latin typeface="Spectral SemiBold" panose="02020502060000000000"/>
            </a:endParaRPr>
          </a:p>
        </p:txBody>
      </p:sp>
      <p:sp>
        <p:nvSpPr>
          <p:cNvPr id="5" name="TextBox 4">
            <a:extLst>
              <a:ext uri="{FF2B5EF4-FFF2-40B4-BE49-F238E27FC236}">
                <a16:creationId xmlns:a16="http://schemas.microsoft.com/office/drawing/2014/main" id="{5D6D2D12-D6D5-9B68-C38D-D0691F1F4ABB}"/>
              </a:ext>
            </a:extLst>
          </p:cNvPr>
          <p:cNvSpPr txBox="1"/>
          <p:nvPr/>
        </p:nvSpPr>
        <p:spPr>
          <a:xfrm>
            <a:off x="340737" y="5340877"/>
            <a:ext cx="2103120" cy="914400"/>
          </a:xfrm>
          <a:prstGeom prst="rect">
            <a:avLst/>
          </a:prstGeom>
          <a:solidFill>
            <a:srgbClr val="002060"/>
          </a:solidFill>
        </p:spPr>
        <p:txBody>
          <a:bodyPr wrap="square" rtlCol="0">
            <a:spAutoFit/>
          </a:bodyPr>
          <a:lstStyle/>
          <a:p>
            <a:pPr algn="ctr"/>
            <a:r>
              <a:rPr lang="en-US" sz="2400" b="1" dirty="0">
                <a:solidFill>
                  <a:schemeClr val="bg1"/>
                </a:solidFill>
                <a:latin typeface="Fira Sans" panose="020B0503050000020004" pitchFamily="34" charset="0"/>
              </a:rPr>
              <a:t>120%</a:t>
            </a:r>
          </a:p>
          <a:p>
            <a:pPr algn="ctr"/>
            <a:r>
              <a:rPr lang="en-US" sz="1200" b="1" spc="600" dirty="0">
                <a:solidFill>
                  <a:schemeClr val="bg1"/>
                </a:solidFill>
                <a:latin typeface="Spectral SemiBold" panose="02020502060000000000" pitchFamily="18" charset="77"/>
              </a:rPr>
              <a:t>CHALLENGE               GOAL</a:t>
            </a:r>
            <a:endParaRPr lang="en-US" sz="1200" dirty="0">
              <a:solidFill>
                <a:schemeClr val="bg1"/>
              </a:solidFill>
            </a:endParaRPr>
          </a:p>
        </p:txBody>
      </p:sp>
      <p:sp>
        <p:nvSpPr>
          <p:cNvPr id="7" name="Arrow: Up 6">
            <a:extLst>
              <a:ext uri="{FF2B5EF4-FFF2-40B4-BE49-F238E27FC236}">
                <a16:creationId xmlns:a16="http://schemas.microsoft.com/office/drawing/2014/main" id="{0517730A-499C-039B-C44E-FEBCDDED7E4C}"/>
              </a:ext>
            </a:extLst>
          </p:cNvPr>
          <p:cNvSpPr/>
          <p:nvPr/>
        </p:nvSpPr>
        <p:spPr>
          <a:xfrm>
            <a:off x="3455055" y="1306685"/>
            <a:ext cx="3267148" cy="1481206"/>
          </a:xfrm>
          <a:prstGeom prst="upArrow">
            <a:avLst>
              <a:gd name="adj1" fmla="val 50000"/>
              <a:gd name="adj2" fmla="val 56776"/>
            </a:avLst>
          </a:prstGeom>
          <a:solidFill>
            <a:srgbClr val="E8B21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 </a:t>
            </a:r>
          </a:p>
          <a:p>
            <a:pPr algn="ctr"/>
            <a:r>
              <a:rPr lang="en-US" sz="2400" b="1" dirty="0">
                <a:solidFill>
                  <a:schemeClr val="tx1"/>
                </a:solidFill>
              </a:rPr>
              <a:t>PLEDGED</a:t>
            </a:r>
          </a:p>
        </p:txBody>
      </p:sp>
      <p:sp>
        <p:nvSpPr>
          <p:cNvPr id="15" name="Arrow: Up 14">
            <a:extLst>
              <a:ext uri="{FF2B5EF4-FFF2-40B4-BE49-F238E27FC236}">
                <a16:creationId xmlns:a16="http://schemas.microsoft.com/office/drawing/2014/main" id="{BE072722-558E-8962-0CCE-C40AEA7D7CEF}"/>
              </a:ext>
            </a:extLst>
          </p:cNvPr>
          <p:cNvSpPr/>
          <p:nvPr/>
        </p:nvSpPr>
        <p:spPr>
          <a:xfrm>
            <a:off x="3455055" y="3031887"/>
            <a:ext cx="3267148" cy="1494121"/>
          </a:xfrm>
          <a:prstGeom prst="upArrow">
            <a:avLst>
              <a:gd name="adj1" fmla="val 50000"/>
              <a:gd name="adj2" fmla="val 54392"/>
            </a:avLst>
          </a:prstGeom>
          <a:solidFill>
            <a:srgbClr val="E8B21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10% </a:t>
            </a:r>
          </a:p>
          <a:p>
            <a:pPr algn="ctr"/>
            <a:r>
              <a:rPr lang="en-US" sz="2400" b="1" dirty="0">
                <a:solidFill>
                  <a:schemeClr val="tx1"/>
                </a:solidFill>
              </a:rPr>
              <a:t>PAID</a:t>
            </a:r>
          </a:p>
        </p:txBody>
      </p:sp>
      <p:sp>
        <p:nvSpPr>
          <p:cNvPr id="22" name="Arrow: Up 21">
            <a:extLst>
              <a:ext uri="{FF2B5EF4-FFF2-40B4-BE49-F238E27FC236}">
                <a16:creationId xmlns:a16="http://schemas.microsoft.com/office/drawing/2014/main" id="{6CD5E4FE-0141-0EFB-718B-CBE17BB7BAE3}"/>
              </a:ext>
            </a:extLst>
          </p:cNvPr>
          <p:cNvSpPr/>
          <p:nvPr/>
        </p:nvSpPr>
        <p:spPr>
          <a:xfrm>
            <a:off x="3455055" y="4811646"/>
            <a:ext cx="3267148" cy="1494121"/>
          </a:xfrm>
          <a:prstGeom prst="upArrow">
            <a:avLst>
              <a:gd name="adj1" fmla="val 50000"/>
              <a:gd name="adj2" fmla="val 56776"/>
            </a:avLst>
          </a:prstGeom>
          <a:solidFill>
            <a:srgbClr val="E8B21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13% </a:t>
            </a:r>
          </a:p>
          <a:p>
            <a:pPr algn="ctr"/>
            <a:r>
              <a:rPr lang="en-US" sz="2400" b="1" dirty="0">
                <a:solidFill>
                  <a:schemeClr val="tx1"/>
                </a:solidFill>
              </a:rPr>
              <a:t>FAMILIES</a:t>
            </a:r>
          </a:p>
        </p:txBody>
      </p:sp>
    </p:spTree>
    <p:extLst>
      <p:ext uri="{BB962C8B-B14F-4D97-AF65-F5344CB8AC3E}">
        <p14:creationId xmlns:p14="http://schemas.microsoft.com/office/powerpoint/2010/main" val="3220207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FF1DB6-51FF-F244-8250-637F50876456}"/>
              </a:ext>
            </a:extLst>
          </p:cNvPr>
          <p:cNvSpPr txBox="1">
            <a:spLocks/>
          </p:cNvSpPr>
          <p:nvPr/>
        </p:nvSpPr>
        <p:spPr>
          <a:xfrm>
            <a:off x="372398" y="464949"/>
            <a:ext cx="11819601" cy="590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spc="300" dirty="0">
                <a:solidFill>
                  <a:srgbClr val="0E406A"/>
                </a:solidFill>
                <a:latin typeface="Spectral" panose="02020502060000000000" pitchFamily="18" charset="77"/>
              </a:rPr>
              <a:t>5-YEAR OVERVIEW </a:t>
            </a:r>
            <a:r>
              <a:rPr lang="en-US" sz="2800" dirty="0">
                <a:solidFill>
                  <a:srgbClr val="0E406A"/>
                </a:solidFill>
                <a:latin typeface="Fira Sans" panose="020B0503050000020004" pitchFamily="34" charset="0"/>
              </a:rPr>
              <a:t>–</a:t>
            </a:r>
            <a:r>
              <a:rPr lang="en-US" sz="2800" b="1" spc="300" dirty="0">
                <a:solidFill>
                  <a:srgbClr val="0E406A"/>
                </a:solidFill>
                <a:latin typeface="Spectral" panose="02020502060000000000" pitchFamily="18" charset="77"/>
              </a:rPr>
              <a:t> PARTICIPATION RATE</a:t>
            </a:r>
            <a:endParaRPr lang="en-US" sz="3600" b="1" spc="300" dirty="0">
              <a:solidFill>
                <a:srgbClr val="3A557A"/>
              </a:solidFill>
              <a:latin typeface="Spectral" panose="02020502060000000000" pitchFamily="18" charset="77"/>
            </a:endParaRPr>
          </a:p>
        </p:txBody>
      </p:sp>
      <p:sp>
        <p:nvSpPr>
          <p:cNvPr id="17" name="Slide Number Placeholder 5">
            <a:extLst>
              <a:ext uri="{FF2B5EF4-FFF2-40B4-BE49-F238E27FC236}">
                <a16:creationId xmlns:a16="http://schemas.microsoft.com/office/drawing/2014/main" id="{2395134A-242E-9941-A161-EEC9EB9AA6A0}"/>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6</a:t>
            </a:fld>
            <a:r>
              <a:rPr lang="en-US" dirty="0">
                <a:solidFill>
                  <a:srgbClr val="A2C7E2"/>
                </a:solidFill>
                <a:latin typeface="Fira Sans" panose="020B0503050000020004" pitchFamily="34" charset="0"/>
              </a:rPr>
              <a:t>6</a:t>
            </a:r>
          </a:p>
        </p:txBody>
      </p:sp>
      <p:sp>
        <p:nvSpPr>
          <p:cNvPr id="18" name="TextBox 17">
            <a:extLst>
              <a:ext uri="{FF2B5EF4-FFF2-40B4-BE49-F238E27FC236}">
                <a16:creationId xmlns:a16="http://schemas.microsoft.com/office/drawing/2014/main" id="{BA148A25-D560-3C4B-808C-55870EA4EDBF}"/>
              </a:ext>
            </a:extLst>
          </p:cNvPr>
          <p:cNvSpPr txBox="1"/>
          <p:nvPr/>
        </p:nvSpPr>
        <p:spPr>
          <a:xfrm>
            <a:off x="372095" y="6596958"/>
            <a:ext cx="3978233"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4-YEAR OVERVIEW</a:t>
            </a:r>
          </a:p>
        </p:txBody>
      </p:sp>
      <p:graphicFrame>
        <p:nvGraphicFramePr>
          <p:cNvPr id="2" name="Object 1">
            <a:extLst>
              <a:ext uri="{FF2B5EF4-FFF2-40B4-BE49-F238E27FC236}">
                <a16:creationId xmlns:a16="http://schemas.microsoft.com/office/drawing/2014/main" id="{E98F4ED0-FDE5-59C8-FF32-E06972575DF5}"/>
              </a:ext>
            </a:extLst>
          </p:cNvPr>
          <p:cNvGraphicFramePr>
            <a:graphicFrameLocks noChangeAspect="1"/>
          </p:cNvGraphicFramePr>
          <p:nvPr>
            <p:extLst>
              <p:ext uri="{D42A27DB-BD31-4B8C-83A1-F6EECF244321}">
                <p14:modId xmlns:p14="http://schemas.microsoft.com/office/powerpoint/2010/main" val="1614450098"/>
              </p:ext>
            </p:extLst>
          </p:nvPr>
        </p:nvGraphicFramePr>
        <p:xfrm>
          <a:off x="1589315" y="1127555"/>
          <a:ext cx="8512628" cy="4659021"/>
        </p:xfrm>
        <a:graphic>
          <a:graphicData uri="http://schemas.openxmlformats.org/presentationml/2006/ole">
            <mc:AlternateContent xmlns:mc="http://schemas.openxmlformats.org/markup-compatibility/2006">
              <mc:Choice xmlns:v="urn:schemas-microsoft-com:vml" Requires="v">
                <p:oleObj name="Acrobat Document" r:id="rId2" imgW="3377855" imgH="2857500" progId="Acrobat.Document.DC">
                  <p:embed/>
                </p:oleObj>
              </mc:Choice>
              <mc:Fallback>
                <p:oleObj name="Acrobat Document" r:id="rId2" imgW="3377855" imgH="2857500" progId="Acrobat.Document.DC">
                  <p:embed/>
                  <p:pic>
                    <p:nvPicPr>
                      <p:cNvPr id="0" name=""/>
                      <p:cNvPicPr/>
                      <p:nvPr/>
                    </p:nvPicPr>
                    <p:blipFill>
                      <a:blip r:embed="rId3"/>
                      <a:stretch>
                        <a:fillRect/>
                      </a:stretch>
                    </p:blipFill>
                    <p:spPr>
                      <a:xfrm>
                        <a:off x="1589315" y="1127555"/>
                        <a:ext cx="8512628" cy="4659021"/>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D7457282-2451-A435-E83B-F75CD69B1E79}"/>
              </a:ext>
            </a:extLst>
          </p:cNvPr>
          <p:cNvSpPr txBox="1"/>
          <p:nvPr/>
        </p:nvSpPr>
        <p:spPr>
          <a:xfrm>
            <a:off x="859972" y="5442857"/>
            <a:ext cx="10779255" cy="923330"/>
          </a:xfrm>
          <a:prstGeom prst="rect">
            <a:avLst/>
          </a:prstGeom>
          <a:noFill/>
        </p:spPr>
        <p:txBody>
          <a:bodyPr wrap="square" rtlCol="0">
            <a:spAutoFit/>
          </a:bodyPr>
          <a:lstStyle/>
          <a:p>
            <a:r>
              <a:rPr lang="en-US" dirty="0">
                <a:latin typeface="Fira Sans" panose="020B0503050000020004" pitchFamily="34" charset="0"/>
              </a:rPr>
              <a:t>For the past five years, participation rate has been based on the number parishes report in the Directory.  Starting in 2026 it will be based on the number of active families in Ministry Platform (MP).  Clean up your data for the most accurate reporting!</a:t>
            </a:r>
          </a:p>
        </p:txBody>
      </p:sp>
      <p:sp>
        <p:nvSpPr>
          <p:cNvPr id="3" name="Rectangle 2">
            <a:extLst>
              <a:ext uri="{FF2B5EF4-FFF2-40B4-BE49-F238E27FC236}">
                <a16:creationId xmlns:a16="http://schemas.microsoft.com/office/drawing/2014/main" id="{74F9DDF9-6902-B00F-5A47-F4A2DA4C279E}"/>
              </a:ext>
            </a:extLst>
          </p:cNvPr>
          <p:cNvSpPr/>
          <p:nvPr/>
        </p:nvSpPr>
        <p:spPr>
          <a:xfrm>
            <a:off x="0" y="6476300"/>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A4D2CB2-CA8F-7779-7098-800D0793EF52}"/>
              </a:ext>
            </a:extLst>
          </p:cNvPr>
          <p:cNvSpPr txBox="1"/>
          <p:nvPr/>
        </p:nvSpPr>
        <p:spPr>
          <a:xfrm>
            <a:off x="372095" y="6561243"/>
            <a:ext cx="3978233"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5-YEAR OVERVIEW</a:t>
            </a:r>
          </a:p>
        </p:txBody>
      </p:sp>
    </p:spTree>
    <p:extLst>
      <p:ext uri="{BB962C8B-B14F-4D97-AF65-F5344CB8AC3E}">
        <p14:creationId xmlns:p14="http://schemas.microsoft.com/office/powerpoint/2010/main" val="314401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237AB-D83C-F37A-214C-05D92668BE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1AFFC-B059-4EA3-D4E7-600EF3FDEDFA}"/>
              </a:ext>
            </a:extLst>
          </p:cNvPr>
          <p:cNvSpPr>
            <a:spLocks noGrp="1"/>
          </p:cNvSpPr>
          <p:nvPr>
            <p:ph type="ctrTitle"/>
          </p:nvPr>
        </p:nvSpPr>
        <p:spPr>
          <a:xfrm>
            <a:off x="619760" y="92598"/>
            <a:ext cx="11064240" cy="789802"/>
          </a:xfrm>
        </p:spPr>
        <p:txBody>
          <a:bodyPr>
            <a:noAutofit/>
          </a:bodyPr>
          <a:lstStyle/>
          <a:p>
            <a:pPr algn="l"/>
            <a:r>
              <a:rPr lang="en-US" sz="2800" b="1" spc="300" dirty="0">
                <a:solidFill>
                  <a:srgbClr val="0E406A"/>
                </a:solidFill>
                <a:latin typeface="Spectral" panose="02020502060000000000" pitchFamily="18" charset="77"/>
              </a:rPr>
              <a:t>TOP “20” PARISHES –PARTICIPATION RATE INCREASE YOY</a:t>
            </a:r>
          </a:p>
        </p:txBody>
      </p:sp>
      <p:sp>
        <p:nvSpPr>
          <p:cNvPr id="4" name="Rectangle 3">
            <a:extLst>
              <a:ext uri="{FF2B5EF4-FFF2-40B4-BE49-F238E27FC236}">
                <a16:creationId xmlns:a16="http://schemas.microsoft.com/office/drawing/2014/main" id="{F0F79D1F-D43D-F0CF-74DF-289F0B54EFFA}"/>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spc="600" dirty="0">
                <a:solidFill>
                  <a:schemeClr val="bg1"/>
                </a:solidFill>
                <a:latin typeface="Fira Sans" panose="020B0503050000020004" pitchFamily="34" charset="0"/>
              </a:rPr>
              <a:t>     2024 – 2025 PARTCIPATION RATE</a:t>
            </a:r>
          </a:p>
        </p:txBody>
      </p:sp>
      <p:sp>
        <p:nvSpPr>
          <p:cNvPr id="3" name="TextBox 2">
            <a:extLst>
              <a:ext uri="{FF2B5EF4-FFF2-40B4-BE49-F238E27FC236}">
                <a16:creationId xmlns:a16="http://schemas.microsoft.com/office/drawing/2014/main" id="{E788EF84-7C35-8BEB-FB5B-C1018724F43D}"/>
              </a:ext>
            </a:extLst>
          </p:cNvPr>
          <p:cNvSpPr txBox="1"/>
          <p:nvPr/>
        </p:nvSpPr>
        <p:spPr>
          <a:xfrm>
            <a:off x="5654040" y="299212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CFA8F5BE-5ACF-26A3-1846-FDA7D059C2C2}"/>
              </a:ext>
            </a:extLst>
          </p:cNvPr>
          <p:cNvSpPr txBox="1"/>
          <p:nvPr/>
        </p:nvSpPr>
        <p:spPr>
          <a:xfrm>
            <a:off x="619761" y="1046480"/>
            <a:ext cx="11064240" cy="369332"/>
          </a:xfrm>
          <a:prstGeom prst="rect">
            <a:avLst/>
          </a:prstGeom>
          <a:noFill/>
        </p:spPr>
        <p:txBody>
          <a:bodyPr wrap="square" rtlCol="0">
            <a:spAutoFit/>
          </a:bodyPr>
          <a:lstStyle/>
          <a:p>
            <a:pPr marL="342900" indent="-34290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39C21120-99B8-12AC-66D7-5BB7A08BBF7E}"/>
              </a:ext>
            </a:extLst>
          </p:cNvPr>
          <p:cNvSpPr txBox="1"/>
          <p:nvPr/>
        </p:nvSpPr>
        <p:spPr>
          <a:xfrm>
            <a:off x="1828800" y="882400"/>
            <a:ext cx="8171727" cy="6186309"/>
          </a:xfrm>
          <a:prstGeom prst="rect">
            <a:avLst/>
          </a:prstGeom>
          <a:noFill/>
        </p:spPr>
        <p:txBody>
          <a:bodyPr wrap="square" rtlCol="0">
            <a:spAutoFit/>
          </a:bodyPr>
          <a:lstStyle/>
          <a:p>
            <a:r>
              <a:rPr lang="en-US" dirty="0"/>
              <a:t>Our Lady of Guadalupe Parish, Temple 				166.67%</a:t>
            </a:r>
          </a:p>
          <a:p>
            <a:r>
              <a:rPr lang="en-US" dirty="0"/>
              <a:t>Santa Barbara Parish, Austin					148.90%</a:t>
            </a:r>
          </a:p>
          <a:p>
            <a:r>
              <a:rPr lang="en-US" dirty="0"/>
              <a:t>St. John the Evangelist Parish, San Marcos			130.77%</a:t>
            </a:r>
          </a:p>
          <a:p>
            <a:r>
              <a:rPr lang="en-US" dirty="0"/>
              <a:t>St. Mary of the Visitation Parish, Lockhart			108.54%</a:t>
            </a:r>
          </a:p>
          <a:p>
            <a:r>
              <a:rPr lang="en-US" dirty="0"/>
              <a:t>St. Margaret Parish, Giddings					106.98%</a:t>
            </a:r>
          </a:p>
          <a:p>
            <a:r>
              <a:rPr lang="en-US" dirty="0"/>
              <a:t>Holy Family Mission, Lexington				 91.67%</a:t>
            </a:r>
          </a:p>
          <a:p>
            <a:r>
              <a:rPr lang="en-US" dirty="0"/>
              <a:t>St. John the Baptist Parish, Waco				 80.95%</a:t>
            </a:r>
          </a:p>
          <a:p>
            <a:r>
              <a:rPr lang="en-US" dirty="0"/>
              <a:t>St. Philip Mission, China Spring				 72.00%</a:t>
            </a:r>
          </a:p>
          <a:p>
            <a:r>
              <a:rPr lang="en-US" dirty="0"/>
              <a:t>St. Peter Mission, Goldthwaite				 66.67%</a:t>
            </a:r>
          </a:p>
          <a:p>
            <a:r>
              <a:rPr lang="en-US" dirty="0"/>
              <a:t>Immaculate Heart of Mary Parish, Martindale			 65.85%</a:t>
            </a:r>
          </a:p>
          <a:p>
            <a:r>
              <a:rPr lang="en-US" dirty="0"/>
              <a:t>St. Francis of Assisi Parish, Franklin				 65.00%</a:t>
            </a:r>
          </a:p>
          <a:p>
            <a:r>
              <a:rPr lang="en-US" dirty="0"/>
              <a:t>St. Mary Catholic Center, College Station			 63.86%</a:t>
            </a:r>
          </a:p>
          <a:p>
            <a:r>
              <a:rPr lang="en-US" dirty="0"/>
              <a:t>St. Mary of the Assumption Mission, String Prairie		 61.90%</a:t>
            </a:r>
          </a:p>
          <a:p>
            <a:r>
              <a:rPr lang="en-US" dirty="0"/>
              <a:t>St. Mary Parish, Hearne					 57.63%</a:t>
            </a:r>
          </a:p>
          <a:p>
            <a:r>
              <a:rPr lang="en-US" dirty="0"/>
              <a:t>St. John the Evangelist Parish, Luling			  	 57.14%</a:t>
            </a:r>
          </a:p>
          <a:p>
            <a:r>
              <a:rPr lang="en-US" dirty="0"/>
              <a:t>St. Anthony Marie de Claret Parish, Kyle			 55.03%</a:t>
            </a:r>
          </a:p>
          <a:p>
            <a:r>
              <a:rPr lang="en-US" dirty="0"/>
              <a:t>St. Mary of the Immaculate Conception Parish, Lampasas		 54.05%</a:t>
            </a:r>
          </a:p>
          <a:p>
            <a:r>
              <a:rPr lang="en-US" dirty="0"/>
              <a:t>S. Joseph Parish, Manor					 52.61%	</a:t>
            </a:r>
          </a:p>
          <a:p>
            <a:r>
              <a:rPr lang="en-US" dirty="0"/>
              <a:t>St. Paul Parish, Smithville					 47.19%</a:t>
            </a:r>
          </a:p>
          <a:p>
            <a:r>
              <a:rPr lang="en-US" dirty="0"/>
              <a:t>St. Albert the Great Parish, Austin				 46.82%				</a:t>
            </a:r>
          </a:p>
          <a:p>
            <a:r>
              <a:rPr lang="en-US" dirty="0"/>
              <a:t>								</a:t>
            </a:r>
          </a:p>
        </p:txBody>
      </p:sp>
    </p:spTree>
    <p:extLst>
      <p:ext uri="{BB962C8B-B14F-4D97-AF65-F5344CB8AC3E}">
        <p14:creationId xmlns:p14="http://schemas.microsoft.com/office/powerpoint/2010/main" val="347448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CF9FE9-ABD6-4C4B-9D61-ED6186F68A71}"/>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A56355F-F263-064D-905B-AA452661604C}"/>
              </a:ext>
            </a:extLst>
          </p:cNvPr>
          <p:cNvSpPr txBox="1">
            <a:spLocks/>
          </p:cNvSpPr>
          <p:nvPr/>
        </p:nvSpPr>
        <p:spPr>
          <a:xfrm>
            <a:off x="361895" y="396573"/>
            <a:ext cx="11468210" cy="760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pc="300" dirty="0">
                <a:solidFill>
                  <a:srgbClr val="0E406A"/>
                </a:solidFill>
                <a:latin typeface="Spectral" panose="02020502060000000000" pitchFamily="18" charset="77"/>
              </a:rPr>
              <a:t>PARTICIPATION RATE – BY PARISH SIZE</a:t>
            </a:r>
            <a:endParaRPr lang="en-US" sz="3600" b="1" spc="300" dirty="0">
              <a:solidFill>
                <a:srgbClr val="3A557A"/>
              </a:solidFill>
              <a:latin typeface="Spectral" panose="02020502060000000000" pitchFamily="18" charset="77"/>
            </a:endParaRPr>
          </a:p>
        </p:txBody>
      </p:sp>
      <p:sp>
        <p:nvSpPr>
          <p:cNvPr id="11" name="Rectangle 10">
            <a:extLst>
              <a:ext uri="{FF2B5EF4-FFF2-40B4-BE49-F238E27FC236}">
                <a16:creationId xmlns:a16="http://schemas.microsoft.com/office/drawing/2014/main" id="{CA2D2ECA-BDFC-D548-B210-581FBE146416}"/>
              </a:ext>
            </a:extLst>
          </p:cNvPr>
          <p:cNvSpPr/>
          <p:nvPr/>
        </p:nvSpPr>
        <p:spPr>
          <a:xfrm>
            <a:off x="160432" y="1430059"/>
            <a:ext cx="5935568" cy="2216908"/>
          </a:xfrm>
          <a:prstGeom prst="rect">
            <a:avLst/>
          </a:prstGeom>
          <a:solidFill>
            <a:srgbClr val="F9C954"/>
          </a:solidFill>
          <a:ln>
            <a:solidFill>
              <a:srgbClr val="E8B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lvl="1" algn="ctr"/>
            <a:endParaRPr lang="en-US" b="1" dirty="0">
              <a:solidFill>
                <a:srgbClr val="0E406A"/>
              </a:solidFill>
              <a:latin typeface="Fira Sans" panose="020B0503050000020004" pitchFamily="34" charset="0"/>
            </a:endParaRPr>
          </a:p>
          <a:p>
            <a:pPr marL="12700" lvl="1" algn="ctr"/>
            <a:endParaRPr lang="en-US" b="1" dirty="0">
              <a:solidFill>
                <a:srgbClr val="0E406A"/>
              </a:solidFill>
              <a:latin typeface="Fira Sans" panose="020B0503050000020004" pitchFamily="34" charset="0"/>
            </a:endParaRPr>
          </a:p>
          <a:p>
            <a:pPr marL="12700" lvl="1" algn="ctr"/>
            <a:endParaRPr lang="en-US" b="1" dirty="0">
              <a:solidFill>
                <a:srgbClr val="0E406A"/>
              </a:solidFill>
              <a:latin typeface="Fira Sans" panose="020B0503050000020004" pitchFamily="34" charset="0"/>
            </a:endParaRPr>
          </a:p>
          <a:p>
            <a:pPr marL="12700" lvl="1" algn="ctr"/>
            <a:endParaRPr lang="en-US" b="1" dirty="0">
              <a:solidFill>
                <a:srgbClr val="0E406A"/>
              </a:solidFill>
              <a:latin typeface="Fira Sans" panose="020B0503050000020004" pitchFamily="34" charset="0"/>
            </a:endParaRPr>
          </a:p>
          <a:p>
            <a:pPr marL="12700" lvl="1" algn="ctr">
              <a:spcAft>
                <a:spcPts val="200"/>
              </a:spcAft>
            </a:pPr>
            <a:r>
              <a:rPr lang="en-US" b="1" dirty="0">
                <a:solidFill>
                  <a:srgbClr val="0E406A"/>
                </a:solidFill>
                <a:latin typeface="Fira Sans" panose="020B0503050000020004" pitchFamily="34" charset="0"/>
              </a:rPr>
              <a:t>0 – 299 FAMILIES</a:t>
            </a:r>
          </a:p>
          <a:p>
            <a:pPr marL="12700" lvl="1" algn="ctr">
              <a:spcAft>
                <a:spcPts val="200"/>
              </a:spcAft>
            </a:pPr>
            <a:r>
              <a:rPr lang="en-US" sz="1700" dirty="0">
                <a:solidFill>
                  <a:srgbClr val="0E406A"/>
                </a:solidFill>
                <a:latin typeface="Fira Sans" panose="020B0503050000020004" pitchFamily="34" charset="0"/>
              </a:rPr>
              <a:t>Our Lady of San Juan Mission, Moody – 72.00%</a:t>
            </a:r>
          </a:p>
          <a:p>
            <a:pPr marL="12700" lvl="1" algn="ctr">
              <a:spcAft>
                <a:spcPts val="200"/>
              </a:spcAft>
            </a:pPr>
            <a:r>
              <a:rPr lang="en-US" sz="1700" dirty="0">
                <a:solidFill>
                  <a:srgbClr val="0E406A"/>
                </a:solidFill>
                <a:latin typeface="Fira Sans" panose="020B0503050000020004" pitchFamily="34" charset="0"/>
              </a:rPr>
              <a:t>St. Mary Mission, Ellinger – 70.71%</a:t>
            </a:r>
          </a:p>
          <a:p>
            <a:pPr marL="12700" lvl="1" algn="ctr">
              <a:spcAft>
                <a:spcPts val="200"/>
              </a:spcAft>
            </a:pPr>
            <a:r>
              <a:rPr lang="en-US" sz="1700" dirty="0">
                <a:solidFill>
                  <a:srgbClr val="0E406A"/>
                </a:solidFill>
                <a:latin typeface="Fira Sans" panose="020B0503050000020004" pitchFamily="34" charset="0"/>
              </a:rPr>
              <a:t>St. Peter Catholic Student Center, Waco – 58.67%</a:t>
            </a:r>
          </a:p>
          <a:p>
            <a:pPr indent="-444500">
              <a:spcAft>
                <a:spcPts val="200"/>
              </a:spcAft>
            </a:pPr>
            <a:r>
              <a:rPr lang="en-US" sz="1700" dirty="0">
                <a:solidFill>
                  <a:srgbClr val="0E406A"/>
                </a:solidFill>
                <a:latin typeface="Fira Sans" panose="020B0503050000020004" pitchFamily="34" charset="0"/>
              </a:rPr>
              <a:t>St. Mary of the Assumption Mission, String Prairie –54.40%</a:t>
            </a:r>
          </a:p>
          <a:p>
            <a:pPr marL="12700" lvl="1" algn="ctr">
              <a:spcAft>
                <a:spcPts val="200"/>
              </a:spcAft>
            </a:pPr>
            <a:r>
              <a:rPr lang="en-US" sz="1700" dirty="0">
                <a:solidFill>
                  <a:srgbClr val="0E406A"/>
                </a:solidFill>
                <a:latin typeface="Fira Sans" panose="020B0503050000020004" pitchFamily="34" charset="0"/>
              </a:rPr>
              <a:t>St. Mary Mission, Pin Oak – 45.00%</a:t>
            </a:r>
          </a:p>
          <a:p>
            <a:pPr marL="12700" lvl="1" algn="ctr"/>
            <a:endParaRPr lang="en-US" dirty="0">
              <a:solidFill>
                <a:srgbClr val="0E406A"/>
              </a:solidFill>
              <a:latin typeface="Fira Sans" panose="020B0503050000020004" pitchFamily="34" charset="0"/>
            </a:endParaRPr>
          </a:p>
          <a:p>
            <a:pPr marL="12700" lvl="1" algn="ctr"/>
            <a:endParaRPr lang="en-US" dirty="0">
              <a:solidFill>
                <a:srgbClr val="0E406A"/>
              </a:solidFill>
              <a:latin typeface="Fira Sans" panose="020B0503050000020004" pitchFamily="34" charset="0"/>
            </a:endParaRPr>
          </a:p>
          <a:p>
            <a:pPr marL="12700" lvl="1" algn="ctr"/>
            <a:endParaRPr lang="en-US" dirty="0">
              <a:solidFill>
                <a:srgbClr val="0E406A"/>
              </a:solidFill>
              <a:latin typeface="Fira Sans" panose="020B0503050000020004" pitchFamily="34" charset="0"/>
            </a:endParaRPr>
          </a:p>
        </p:txBody>
      </p:sp>
      <p:sp>
        <p:nvSpPr>
          <p:cNvPr id="13" name="Rectangle 12">
            <a:extLst>
              <a:ext uri="{FF2B5EF4-FFF2-40B4-BE49-F238E27FC236}">
                <a16:creationId xmlns:a16="http://schemas.microsoft.com/office/drawing/2014/main" id="{D6A8A64F-4841-7E4B-8D6B-4610E12F59D3}"/>
              </a:ext>
            </a:extLst>
          </p:cNvPr>
          <p:cNvSpPr/>
          <p:nvPr/>
        </p:nvSpPr>
        <p:spPr>
          <a:xfrm>
            <a:off x="148855" y="3920163"/>
            <a:ext cx="5935567" cy="2299884"/>
          </a:xfrm>
          <a:prstGeom prst="rect">
            <a:avLst/>
          </a:prstGeom>
          <a:solidFill>
            <a:srgbClr val="F9C954"/>
          </a:solidFill>
          <a:ln>
            <a:solidFill>
              <a:srgbClr val="E8B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spcAft>
                <a:spcPts val="200"/>
              </a:spcAft>
            </a:pPr>
            <a:endParaRPr lang="en-US" b="1" dirty="0">
              <a:solidFill>
                <a:srgbClr val="0E406A"/>
              </a:solidFill>
              <a:latin typeface="Fira Sans" panose="020B0503050000020004" pitchFamily="34" charset="0"/>
            </a:endParaRPr>
          </a:p>
          <a:p>
            <a:pPr marL="12700" algn="ctr">
              <a:spcAft>
                <a:spcPts val="200"/>
              </a:spcAft>
            </a:pPr>
            <a:endParaRPr lang="en-US" b="1" dirty="0">
              <a:solidFill>
                <a:srgbClr val="0E406A"/>
              </a:solidFill>
              <a:latin typeface="Fira Sans" panose="020B0503050000020004" pitchFamily="34" charset="0"/>
            </a:endParaRPr>
          </a:p>
          <a:p>
            <a:pPr marL="12700" algn="ctr">
              <a:spcAft>
                <a:spcPts val="200"/>
              </a:spcAft>
            </a:pPr>
            <a:r>
              <a:rPr lang="en-US" b="1" dirty="0">
                <a:solidFill>
                  <a:srgbClr val="0E406A"/>
                </a:solidFill>
                <a:latin typeface="Fira Sans" panose="020B0503050000020004" pitchFamily="34" charset="0"/>
              </a:rPr>
              <a:t>300 – 499 FAMILIES</a:t>
            </a:r>
          </a:p>
          <a:p>
            <a:pPr marL="12700" algn="ctr">
              <a:spcAft>
                <a:spcPts val="200"/>
              </a:spcAft>
            </a:pPr>
            <a:r>
              <a:rPr lang="en-US" sz="1700" dirty="0">
                <a:solidFill>
                  <a:srgbClr val="0E406A"/>
                </a:solidFill>
                <a:latin typeface="Fira Sans" panose="020B0503050000020004" pitchFamily="34" charset="0"/>
              </a:rPr>
              <a:t>Santa Barbara Parish, Austin – 100.00%</a:t>
            </a:r>
          </a:p>
          <a:p>
            <a:pPr marL="12700" algn="ctr">
              <a:spcAft>
                <a:spcPts val="200"/>
              </a:spcAft>
            </a:pPr>
            <a:r>
              <a:rPr lang="en-US" sz="1700" dirty="0">
                <a:solidFill>
                  <a:srgbClr val="0E406A"/>
                </a:solidFill>
                <a:latin typeface="Fira Sans" panose="020B0503050000020004" pitchFamily="34" charset="0"/>
              </a:rPr>
              <a:t>St. John the Baptist Parish, Fayetteville – 67.64%</a:t>
            </a:r>
          </a:p>
          <a:p>
            <a:pPr marL="12700" algn="ctr">
              <a:spcAft>
                <a:spcPts val="200"/>
              </a:spcAft>
            </a:pPr>
            <a:r>
              <a:rPr lang="en-US" sz="1700" dirty="0">
                <a:solidFill>
                  <a:srgbClr val="0E406A"/>
                </a:solidFill>
                <a:latin typeface="Fira Sans" panose="020B0503050000020004" pitchFamily="34" charset="0"/>
              </a:rPr>
              <a:t>St. Julia Parish, Austin – 53.24%</a:t>
            </a:r>
          </a:p>
          <a:p>
            <a:pPr marL="12700" algn="ctr">
              <a:spcAft>
                <a:spcPts val="200"/>
              </a:spcAft>
            </a:pPr>
            <a:r>
              <a:rPr lang="en-US" sz="1700" dirty="0">
                <a:solidFill>
                  <a:srgbClr val="0E406A"/>
                </a:solidFill>
                <a:latin typeface="Fira Sans" panose="020B0503050000020004" pitchFamily="34" charset="0"/>
              </a:rPr>
              <a:t>St. Mary, Our Lady of the Lake Parish, Lago Vista – 36.03%</a:t>
            </a:r>
          </a:p>
          <a:p>
            <a:pPr marL="12700" algn="ctr">
              <a:spcAft>
                <a:spcPts val="200"/>
              </a:spcAft>
            </a:pPr>
            <a:r>
              <a:rPr lang="en-US" sz="1700" dirty="0">
                <a:solidFill>
                  <a:srgbClr val="0E406A"/>
                </a:solidFill>
                <a:latin typeface="Fira Sans" panose="020B0503050000020004" pitchFamily="34" charset="0"/>
              </a:rPr>
              <a:t>Sacred Heart Parish, Rockne – 35.00% </a:t>
            </a:r>
          </a:p>
          <a:p>
            <a:pPr marL="12700" algn="ctr">
              <a:spcAft>
                <a:spcPts val="200"/>
              </a:spcAft>
            </a:pPr>
            <a:endParaRPr lang="en-US" sz="1700" dirty="0">
              <a:solidFill>
                <a:srgbClr val="0E406A"/>
              </a:solidFill>
              <a:latin typeface="Fira Sans" panose="020B0503050000020004" pitchFamily="34" charset="0"/>
            </a:endParaRPr>
          </a:p>
          <a:p>
            <a:pPr marL="12700" algn="ctr">
              <a:spcAft>
                <a:spcPts val="200"/>
              </a:spcAft>
            </a:pPr>
            <a:endParaRPr lang="en-US" sz="1700" dirty="0">
              <a:solidFill>
                <a:srgbClr val="0E406A"/>
              </a:solidFill>
              <a:latin typeface="Fira Sans" panose="020B0503050000020004" pitchFamily="34" charset="0"/>
            </a:endParaRPr>
          </a:p>
        </p:txBody>
      </p:sp>
      <p:sp>
        <p:nvSpPr>
          <p:cNvPr id="15" name="Slide Number Placeholder 5">
            <a:extLst>
              <a:ext uri="{FF2B5EF4-FFF2-40B4-BE49-F238E27FC236}">
                <a16:creationId xmlns:a16="http://schemas.microsoft.com/office/drawing/2014/main" id="{1E55CE44-0BA4-6743-94B5-21B1838633AA}"/>
              </a:ext>
            </a:extLst>
          </p:cNvPr>
          <p:cNvSpPr>
            <a:spLocks noGrp="1"/>
          </p:cNvSpPr>
          <p:nvPr>
            <p:ph type="sldNum" sz="quarter" idx="12"/>
          </p:nvPr>
        </p:nvSpPr>
        <p:spPr>
          <a:xfrm>
            <a:off x="9994230" y="6505616"/>
            <a:ext cx="1825675" cy="365125"/>
          </a:xfrm>
        </p:spPr>
        <p:txBody>
          <a:bodyPr/>
          <a:lstStyle/>
          <a:p>
            <a:fld id="{3C3F0B51-AD88-4ED1-ADB3-3C242C6DFA74}" type="slidenum">
              <a:rPr lang="en-US" smtClean="0">
                <a:solidFill>
                  <a:srgbClr val="A2C7E2"/>
                </a:solidFill>
                <a:latin typeface="Fira Sans" panose="020B0503050000020004" pitchFamily="34" charset="0"/>
              </a:rPr>
              <a:t>8</a:t>
            </a:fld>
            <a:endParaRPr lang="en-US" dirty="0">
              <a:solidFill>
                <a:srgbClr val="A2C7E2"/>
              </a:solidFill>
              <a:latin typeface="Fira Sans" panose="020B0503050000020004" pitchFamily="34" charset="0"/>
            </a:endParaRPr>
          </a:p>
        </p:txBody>
      </p:sp>
      <p:sp>
        <p:nvSpPr>
          <p:cNvPr id="16" name="TextBox 15">
            <a:extLst>
              <a:ext uri="{FF2B5EF4-FFF2-40B4-BE49-F238E27FC236}">
                <a16:creationId xmlns:a16="http://schemas.microsoft.com/office/drawing/2014/main" id="{5F5F0A70-B83B-E24A-A54A-06C247674990}"/>
              </a:ext>
            </a:extLst>
          </p:cNvPr>
          <p:cNvSpPr txBox="1"/>
          <p:nvPr/>
        </p:nvSpPr>
        <p:spPr>
          <a:xfrm>
            <a:off x="372095" y="6596958"/>
            <a:ext cx="4403105" cy="215444"/>
          </a:xfrm>
          <a:prstGeom prst="rect">
            <a:avLst/>
          </a:prstGeom>
          <a:noFill/>
        </p:spPr>
        <p:txBody>
          <a:bodyPr wrap="square" rtlCol="0">
            <a:spAutoFit/>
          </a:bodyPr>
          <a:lstStyle/>
          <a:p>
            <a:r>
              <a:rPr lang="en-US" sz="800" b="1" spc="600" dirty="0">
                <a:solidFill>
                  <a:schemeClr val="bg1"/>
                </a:solidFill>
                <a:latin typeface="Fira Sans" panose="020B0503050000020004" pitchFamily="34" charset="0"/>
              </a:rPr>
              <a:t>TOP PARISHES-PARTICIPATION RATE</a:t>
            </a:r>
          </a:p>
        </p:txBody>
      </p:sp>
      <p:sp>
        <p:nvSpPr>
          <p:cNvPr id="2" name="Rectangle 1">
            <a:extLst>
              <a:ext uri="{FF2B5EF4-FFF2-40B4-BE49-F238E27FC236}">
                <a16:creationId xmlns:a16="http://schemas.microsoft.com/office/drawing/2014/main" id="{0D6330B8-51F1-4F2E-2ACE-4A1E629737A7}"/>
              </a:ext>
            </a:extLst>
          </p:cNvPr>
          <p:cNvSpPr/>
          <p:nvPr/>
        </p:nvSpPr>
        <p:spPr>
          <a:xfrm>
            <a:off x="6278880" y="1430059"/>
            <a:ext cx="5764263" cy="2216908"/>
          </a:xfrm>
          <a:prstGeom prst="rect">
            <a:avLst/>
          </a:prstGeom>
          <a:solidFill>
            <a:srgbClr val="F9C954"/>
          </a:solidFill>
          <a:ln>
            <a:solidFill>
              <a:srgbClr val="E8B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endParaRPr lang="en-US" b="1" dirty="0">
              <a:solidFill>
                <a:srgbClr val="0E406A"/>
              </a:solidFill>
              <a:latin typeface="Fira Sans" panose="020B0503050000020004" pitchFamily="34" charset="0"/>
            </a:endParaRPr>
          </a:p>
          <a:p>
            <a:pPr marL="12700" algn="ctr">
              <a:spcAft>
                <a:spcPts val="200"/>
              </a:spcAft>
            </a:pPr>
            <a:r>
              <a:rPr lang="en-US" b="1" dirty="0">
                <a:solidFill>
                  <a:srgbClr val="0E406A"/>
                </a:solidFill>
                <a:latin typeface="Fira Sans" panose="020B0503050000020004" pitchFamily="34" charset="0"/>
              </a:rPr>
              <a:t>500 – 1,499 FAMILIES</a:t>
            </a:r>
          </a:p>
          <a:p>
            <a:pPr marL="12700" algn="ctr">
              <a:spcAft>
                <a:spcPts val="200"/>
              </a:spcAft>
            </a:pPr>
            <a:r>
              <a:rPr lang="en-US" sz="1700" dirty="0">
                <a:solidFill>
                  <a:srgbClr val="0E406A"/>
                </a:solidFill>
                <a:latin typeface="Fira Sans" panose="020B0503050000020004" pitchFamily="34" charset="0"/>
              </a:rPr>
              <a:t>Holy Vietnamese Martyrs Parish, Austin – 66.84% </a:t>
            </a:r>
          </a:p>
          <a:p>
            <a:pPr marL="12700" algn="ctr">
              <a:spcAft>
                <a:spcPts val="200"/>
              </a:spcAft>
            </a:pPr>
            <a:r>
              <a:rPr lang="en-US" sz="1700" dirty="0">
                <a:solidFill>
                  <a:srgbClr val="0E406A"/>
                </a:solidFill>
                <a:latin typeface="Fira Sans" panose="020B0503050000020004" pitchFamily="34" charset="0"/>
              </a:rPr>
              <a:t>Sacred Heart Parish, Austin – 57.18%</a:t>
            </a:r>
          </a:p>
          <a:p>
            <a:pPr marL="12700" algn="ctr">
              <a:spcAft>
                <a:spcPts val="200"/>
              </a:spcAft>
            </a:pPr>
            <a:r>
              <a:rPr lang="en-US" sz="1700" dirty="0">
                <a:solidFill>
                  <a:srgbClr val="0E406A"/>
                </a:solidFill>
                <a:latin typeface="Fira Sans" panose="020B0503050000020004" pitchFamily="34" charset="0"/>
              </a:rPr>
              <a:t>Cristo Rey Parish, Austin – 50.85%</a:t>
            </a:r>
          </a:p>
          <a:p>
            <a:pPr marL="12700" algn="ctr">
              <a:spcAft>
                <a:spcPts val="200"/>
              </a:spcAft>
            </a:pPr>
            <a:r>
              <a:rPr lang="en-US" sz="1700" dirty="0">
                <a:solidFill>
                  <a:srgbClr val="0E406A"/>
                </a:solidFill>
                <a:latin typeface="Fira Sans" panose="020B0503050000020004" pitchFamily="34" charset="0"/>
              </a:rPr>
              <a:t>St. Paul Chong Hasang Parish, Harker Hghts. – 37.50%</a:t>
            </a:r>
          </a:p>
          <a:p>
            <a:pPr marL="12700" algn="ctr">
              <a:spcAft>
                <a:spcPts val="200"/>
              </a:spcAft>
            </a:pPr>
            <a:r>
              <a:rPr lang="en-US" sz="1700" dirty="0">
                <a:solidFill>
                  <a:srgbClr val="0E406A"/>
                </a:solidFill>
                <a:latin typeface="Fira Sans" panose="020B0503050000020004" pitchFamily="34" charset="0"/>
              </a:rPr>
              <a:t>Sacred Heart Parish, La Grange – 34.11%</a:t>
            </a:r>
          </a:p>
          <a:p>
            <a:pPr marL="12700" algn="ctr"/>
            <a:r>
              <a:rPr lang="en-US" sz="1700" dirty="0">
                <a:solidFill>
                  <a:srgbClr val="0E406A"/>
                </a:solidFill>
                <a:latin typeface="Fira Sans" panose="020B0503050000020004" pitchFamily="34" charset="0"/>
              </a:rPr>
              <a:t> </a:t>
            </a:r>
          </a:p>
        </p:txBody>
      </p:sp>
      <p:sp>
        <p:nvSpPr>
          <p:cNvPr id="3" name="Rectangle 2">
            <a:extLst>
              <a:ext uri="{FF2B5EF4-FFF2-40B4-BE49-F238E27FC236}">
                <a16:creationId xmlns:a16="http://schemas.microsoft.com/office/drawing/2014/main" id="{3E09101E-033D-53A5-F29E-A405BC6A1629}"/>
              </a:ext>
            </a:extLst>
          </p:cNvPr>
          <p:cNvSpPr/>
          <p:nvPr/>
        </p:nvSpPr>
        <p:spPr>
          <a:xfrm flipH="1">
            <a:off x="6278879" y="3911599"/>
            <a:ext cx="5764264" cy="2308447"/>
          </a:xfrm>
          <a:prstGeom prst="rect">
            <a:avLst/>
          </a:prstGeom>
          <a:solidFill>
            <a:srgbClr val="F9C954"/>
          </a:solidFill>
          <a:ln>
            <a:solidFill>
              <a:srgbClr val="E8B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spcAft>
                <a:spcPts val="200"/>
              </a:spcAft>
            </a:pPr>
            <a:r>
              <a:rPr lang="en-US" b="1" dirty="0">
                <a:solidFill>
                  <a:srgbClr val="0E406A"/>
                </a:solidFill>
                <a:latin typeface="Fira Sans" panose="020B0503050000020004" pitchFamily="34" charset="0"/>
              </a:rPr>
              <a:t>1,500 + FAMILIES</a:t>
            </a:r>
          </a:p>
          <a:p>
            <a:pPr marL="12700" algn="ctr">
              <a:spcAft>
                <a:spcPts val="200"/>
              </a:spcAft>
            </a:pPr>
            <a:r>
              <a:rPr lang="en-US" sz="1700" dirty="0">
                <a:solidFill>
                  <a:srgbClr val="0E406A"/>
                </a:solidFill>
                <a:latin typeface="Fira Sans" panose="020B0503050000020004" pitchFamily="34" charset="0"/>
              </a:rPr>
              <a:t>St. Vincent De Paul Parish, Austin – 31.55%</a:t>
            </a:r>
          </a:p>
          <a:p>
            <a:pPr marL="12700" algn="ctr">
              <a:spcAft>
                <a:spcPts val="200"/>
              </a:spcAft>
            </a:pPr>
            <a:r>
              <a:rPr lang="en-US" sz="1700" dirty="0">
                <a:solidFill>
                  <a:srgbClr val="0E406A"/>
                </a:solidFill>
                <a:latin typeface="Fira Sans" panose="020B0503050000020004" pitchFamily="34" charset="0"/>
              </a:rPr>
              <a:t>St. William Parish, Round Rock – 26.05%</a:t>
            </a:r>
          </a:p>
          <a:p>
            <a:pPr marL="12700" algn="ctr">
              <a:spcAft>
                <a:spcPts val="200"/>
              </a:spcAft>
            </a:pPr>
            <a:r>
              <a:rPr lang="en-US" sz="1700" dirty="0">
                <a:solidFill>
                  <a:srgbClr val="0E406A"/>
                </a:solidFill>
                <a:latin typeface="Fira Sans" panose="020B0503050000020004" pitchFamily="34" charset="0"/>
              </a:rPr>
              <a:t>Santa Teresa Parish, Bryan – 25.20%</a:t>
            </a:r>
          </a:p>
          <a:p>
            <a:pPr marL="12700" algn="ctr">
              <a:spcAft>
                <a:spcPts val="200"/>
              </a:spcAft>
            </a:pPr>
            <a:r>
              <a:rPr lang="en-US" sz="1700" dirty="0">
                <a:solidFill>
                  <a:srgbClr val="0E406A"/>
                </a:solidFill>
                <a:latin typeface="Fira Sans" panose="020B0503050000020004" pitchFamily="34" charset="0"/>
              </a:rPr>
              <a:t>St. Joseph Parish, Bryan – 23.11%</a:t>
            </a:r>
          </a:p>
          <a:p>
            <a:pPr marL="12700" algn="ctr">
              <a:spcAft>
                <a:spcPts val="200"/>
              </a:spcAft>
            </a:pPr>
            <a:r>
              <a:rPr lang="en-US" sz="1700" dirty="0">
                <a:solidFill>
                  <a:srgbClr val="0E406A"/>
                </a:solidFill>
                <a:latin typeface="Fira Sans" panose="020B0503050000020004" pitchFamily="34" charset="0"/>
              </a:rPr>
              <a:t>St. Anthone Marie de Claret Parish, Kyle – 22.78%</a:t>
            </a:r>
          </a:p>
        </p:txBody>
      </p:sp>
    </p:spTree>
    <p:extLst>
      <p:ext uri="{BB962C8B-B14F-4D97-AF65-F5344CB8AC3E}">
        <p14:creationId xmlns:p14="http://schemas.microsoft.com/office/powerpoint/2010/main" val="106488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3CA0-9C9E-4838-B10B-1AD4584A9EB9}"/>
              </a:ext>
            </a:extLst>
          </p:cNvPr>
          <p:cNvSpPr>
            <a:spLocks noGrp="1"/>
          </p:cNvSpPr>
          <p:nvPr>
            <p:ph type="ctrTitle"/>
          </p:nvPr>
        </p:nvSpPr>
        <p:spPr>
          <a:xfrm>
            <a:off x="492369" y="414317"/>
            <a:ext cx="11408899" cy="974216"/>
          </a:xfrm>
        </p:spPr>
        <p:txBody>
          <a:bodyPr>
            <a:noAutofit/>
          </a:bodyPr>
          <a:lstStyle/>
          <a:p>
            <a:pPr algn="l"/>
            <a:r>
              <a:rPr lang="en-US" sz="3200" b="1" spc="300" dirty="0">
                <a:solidFill>
                  <a:srgbClr val="0E406A"/>
                </a:solidFill>
                <a:latin typeface="Spectral" panose="02020502060000000000" pitchFamily="18" charset="77"/>
              </a:rPr>
              <a:t>CSA OVERAGE – HOW THE FUNDS WERE DISTRIBUTED</a:t>
            </a:r>
          </a:p>
        </p:txBody>
      </p:sp>
      <p:sp>
        <p:nvSpPr>
          <p:cNvPr id="4" name="Rectangle 3">
            <a:extLst>
              <a:ext uri="{FF2B5EF4-FFF2-40B4-BE49-F238E27FC236}">
                <a16:creationId xmlns:a16="http://schemas.microsoft.com/office/drawing/2014/main" id="{39F0F37F-2EA2-1E4C-9E8F-3B93373382DA}"/>
              </a:ext>
            </a:extLst>
          </p:cNvPr>
          <p:cNvSpPr/>
          <p:nvPr/>
        </p:nvSpPr>
        <p:spPr>
          <a:xfrm>
            <a:off x="0" y="6525317"/>
            <a:ext cx="12213009" cy="358726"/>
          </a:xfrm>
          <a:prstGeom prst="rect">
            <a:avLst/>
          </a:prstGeom>
          <a:solidFill>
            <a:srgbClr val="0E4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spc="600" dirty="0">
                <a:solidFill>
                  <a:schemeClr val="bg1"/>
                </a:solidFill>
                <a:latin typeface="Fira Sans" panose="020B0503050000020004" pitchFamily="34" charset="0"/>
              </a:rPr>
              <a:t>     OVERAGE DISTRIBUTION</a:t>
            </a:r>
          </a:p>
        </p:txBody>
      </p:sp>
      <p:sp>
        <p:nvSpPr>
          <p:cNvPr id="3" name="TextBox 2">
            <a:extLst>
              <a:ext uri="{FF2B5EF4-FFF2-40B4-BE49-F238E27FC236}">
                <a16:creationId xmlns:a16="http://schemas.microsoft.com/office/drawing/2014/main" id="{E4501073-A418-7280-55E5-C28D97D8F3DB}"/>
              </a:ext>
            </a:extLst>
          </p:cNvPr>
          <p:cNvSpPr txBox="1"/>
          <p:nvPr/>
        </p:nvSpPr>
        <p:spPr>
          <a:xfrm>
            <a:off x="5654040" y="299212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6DB6C389-0133-8C36-8981-AC06F2967426}"/>
              </a:ext>
            </a:extLst>
          </p:cNvPr>
          <p:cNvSpPr txBox="1"/>
          <p:nvPr/>
        </p:nvSpPr>
        <p:spPr>
          <a:xfrm>
            <a:off x="707570" y="1722935"/>
            <a:ext cx="11021367" cy="584775"/>
          </a:xfrm>
          <a:prstGeom prst="rect">
            <a:avLst/>
          </a:prstGeom>
          <a:noFill/>
        </p:spPr>
        <p:txBody>
          <a:bodyPr wrap="square" rtlCol="0">
            <a:spAutoFit/>
          </a:bodyPr>
          <a:lstStyle/>
          <a:p>
            <a:r>
              <a:rPr lang="en-US" sz="3200" b="1" dirty="0"/>
              <a:t>The CSA outperformed by $1.7M!</a:t>
            </a:r>
          </a:p>
        </p:txBody>
      </p:sp>
      <p:sp>
        <p:nvSpPr>
          <p:cNvPr id="7" name="TextBox 6">
            <a:extLst>
              <a:ext uri="{FF2B5EF4-FFF2-40B4-BE49-F238E27FC236}">
                <a16:creationId xmlns:a16="http://schemas.microsoft.com/office/drawing/2014/main" id="{7E339A3A-3555-EB2C-8BC6-A9695FB803CA}"/>
              </a:ext>
            </a:extLst>
          </p:cNvPr>
          <p:cNvSpPr txBox="1"/>
          <p:nvPr/>
        </p:nvSpPr>
        <p:spPr>
          <a:xfrm>
            <a:off x="492369" y="2438766"/>
            <a:ext cx="11318631" cy="2062103"/>
          </a:xfrm>
          <a:prstGeom prst="rect">
            <a:avLst/>
          </a:prstGeom>
          <a:noFill/>
        </p:spPr>
        <p:txBody>
          <a:bodyPr wrap="square" rtlCol="0">
            <a:spAutoFit/>
          </a:bodyPr>
          <a:lstStyle/>
          <a:p>
            <a:pPr marL="690563" lvl="1" indent="-350838">
              <a:buFont typeface="Courier New" panose="02070309020205020404" pitchFamily="49" charset="0"/>
              <a:buChar char="o"/>
            </a:pPr>
            <a:r>
              <a:rPr lang="en-US" sz="3200" dirty="0">
                <a:latin typeface="Spectral" panose="02020502060000000000"/>
              </a:rPr>
              <a:t>Holy Trinity Catholic High School, Temple – subsidy</a:t>
            </a:r>
          </a:p>
          <a:p>
            <a:pPr marL="690563" lvl="1" indent="-350838">
              <a:buFont typeface="Courier New" panose="02070309020205020404" pitchFamily="49" charset="0"/>
              <a:buChar char="o"/>
            </a:pPr>
            <a:r>
              <a:rPr lang="en-US" sz="3200" dirty="0">
                <a:latin typeface="Spectral" panose="02020502060000000000"/>
              </a:rPr>
              <a:t>Catholic Charities of Central Texas –  financial support</a:t>
            </a:r>
          </a:p>
          <a:p>
            <a:pPr marL="690563" lvl="1" indent="-350838">
              <a:buFont typeface="Courier New" panose="02070309020205020404" pitchFamily="49" charset="0"/>
              <a:buChar char="o"/>
            </a:pPr>
            <a:r>
              <a:rPr lang="en-US" sz="3200">
                <a:latin typeface="Spectral" panose="02020502060000000000"/>
              </a:rPr>
              <a:t>Our </a:t>
            </a:r>
            <a:r>
              <a:rPr lang="en-US" sz="3200" dirty="0">
                <a:latin typeface="Spectral" panose="02020502060000000000"/>
              </a:rPr>
              <a:t>Lady of Wisdom Parish &amp; St. Elizabeth Parish – parish support</a:t>
            </a:r>
          </a:p>
        </p:txBody>
      </p:sp>
    </p:spTree>
    <p:extLst>
      <p:ext uri="{BB962C8B-B14F-4D97-AF65-F5344CB8AC3E}">
        <p14:creationId xmlns:p14="http://schemas.microsoft.com/office/powerpoint/2010/main" val="321389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19002</TotalTime>
  <Words>1842</Words>
  <Application>Microsoft Office PowerPoint</Application>
  <PresentationFormat>Widescreen</PresentationFormat>
  <Paragraphs>255</Paragraphs>
  <Slides>26</Slides>
  <Notes>5</Notes>
  <HiddenSlides>0</HiddenSlides>
  <MMClips>0</MMClips>
  <ScaleCrop>false</ScaleCrop>
  <HeadingPairs>
    <vt:vector size="10"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26</vt:i4>
      </vt:variant>
      <vt:variant>
        <vt:lpstr>Custom Shows</vt:lpstr>
      </vt:variant>
      <vt:variant>
        <vt:i4>1</vt:i4>
      </vt:variant>
    </vt:vector>
  </HeadingPairs>
  <TitlesOfParts>
    <vt:vector size="39" baseType="lpstr">
      <vt:lpstr>Arial</vt:lpstr>
      <vt:lpstr>Calibri</vt:lpstr>
      <vt:lpstr>Calibri Light</vt:lpstr>
      <vt:lpstr>Courier New</vt:lpstr>
      <vt:lpstr>Fira Sans</vt:lpstr>
      <vt:lpstr>Fira Sans Black</vt:lpstr>
      <vt:lpstr>Fira Sans Medium</vt:lpstr>
      <vt:lpstr>Spectral</vt:lpstr>
      <vt:lpstr>Spectral Medium</vt:lpstr>
      <vt:lpstr>Spectral SemiBold</vt:lpstr>
      <vt:lpstr>Office Theme</vt:lpstr>
      <vt:lpstr>Acrobat Document</vt:lpstr>
      <vt:lpstr>2025 – 2026  CATHOLIC SERVICES APPEAL (CSA) </vt:lpstr>
      <vt:lpstr>CSA PRAYER</vt:lpstr>
      <vt:lpstr>PowerPoint Presentation</vt:lpstr>
      <vt:lpstr>PARTICIPATION MATTERS!</vt:lpstr>
      <vt:lpstr>PowerPoint Presentation</vt:lpstr>
      <vt:lpstr>PowerPoint Presentation</vt:lpstr>
      <vt:lpstr>TOP “20” PARISHES –PARTICIPATION RATE INCREASE YOY</vt:lpstr>
      <vt:lpstr>PowerPoint Presentation</vt:lpstr>
      <vt:lpstr>CSA OVERAGE – HOW THE FUNDS WERE DISTRIBUTED</vt:lpstr>
      <vt:lpstr>PARTICIPATION MATTERS!</vt:lpstr>
      <vt:lpstr>PowerPoint Presentation</vt:lpstr>
      <vt:lpstr>PowerPoint Presentation</vt:lpstr>
      <vt:lpstr>PowerPoint Presentation</vt:lpstr>
      <vt:lpstr>CSA VIDEO</vt:lpstr>
      <vt:lpstr>PARTICIPATION MATTERS!</vt:lpstr>
      <vt:lpstr>PowerPoint Presentation</vt:lpstr>
      <vt:lpstr>PowerPoint Presentation</vt:lpstr>
      <vt:lpstr>WHAT’S NEW – Material Reveal!</vt:lpstr>
      <vt:lpstr>PowerPoint Presentation</vt:lpstr>
      <vt:lpstr>PowerPoint Presentation</vt:lpstr>
      <vt:lpstr>PowerPoint Presentation</vt:lpstr>
      <vt:lpstr>PARTICIPATION MATTERS!</vt:lpstr>
      <vt:lpstr>PowerPoint Presentation</vt:lpstr>
      <vt:lpstr>PowerPoint Presentation</vt:lpstr>
      <vt:lpstr>PowerPoint Presentation</vt:lpstr>
      <vt:lpstr>PARTICIPATION MATTERS!</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Rosenberger</dc:creator>
  <cp:lastModifiedBy>Melissa Valles</cp:lastModifiedBy>
  <cp:revision>316</cp:revision>
  <dcterms:created xsi:type="dcterms:W3CDTF">2020-08-25T14:26:18Z</dcterms:created>
  <dcterms:modified xsi:type="dcterms:W3CDTF">2025-08-28T12:36:21Z</dcterms:modified>
</cp:coreProperties>
</file>