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3" r:id="rId3"/>
  </p:sldMasterIdLst>
  <p:notesMasterIdLst>
    <p:notesMasterId r:id="rId26"/>
  </p:notesMasterIdLst>
  <p:handoutMasterIdLst>
    <p:handoutMasterId r:id="rId27"/>
  </p:handoutMasterIdLst>
  <p:sldIdLst>
    <p:sldId id="256" r:id="rId4"/>
    <p:sldId id="387" r:id="rId5"/>
    <p:sldId id="353" r:id="rId6"/>
    <p:sldId id="338" r:id="rId7"/>
    <p:sldId id="375" r:id="rId8"/>
    <p:sldId id="374" r:id="rId9"/>
    <p:sldId id="332" r:id="rId10"/>
    <p:sldId id="358" r:id="rId11"/>
    <p:sldId id="379" r:id="rId12"/>
    <p:sldId id="388" r:id="rId13"/>
    <p:sldId id="389" r:id="rId14"/>
    <p:sldId id="381" r:id="rId15"/>
    <p:sldId id="367" r:id="rId16"/>
    <p:sldId id="382" r:id="rId17"/>
    <p:sldId id="383" r:id="rId18"/>
    <p:sldId id="384" r:id="rId19"/>
    <p:sldId id="385" r:id="rId20"/>
    <p:sldId id="390" r:id="rId21"/>
    <p:sldId id="357" r:id="rId22"/>
    <p:sldId id="386" r:id="rId23"/>
    <p:sldId id="360" r:id="rId24"/>
    <p:sldId id="3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3" autoAdjust="0"/>
    <p:restoredTop sz="80206" autoAdjust="0"/>
  </p:normalViewPr>
  <p:slideViewPr>
    <p:cSldViewPr snapToGrid="0">
      <p:cViewPr varScale="1">
        <p:scale>
          <a:sx n="109" d="100"/>
          <a:sy n="109" d="100"/>
        </p:scale>
        <p:origin x="678" y="31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11/3/2025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11/3/2025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Photo">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5" y="4126200"/>
            <a:ext cx="12209475" cy="2731800"/>
          </a:xfrm>
          <a:prstGeom prst="rect">
            <a:avLst/>
          </a:prstGeom>
          <a:ln w="12700">
            <a:miter lim="400000"/>
          </a:ln>
        </p:spPr>
      </p:pic>
      <p:sp>
        <p:nvSpPr>
          <p:cNvPr id="2" name="Title 1"/>
          <p:cNvSpPr>
            <a:spLocks noGrp="1"/>
          </p:cNvSpPr>
          <p:nvPr>
            <p:ph type="ctrTitle" hasCustomPrompt="1"/>
          </p:nvPr>
        </p:nvSpPr>
        <p:spPr>
          <a:xfrm>
            <a:off x="915701" y="4580389"/>
            <a:ext cx="7395164" cy="1102122"/>
          </a:xfrm>
          <a:prstGeom prst="rect">
            <a:avLst/>
          </a:prstGeom>
        </p:spPr>
        <p:txBody>
          <a:bodyPr anchor="b" anchorCtr="0">
            <a:normAutofit/>
          </a:bodyPr>
          <a:lstStyle>
            <a:lvl1pPr algn="l">
              <a:lnSpc>
                <a:spcPts val="4300"/>
              </a:lnSpc>
              <a:spcBef>
                <a:spcPts val="0"/>
              </a:spcBef>
              <a:defRPr sz="2800" cap="none">
                <a:solidFill>
                  <a:schemeClr val="bg1"/>
                </a:solidFill>
              </a:defRPr>
            </a:lvl1pPr>
          </a:lstStyle>
          <a:p>
            <a:r>
              <a:rPr lang="en-US" dirty="0"/>
              <a:t>Cover Page w/Photo</a:t>
            </a:r>
          </a:p>
        </p:txBody>
      </p:sp>
      <p:sp>
        <p:nvSpPr>
          <p:cNvPr id="3" name="Subtitle 2"/>
          <p:cNvSpPr>
            <a:spLocks noGrp="1"/>
          </p:cNvSpPr>
          <p:nvPr>
            <p:ph type="subTitle" idx="1" hasCustomPrompt="1"/>
          </p:nvPr>
        </p:nvSpPr>
        <p:spPr>
          <a:xfrm>
            <a:off x="915701" y="5704993"/>
            <a:ext cx="7395164" cy="386940"/>
          </a:xfrm>
          <a:prstGeom prst="rect">
            <a:avLst/>
          </a:prstGeom>
        </p:spPr>
        <p:txBody>
          <a:bodyPr>
            <a:normAutofit/>
          </a:bodyPr>
          <a:lstStyle>
            <a:lvl1pPr marL="0" indent="0" algn="l">
              <a:buNone/>
              <a:defRPr sz="16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9" name="Text Placeholder 6"/>
          <p:cNvSpPr txBox="1">
            <a:spLocks/>
          </p:cNvSpPr>
          <p:nvPr userDrawn="1"/>
        </p:nvSpPr>
        <p:spPr>
          <a:xfrm>
            <a:off x="915701" y="6264073"/>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700" dirty="0">
                <a:solidFill>
                  <a:srgbClr val="00263E"/>
                </a:solidFill>
              </a:rPr>
              <a:t> © 2018 ARTHUR J. GALLAGHER &amp; CO.  |  AJG.COM</a:t>
            </a:r>
            <a:endParaRPr sz="700" baseline="30000" dirty="0">
              <a:solidFill>
                <a:srgbClr val="00263E"/>
              </a:solidFill>
            </a:endParaRPr>
          </a:p>
        </p:txBody>
      </p:sp>
      <p:pic>
        <p:nvPicPr>
          <p:cNvPr id="7" name="Picture 6"/>
          <p:cNvPicPr>
            <a:picLocks noChangeAspect="1"/>
          </p:cNvPicPr>
          <p:nvPr userDrawn="1"/>
        </p:nvPicPr>
        <p:blipFill>
          <a:blip r:embed="rId3"/>
          <a:stretch>
            <a:fillRect/>
          </a:stretch>
        </p:blipFill>
        <p:spPr>
          <a:xfrm>
            <a:off x="527957" y="1"/>
            <a:ext cx="10241644" cy="4218828"/>
          </a:xfrm>
          <a:prstGeom prst="rect">
            <a:avLst/>
          </a:prstGeom>
        </p:spPr>
      </p:pic>
    </p:spTree>
    <p:extLst>
      <p:ext uri="{BB962C8B-B14F-4D97-AF65-F5344CB8AC3E}">
        <p14:creationId xmlns:p14="http://schemas.microsoft.com/office/powerpoint/2010/main" val="3955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612900"/>
            <a:ext cx="9762067" cy="639762"/>
          </a:xfrm>
          <a:prstGeom prst="rect">
            <a:avLst/>
          </a:prstGeom>
        </p:spPr>
        <p:txBody>
          <a:bodyPr anchor="t" anchorCtr="0">
            <a:normAutofit/>
          </a:bodyPr>
          <a:lstStyle>
            <a:lvl1pPr marL="0" indent="0">
              <a:buNone/>
              <a:defRPr sz="2800" b="1">
                <a:solidFill>
                  <a:srgbClr val="799A0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2254902"/>
            <a:ext cx="9762067" cy="3290236"/>
          </a:xfrm>
          <a:prstGeom prst="rect">
            <a:avLst/>
          </a:prstGeom>
        </p:spPr>
        <p:txBody>
          <a:bodyPr/>
          <a:lstStyle>
            <a:lvl1pPr marL="228594" marR="0" indent="-228594" algn="l" defTabSz="457189" rtl="0" eaLnBrk="1" fontAlgn="auto" latinLnBrk="0" hangingPunct="1">
              <a:lnSpc>
                <a:spcPct val="100000"/>
              </a:lnSpc>
              <a:spcBef>
                <a:spcPct val="20000"/>
              </a:spcBef>
              <a:spcAft>
                <a:spcPts val="0"/>
              </a:spcAft>
              <a:buClrTx/>
              <a:buSzTx/>
              <a:buFont typeface="Arial"/>
              <a:buChar char="•"/>
              <a:tabLst/>
              <a:defRPr sz="2400"/>
            </a:lvl1pPr>
            <a:lvl2pPr marL="742931" marR="0" indent="-285743" algn="l" defTabSz="457189" rtl="0" eaLnBrk="1" fontAlgn="auto" latinLnBrk="0" hangingPunct="1">
              <a:lnSpc>
                <a:spcPct val="100000"/>
              </a:lnSpc>
              <a:spcBef>
                <a:spcPct val="20000"/>
              </a:spcBef>
              <a:spcAft>
                <a:spcPts val="0"/>
              </a:spcAft>
              <a:buClrTx/>
              <a:buSzTx/>
              <a:buFont typeface="Arial"/>
              <a:buChar char="–"/>
              <a:tabLst/>
              <a:defRPr sz="2000"/>
            </a:lvl2pPr>
            <a:lvl3pPr marL="1031849" marR="0" indent="-230183" algn="l" defTabSz="457189" rtl="0" eaLnBrk="1" fontAlgn="auto" latinLnBrk="0" hangingPunct="1">
              <a:lnSpc>
                <a:spcPct val="100000"/>
              </a:lnSpc>
              <a:spcBef>
                <a:spcPct val="20000"/>
              </a:spcBef>
              <a:spcAft>
                <a:spcPts val="0"/>
              </a:spcAft>
              <a:buClrTx/>
              <a:buSzTx/>
              <a:buFont typeface="Arial"/>
              <a:buChar char="•"/>
              <a:tabLst/>
              <a:defRPr sz="1800"/>
            </a:lvl3pPr>
            <a:lvl4pPr marL="1255682" marR="0" indent="-223832" algn="l" defTabSz="457189" rtl="0" eaLnBrk="1" fontAlgn="auto" latinLnBrk="0" hangingPunct="1">
              <a:lnSpc>
                <a:spcPct val="100000"/>
              </a:lnSpc>
              <a:spcBef>
                <a:spcPct val="20000"/>
              </a:spcBef>
              <a:spcAft>
                <a:spcPts val="0"/>
              </a:spcAft>
              <a:buClrTx/>
              <a:buSzTx/>
              <a:buFont typeface="Arial"/>
              <a:buChar char="–"/>
              <a:tabLst/>
              <a:defRPr sz="1600"/>
            </a:lvl4pPr>
            <a:lvl5pPr marL="1485863" marR="0" indent="-230183" algn="l" defTabSz="457189"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228594" marR="0" lvl="0"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Click to edit Master text styles</a:t>
            </a:r>
          </a:p>
          <a:p>
            <a:pPr marL="742931" marR="0" lvl="1" indent="-285743" algn="l" defTabSz="457189"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Second level</a:t>
            </a:r>
          </a:p>
          <a:p>
            <a:pPr marL="1031849" marR="0" lvl="2"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Third level</a:t>
            </a:r>
          </a:p>
          <a:p>
            <a:pPr marL="1255682" marR="0" lvl="3" indent="-223832" algn="l" defTabSz="457189"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Fourth level</a:t>
            </a:r>
          </a:p>
          <a:p>
            <a:pPr marL="1485863" marR="0" lvl="4"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Fifth level</a:t>
            </a:r>
          </a:p>
        </p:txBody>
      </p:sp>
    </p:spTree>
    <p:extLst>
      <p:ext uri="{BB962C8B-B14F-4D97-AF65-F5344CB8AC3E}">
        <p14:creationId xmlns:p14="http://schemas.microsoft.com/office/powerpoint/2010/main" val="25438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7360"/>
            <a:ext cx="10119360" cy="4297680"/>
          </a:xfrm>
          <a:prstGeom prst="rect">
            <a:avLst/>
          </a:prstGeom>
        </p:spPr>
        <p:txBody>
          <a:bodyPr/>
          <a:lstStyle>
            <a:lvl1pPr marL="342900" indent="-342900">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9144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914400" y="1234440"/>
            <a:ext cx="10119360" cy="411480"/>
          </a:xfrm>
          <a:prstGeom prst="rect">
            <a:avLst/>
          </a:prstGeom>
        </p:spPr>
        <p:txBody>
          <a:bodyPr>
            <a:noAutofit/>
          </a:bodyPr>
          <a:lstStyle>
            <a:lvl1pPr>
              <a:buNone/>
              <a:defRPr sz="24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0183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4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30483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84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77187-C200-495F-A386-621319EADA8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15924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77187-C200-495F-A386-621319EADA8F}"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42287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77187-C200-495F-A386-621319EADA8F}"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79281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0B277187-C200-495F-A386-621319EADA8F}" type="datetimeFigureOut">
              <a:rPr lang="en-US" smtClean="0"/>
              <a:t>11/3/2025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6006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277187-C200-495F-A386-621319EADA8F}" type="datetimeFigureOut">
              <a:rPr lang="en-US" smtClean="0"/>
              <a:t>11/3/2025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49032-2A07-4AE8-BA90-74324CAE0C87}" type="slidenum">
              <a:rPr lang="en-US" smtClean="0"/>
              <a:t>‹#›</a:t>
            </a:fld>
            <a:endParaRPr lang="en-US"/>
          </a:p>
        </p:txBody>
      </p:sp>
    </p:spTree>
    <p:extLst>
      <p:ext uri="{BB962C8B-B14F-4D97-AF65-F5344CB8AC3E}">
        <p14:creationId xmlns:p14="http://schemas.microsoft.com/office/powerpoint/2010/main" val="19203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xt only">
    <p:spTree>
      <p:nvGrpSpPr>
        <p:cNvPr id="1" name=""/>
        <p:cNvGrpSpPr/>
        <p:nvPr/>
      </p:nvGrpSpPr>
      <p:grpSpPr>
        <a:xfrm>
          <a:off x="0" y="0"/>
          <a:ext cx="0" cy="0"/>
          <a:chOff x="0" y="0"/>
          <a:chExt cx="0" cy="0"/>
        </a:xfrm>
      </p:grpSpPr>
      <p:pic>
        <p:nvPicPr>
          <p:cNvPr id="6"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26200"/>
            <a:ext cx="12192000" cy="2731800"/>
          </a:xfrm>
          <a:prstGeom prst="rect">
            <a:avLst/>
          </a:prstGeom>
          <a:ln w="12700">
            <a:miter lim="400000"/>
          </a:ln>
        </p:spPr>
      </p:pic>
      <p:sp>
        <p:nvSpPr>
          <p:cNvPr id="2" name="Title 1"/>
          <p:cNvSpPr>
            <a:spLocks noGrp="1"/>
          </p:cNvSpPr>
          <p:nvPr>
            <p:ph type="ctrTitle" hasCustomPrompt="1"/>
          </p:nvPr>
        </p:nvSpPr>
        <p:spPr>
          <a:xfrm>
            <a:off x="915701" y="1090565"/>
            <a:ext cx="7395164"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915701" y="3749040"/>
            <a:ext cx="7395164" cy="386940"/>
          </a:xfrm>
          <a:prstGeom prst="rect">
            <a:avLst/>
          </a:prstGeom>
        </p:spPr>
        <p:txBody>
          <a:bodyPr>
            <a:normAutofit/>
          </a:bodyPr>
          <a:lstStyle>
            <a:lvl1pPr marL="0" indent="0" algn="l">
              <a:buNone/>
              <a:defRPr sz="1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9" name="Text Placeholder 6"/>
          <p:cNvSpPr txBox="1">
            <a:spLocks/>
          </p:cNvSpPr>
          <p:nvPr userDrawn="1"/>
        </p:nvSpPr>
        <p:spPr>
          <a:xfrm>
            <a:off x="915701" y="6264073"/>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700" dirty="0">
                <a:solidFill>
                  <a:srgbClr val="00263E"/>
                </a:solidFill>
              </a:rPr>
              <a:t> © 2018 ARTHUR J. GALLAGHER &amp; CO.  |  AJG.COM</a:t>
            </a:r>
            <a:endParaRPr sz="700" baseline="30000" dirty="0">
              <a:solidFill>
                <a:srgbClr val="00263E"/>
              </a:solidFill>
            </a:endParaRPr>
          </a:p>
        </p:txBody>
      </p:sp>
    </p:spTree>
    <p:extLst>
      <p:ext uri="{BB962C8B-B14F-4D97-AF65-F5344CB8AC3E}">
        <p14:creationId xmlns:p14="http://schemas.microsoft.com/office/powerpoint/2010/main" val="41763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103771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39892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27041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2 column layout for use with chart/image">
  <p:cSld name="2_2 column layout for use with chart/image">
    <p:bg>
      <p:bgPr>
        <a:solidFill>
          <a:schemeClr val="lt1"/>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589745" y="6502403"/>
            <a:ext cx="349361" cy="246221"/>
          </a:xfrm>
          <a:prstGeom prst="rect">
            <a:avLst/>
          </a:prstGeom>
          <a:solidFill>
            <a:schemeClr val="accent3"/>
          </a:solid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Arial"/>
              <a:ea typeface="Arial"/>
              <a:cs typeface="Arial"/>
              <a:sym typeface="Arial"/>
            </a:endParaRPr>
          </a:p>
        </p:txBody>
      </p:sp>
      <p:pic>
        <p:nvPicPr>
          <p:cNvPr id="32" name="Google Shape;32;p5"/>
          <p:cNvPicPr preferRelativeResize="0"/>
          <p:nvPr/>
        </p:nvPicPr>
        <p:blipFill rotWithShape="1">
          <a:blip r:embed="rId2">
            <a:alphaModFix/>
          </a:blip>
          <a:srcRect/>
          <a:stretch/>
        </p:blipFill>
        <p:spPr>
          <a:xfrm>
            <a:off x="9878484" y="380193"/>
            <a:ext cx="1320800" cy="540173"/>
          </a:xfrm>
          <a:prstGeom prst="rect">
            <a:avLst/>
          </a:prstGeom>
          <a:noFill/>
          <a:ln>
            <a:noFill/>
          </a:ln>
        </p:spPr>
      </p:pic>
      <p:sp>
        <p:nvSpPr>
          <p:cNvPr id="33" name="Google Shape;33;p5"/>
          <p:cNvSpPr txBox="1">
            <a:spLocks noGrp="1"/>
          </p:cNvSpPr>
          <p:nvPr>
            <p:ph type="body" idx="1"/>
          </p:nvPr>
        </p:nvSpPr>
        <p:spPr>
          <a:xfrm>
            <a:off x="831855" y="1474783"/>
            <a:ext cx="4155012" cy="338138"/>
          </a:xfrm>
          <a:prstGeom prst="rect">
            <a:avLst/>
          </a:prstGeom>
          <a:noFill/>
          <a:ln>
            <a:noFill/>
          </a:ln>
        </p:spPr>
        <p:txBody>
          <a:bodyPr spcFirstLastPara="1" wrap="square" lIns="91425" tIns="45700" rIns="91425" bIns="45700" anchor="t" anchorCtr="0"/>
          <a:lstStyle>
            <a:lvl1pPr marL="457200" marR="0" lvl="0" indent="-228600" algn="l" rtl="0">
              <a:lnSpc>
                <a:spcPct val="130000"/>
              </a:lnSpc>
              <a:spcBef>
                <a:spcPts val="0"/>
              </a:spcBef>
              <a:spcAft>
                <a:spcPts val="0"/>
              </a:spcAft>
              <a:buClr>
                <a:schemeClr val="accent1"/>
              </a:buClr>
              <a:buSzPts val="1600"/>
              <a:buFont typeface="Arial"/>
              <a:buNone/>
              <a:defRPr sz="1600" b="1" i="0" u="none" strike="noStrike" cap="none">
                <a:solidFill>
                  <a:schemeClr val="dk2"/>
                </a:solidFill>
                <a:latin typeface="Arial"/>
                <a:ea typeface="Arial"/>
                <a:cs typeface="Arial"/>
                <a:sym typeface="Arial"/>
              </a:defRPr>
            </a:lvl1pPr>
            <a:lvl2pPr marL="914400" marR="0" lvl="1" indent="-320040" algn="l" rtl="0">
              <a:lnSpc>
                <a:spcPct val="130000"/>
              </a:lnSpc>
              <a:spcBef>
                <a:spcPts val="1200"/>
              </a:spcBef>
              <a:spcAft>
                <a:spcPts val="0"/>
              </a:spcAft>
              <a:buClr>
                <a:schemeClr val="accent1"/>
              </a:buClr>
              <a:buSzPts val="1440"/>
              <a:buFont typeface="Arial"/>
              <a:buChar char="•"/>
              <a:defRPr sz="1200" b="0" i="0" u="none" strike="noStrike" cap="none">
                <a:solidFill>
                  <a:schemeClr val="dk1"/>
                </a:solidFill>
                <a:latin typeface="Arial"/>
                <a:ea typeface="Arial"/>
                <a:cs typeface="Arial"/>
                <a:sym typeface="Arial"/>
              </a:defRPr>
            </a:lvl2pPr>
            <a:lvl3pPr marL="1371600" marR="0" lvl="2" indent="-289560" algn="l" rtl="0">
              <a:lnSpc>
                <a:spcPct val="130000"/>
              </a:lnSpc>
              <a:spcBef>
                <a:spcPts val="1200"/>
              </a:spcBef>
              <a:spcAft>
                <a:spcPts val="0"/>
              </a:spcAft>
              <a:buClr>
                <a:schemeClr val="accent1"/>
              </a:buClr>
              <a:buSzPts val="960"/>
              <a:buFont typeface="Arial"/>
              <a:buChar char="−"/>
              <a:defRPr sz="1200" b="0" i="0" u="none" strike="noStrike" cap="none">
                <a:solidFill>
                  <a:schemeClr val="dk1"/>
                </a:solidFill>
                <a:latin typeface="Arial"/>
                <a:ea typeface="Arial"/>
                <a:cs typeface="Arial"/>
                <a:sym typeface="Arial"/>
              </a:defRPr>
            </a:lvl3pPr>
            <a:lvl4pPr marL="1828800" marR="0" lvl="3" indent="-289560" algn="l" rtl="0">
              <a:lnSpc>
                <a:spcPct val="130000"/>
              </a:lnSpc>
              <a:spcBef>
                <a:spcPts val="1200"/>
              </a:spcBef>
              <a:spcAft>
                <a:spcPts val="0"/>
              </a:spcAft>
              <a:buClr>
                <a:schemeClr val="accent1"/>
              </a:buClr>
              <a:buSzPts val="96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5"/>
          <p:cNvSpPr txBox="1"/>
          <p:nvPr/>
        </p:nvSpPr>
        <p:spPr>
          <a:xfrm>
            <a:off x="495301" y="6503267"/>
            <a:ext cx="520699"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pPr marL="0" marR="0" lvl="0" indent="0" algn="ctr" rtl="0">
                <a:lnSpc>
                  <a:spcPct val="100000"/>
                </a:lnSpc>
                <a:spcBef>
                  <a:spcPts val="0"/>
                </a:spcBef>
                <a:spcAft>
                  <a:spcPts val="0"/>
                </a:spcAft>
                <a:buClr>
                  <a:schemeClr val="lt1"/>
                </a:buClr>
                <a:buSzPts val="900"/>
                <a:buFont typeface="Arial"/>
                <a:buNone/>
              </a:pPr>
              <a:t>‹#›</a:t>
            </a:fld>
            <a:endParaRPr sz="900" b="1" i="0" u="none" strike="noStrike" cap="none" dirty="0">
              <a:solidFill>
                <a:schemeClr val="lt1"/>
              </a:solidFill>
              <a:latin typeface="Arial"/>
              <a:ea typeface="Arial"/>
              <a:cs typeface="Arial"/>
              <a:sym typeface="Arial"/>
            </a:endParaRPr>
          </a:p>
        </p:txBody>
      </p:sp>
      <p:sp>
        <p:nvSpPr>
          <p:cNvPr id="35" name="Google Shape;35;p5"/>
          <p:cNvSpPr txBox="1">
            <a:spLocks noGrp="1"/>
          </p:cNvSpPr>
          <p:nvPr>
            <p:ph type="body" idx="2"/>
          </p:nvPr>
        </p:nvSpPr>
        <p:spPr>
          <a:xfrm>
            <a:off x="838228" y="291813"/>
            <a:ext cx="8805145" cy="52859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3"/>
          </p:nvPr>
        </p:nvSpPr>
        <p:spPr>
          <a:xfrm>
            <a:off x="821989" y="816637"/>
            <a:ext cx="8722480" cy="52859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4"/>
          </p:nvPr>
        </p:nvSpPr>
        <p:spPr>
          <a:xfrm>
            <a:off x="850207" y="2200275"/>
            <a:ext cx="5279661" cy="4148139"/>
          </a:xfrm>
          <a:prstGeom prst="rect">
            <a:avLst/>
          </a:prstGeom>
          <a:noFill/>
          <a:ln>
            <a:noFill/>
          </a:ln>
        </p:spPr>
        <p:txBody>
          <a:bodyPr spcFirstLastPara="1" wrap="square" lIns="91425" tIns="45700" rIns="91425" bIns="45700" anchor="t" anchorCtr="0"/>
          <a:lstStyle>
            <a:lvl1pPr marL="457200" marR="0" lvl="0" indent="-304800" algn="l" rtl="0">
              <a:lnSpc>
                <a:spcPct val="130000"/>
              </a:lnSpc>
              <a:spcBef>
                <a:spcPts val="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74319" algn="l" rtl="0">
              <a:lnSpc>
                <a:spcPct val="130000"/>
              </a:lnSpc>
              <a:spcBef>
                <a:spcPts val="1200"/>
              </a:spcBef>
              <a:spcAft>
                <a:spcPts val="0"/>
              </a:spcAft>
              <a:buClr>
                <a:schemeClr val="accent1"/>
              </a:buClr>
              <a:buSzPts val="72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6429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ndard slide with bullets">
  <p:cSld name="Standard slide with bullets">
    <p:bg>
      <p:bgPr>
        <a:solidFill>
          <a:schemeClr val="lt1"/>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9878484" y="380192"/>
            <a:ext cx="1320800" cy="540173"/>
          </a:xfrm>
          <a:prstGeom prst="rect">
            <a:avLst/>
          </a:prstGeom>
          <a:noFill/>
          <a:ln>
            <a:noFill/>
          </a:ln>
        </p:spPr>
      </p:pic>
      <p:sp>
        <p:nvSpPr>
          <p:cNvPr id="25" name="Google Shape;25;p4"/>
          <p:cNvSpPr txBox="1">
            <a:spLocks noGrp="1"/>
          </p:cNvSpPr>
          <p:nvPr>
            <p:ph type="body" idx="1"/>
          </p:nvPr>
        </p:nvSpPr>
        <p:spPr>
          <a:xfrm>
            <a:off x="831854" y="1474783"/>
            <a:ext cx="8826500" cy="338138"/>
          </a:xfrm>
          <a:prstGeom prst="rect">
            <a:avLst/>
          </a:prstGeom>
          <a:noFill/>
          <a:ln>
            <a:noFill/>
          </a:ln>
        </p:spPr>
        <p:txBody>
          <a:bodyPr spcFirstLastPara="1" wrap="square" lIns="91425" tIns="45700" rIns="91425" bIns="45700" anchor="t" anchorCtr="0"/>
          <a:lstStyle>
            <a:lvl1pPr marL="457200" marR="0" lvl="0" indent="-228600" algn="l" rtl="0">
              <a:lnSpc>
                <a:spcPct val="130000"/>
              </a:lnSpc>
              <a:spcBef>
                <a:spcPts val="0"/>
              </a:spcBef>
              <a:spcAft>
                <a:spcPts val="0"/>
              </a:spcAft>
              <a:buClr>
                <a:schemeClr val="accent1"/>
              </a:buClr>
              <a:buSzPts val="1600"/>
              <a:buFont typeface="Arial"/>
              <a:buNone/>
              <a:defRPr sz="1600" b="1" i="0" u="none" strike="noStrike" cap="none">
                <a:solidFill>
                  <a:schemeClr val="accent5"/>
                </a:solidFill>
                <a:latin typeface="Arial"/>
                <a:ea typeface="Arial"/>
                <a:cs typeface="Arial"/>
                <a:sym typeface="Arial"/>
              </a:defRPr>
            </a:lvl1pPr>
            <a:lvl2pPr marL="914400" marR="0" lvl="1" indent="-320040" algn="l" rtl="0">
              <a:lnSpc>
                <a:spcPct val="130000"/>
              </a:lnSpc>
              <a:spcBef>
                <a:spcPts val="1200"/>
              </a:spcBef>
              <a:spcAft>
                <a:spcPts val="0"/>
              </a:spcAft>
              <a:buClr>
                <a:schemeClr val="accent1"/>
              </a:buClr>
              <a:buSzPts val="1440"/>
              <a:buFont typeface="Arial"/>
              <a:buChar char="•"/>
              <a:defRPr sz="1200" b="0" i="0" u="none" strike="noStrike" cap="none">
                <a:solidFill>
                  <a:schemeClr val="dk1"/>
                </a:solidFill>
                <a:latin typeface="Arial"/>
                <a:ea typeface="Arial"/>
                <a:cs typeface="Arial"/>
                <a:sym typeface="Arial"/>
              </a:defRPr>
            </a:lvl2pPr>
            <a:lvl3pPr marL="1371600" marR="0" lvl="2" indent="-289560" algn="l" rtl="0">
              <a:lnSpc>
                <a:spcPct val="130000"/>
              </a:lnSpc>
              <a:spcBef>
                <a:spcPts val="1200"/>
              </a:spcBef>
              <a:spcAft>
                <a:spcPts val="0"/>
              </a:spcAft>
              <a:buClr>
                <a:schemeClr val="accent1"/>
              </a:buClr>
              <a:buSzPts val="960"/>
              <a:buFont typeface="Arial"/>
              <a:buChar char="−"/>
              <a:defRPr sz="1200" b="0" i="0" u="none" strike="noStrike" cap="none">
                <a:solidFill>
                  <a:schemeClr val="dk1"/>
                </a:solidFill>
                <a:latin typeface="Arial"/>
                <a:ea typeface="Arial"/>
                <a:cs typeface="Arial"/>
                <a:sym typeface="Arial"/>
              </a:defRPr>
            </a:lvl3pPr>
            <a:lvl4pPr marL="1828800" marR="0" lvl="3" indent="-289560" algn="l" rtl="0">
              <a:lnSpc>
                <a:spcPct val="130000"/>
              </a:lnSpc>
              <a:spcBef>
                <a:spcPts val="1200"/>
              </a:spcBef>
              <a:spcAft>
                <a:spcPts val="0"/>
              </a:spcAft>
              <a:buClr>
                <a:schemeClr val="accent1"/>
              </a:buClr>
              <a:buSzPts val="96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4"/>
          <p:cNvSpPr txBox="1"/>
          <p:nvPr/>
        </p:nvSpPr>
        <p:spPr>
          <a:xfrm>
            <a:off x="-89751" y="6681238"/>
            <a:ext cx="520699"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900"/>
              <a:buFont typeface="Arial"/>
              <a:buNone/>
            </a:pPr>
            <a:fld id="{00000000-1234-1234-1234-123412341234}" type="slidenum">
              <a:rPr lang="en-US" sz="900" b="1" i="0" u="none" strike="noStrike" cap="none">
                <a:solidFill>
                  <a:schemeClr val="lt1"/>
                </a:solidFill>
                <a:latin typeface="Arial"/>
                <a:ea typeface="Arial"/>
                <a:cs typeface="Arial"/>
                <a:sym typeface="Arial"/>
              </a:rPr>
              <a:pPr marL="0" marR="0" lvl="0" indent="0" algn="ctr" rtl="0">
                <a:lnSpc>
                  <a:spcPct val="100000"/>
                </a:lnSpc>
                <a:spcBef>
                  <a:spcPts val="0"/>
                </a:spcBef>
                <a:spcAft>
                  <a:spcPts val="0"/>
                </a:spcAft>
                <a:buClr>
                  <a:schemeClr val="lt1"/>
                </a:buClr>
                <a:buSzPts val="900"/>
                <a:buFont typeface="Arial"/>
                <a:buNone/>
              </a:pPr>
              <a:t>‹#›</a:t>
            </a:fld>
            <a:endParaRPr sz="900" b="1" i="0" u="none" strike="noStrike" cap="none" dirty="0">
              <a:solidFill>
                <a:schemeClr val="lt1"/>
              </a:solidFill>
              <a:latin typeface="Arial"/>
              <a:ea typeface="Arial"/>
              <a:cs typeface="Arial"/>
              <a:sym typeface="Arial"/>
            </a:endParaRPr>
          </a:p>
        </p:txBody>
      </p:sp>
      <p:sp>
        <p:nvSpPr>
          <p:cNvPr id="27" name="Google Shape;27;p4"/>
          <p:cNvSpPr txBox="1">
            <a:spLocks noGrp="1"/>
          </p:cNvSpPr>
          <p:nvPr>
            <p:ph type="body" idx="2"/>
          </p:nvPr>
        </p:nvSpPr>
        <p:spPr>
          <a:xfrm>
            <a:off x="838228" y="291813"/>
            <a:ext cx="8805145" cy="52859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3"/>
          </p:nvPr>
        </p:nvSpPr>
        <p:spPr>
          <a:xfrm>
            <a:off x="821989" y="816637"/>
            <a:ext cx="8722480" cy="52859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4"/>
          </p:nvPr>
        </p:nvSpPr>
        <p:spPr>
          <a:xfrm>
            <a:off x="1333500" y="2057400"/>
            <a:ext cx="9423401" cy="4291013"/>
          </a:xfrm>
          <a:prstGeom prst="rect">
            <a:avLst/>
          </a:prstGeom>
          <a:noFill/>
          <a:ln>
            <a:noFill/>
          </a:ln>
        </p:spPr>
        <p:txBody>
          <a:bodyPr spcFirstLastPara="1" wrap="square" lIns="91425" tIns="45700" rIns="91425" bIns="45700" anchor="t" anchorCtr="0"/>
          <a:lstStyle>
            <a:lvl1pPr marL="457200" marR="0" lvl="0" indent="-304800" algn="l" rtl="0">
              <a:lnSpc>
                <a:spcPct val="130000"/>
              </a:lnSpc>
              <a:spcBef>
                <a:spcPts val="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274319" algn="l" rtl="0">
              <a:lnSpc>
                <a:spcPct val="130000"/>
              </a:lnSpc>
              <a:spcBef>
                <a:spcPts val="1200"/>
              </a:spcBef>
              <a:spcAft>
                <a:spcPts val="0"/>
              </a:spcAft>
              <a:buClr>
                <a:schemeClr val="accent1"/>
              </a:buClr>
              <a:buSzPts val="72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30000"/>
              </a:lnSpc>
              <a:spcBef>
                <a:spcPts val="1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8803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69102"/>
            <a:ext cx="12192000" cy="3088898"/>
          </a:xfrm>
          <a:prstGeom prst="rect">
            <a:avLst/>
          </a:prstGeom>
        </p:spPr>
      </p:pic>
      <p:sp>
        <p:nvSpPr>
          <p:cNvPr id="2" name="Title 1"/>
          <p:cNvSpPr>
            <a:spLocks noGrp="1"/>
          </p:cNvSpPr>
          <p:nvPr>
            <p:ph type="ctrTitle" hasCustomPrompt="1"/>
          </p:nvPr>
        </p:nvSpPr>
        <p:spPr>
          <a:xfrm>
            <a:off x="915701" y="1867326"/>
            <a:ext cx="7395164" cy="734936"/>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915701" y="3291840"/>
            <a:ext cx="7395164" cy="386940"/>
          </a:xfrm>
          <a:prstGeom prst="rect">
            <a:avLst/>
          </a:prstGeom>
        </p:spPr>
        <p:txBody>
          <a:bodyPr>
            <a:noAutofit/>
          </a:bodyPr>
          <a:lstStyle>
            <a:lvl1pPr marL="0" indent="0" algn="l">
              <a:buNone/>
              <a:defRPr sz="24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Subheading/topic</a:t>
            </a:r>
          </a:p>
        </p:txBody>
      </p:sp>
      <p:sp>
        <p:nvSpPr>
          <p:cNvPr id="9" name="Text Placeholder 6"/>
          <p:cNvSpPr txBox="1">
            <a:spLocks/>
          </p:cNvSpPr>
          <p:nvPr userDrawn="1"/>
        </p:nvSpPr>
        <p:spPr>
          <a:xfrm>
            <a:off x="915701" y="6264073"/>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700" dirty="0">
                <a:solidFill>
                  <a:srgbClr val="00263E"/>
                </a:solidFill>
              </a:rPr>
              <a:t> © 2018 ARTHUR J. GALLAGHER &amp; CO.  |  AJG.COM</a:t>
            </a:r>
            <a:endParaRPr sz="700" baseline="30000" dirty="0">
              <a:solidFill>
                <a:srgbClr val="00263E"/>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8640" y="457201"/>
            <a:ext cx="3657600" cy="1308931"/>
          </a:xfrm>
          <a:prstGeom prst="rect">
            <a:avLst/>
          </a:prstGeom>
        </p:spPr>
      </p:pic>
    </p:spTree>
    <p:extLst>
      <p:ext uri="{BB962C8B-B14F-4D97-AF65-F5344CB8AC3E}">
        <p14:creationId xmlns:p14="http://schemas.microsoft.com/office/powerpoint/2010/main" val="16443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Closing">
    <p:spTree>
      <p:nvGrpSpPr>
        <p:cNvPr id="1" name=""/>
        <p:cNvGrpSpPr/>
        <p:nvPr/>
      </p:nvGrpSpPr>
      <p:grpSpPr>
        <a:xfrm>
          <a:off x="0" y="0"/>
          <a:ext cx="0" cy="0"/>
          <a:chOff x="0" y="0"/>
          <a:chExt cx="0" cy="0"/>
        </a:xfrm>
      </p:grpSpPr>
      <p:pic>
        <p:nvPicPr>
          <p:cNvPr id="7" name="pasted-imag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26200"/>
            <a:ext cx="12192000" cy="2731800"/>
          </a:xfrm>
          <a:prstGeom prst="rect">
            <a:avLst/>
          </a:prstGeom>
          <a:ln w="12700">
            <a:miter lim="400000"/>
          </a:ln>
        </p:spPr>
      </p:pic>
      <p:sp>
        <p:nvSpPr>
          <p:cNvPr id="2" name="Title 1"/>
          <p:cNvSpPr>
            <a:spLocks noGrp="1"/>
          </p:cNvSpPr>
          <p:nvPr>
            <p:ph type="ctrTitle" hasCustomPrompt="1"/>
          </p:nvPr>
        </p:nvSpPr>
        <p:spPr>
          <a:xfrm>
            <a:off x="915701" y="1090565"/>
            <a:ext cx="7395164" cy="1102122"/>
          </a:xfrm>
          <a:prstGeom prst="rect">
            <a:avLst/>
          </a:prstGeom>
        </p:spPr>
        <p:txBody>
          <a:bodyPr anchor="b" anchorCtr="0">
            <a:normAutofit/>
          </a:bodyPr>
          <a:lstStyle>
            <a:lvl1pPr algn="l">
              <a:lnSpc>
                <a:spcPts val="4300"/>
              </a:lnSpc>
              <a:spcBef>
                <a:spcPts val="0"/>
              </a:spcBef>
              <a:defRPr sz="4000" cap="none">
                <a:solidFill>
                  <a:schemeClr val="accent1"/>
                </a:solidFill>
              </a:defRPr>
            </a:lvl1pPr>
          </a:lstStyle>
          <a:p>
            <a:r>
              <a:rPr lang="en-US" dirty="0"/>
              <a:t>Thank You!</a:t>
            </a:r>
          </a:p>
        </p:txBody>
      </p:sp>
      <p:sp>
        <p:nvSpPr>
          <p:cNvPr id="3" name="Subtitle 2"/>
          <p:cNvSpPr>
            <a:spLocks noGrp="1"/>
          </p:cNvSpPr>
          <p:nvPr>
            <p:ph type="subTitle" idx="1"/>
          </p:nvPr>
        </p:nvSpPr>
        <p:spPr>
          <a:xfrm>
            <a:off x="915699" y="5634453"/>
            <a:ext cx="4392901" cy="690582"/>
          </a:xfrm>
          <a:prstGeom prst="rect">
            <a:avLst/>
          </a:prstGeom>
        </p:spPr>
        <p:txBody>
          <a:bodyPr>
            <a:noAutofit/>
          </a:bodyPr>
          <a:lstStyle>
            <a:lvl1pPr marL="0" indent="0" algn="l">
              <a:spcBef>
                <a:spcPts val="0"/>
              </a:spcBef>
              <a:buNone/>
              <a:defRPr sz="13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6"/>
          <p:cNvSpPr txBox="1">
            <a:spLocks/>
          </p:cNvSpPr>
          <p:nvPr userDrawn="1"/>
        </p:nvSpPr>
        <p:spPr>
          <a:xfrm>
            <a:off x="915701" y="6264073"/>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700" dirty="0">
                <a:solidFill>
                  <a:srgbClr val="00263E"/>
                </a:solidFill>
              </a:rPr>
              <a:t> © 2018 ARTHUR J. GALLAGHER &amp; CO.  |  AJG.COM</a:t>
            </a:r>
            <a:endParaRPr sz="700" baseline="30000" dirty="0">
              <a:solidFill>
                <a:srgbClr val="00263E"/>
              </a:solidFill>
            </a:endParaRPr>
          </a:p>
        </p:txBody>
      </p:sp>
      <p:sp>
        <p:nvSpPr>
          <p:cNvPr id="5" name="Text Placeholder 4"/>
          <p:cNvSpPr>
            <a:spLocks noGrp="1"/>
          </p:cNvSpPr>
          <p:nvPr>
            <p:ph type="body" sz="quarter" idx="10"/>
          </p:nvPr>
        </p:nvSpPr>
        <p:spPr>
          <a:xfrm>
            <a:off x="916517" y="4868863"/>
            <a:ext cx="4389120" cy="731520"/>
          </a:xfrm>
          <a:prstGeom prst="rect">
            <a:avLst/>
          </a:prstGeom>
        </p:spPr>
        <p:txBody>
          <a:bodyPr/>
          <a:lstStyle>
            <a:lvl1pPr marL="0" indent="0" algn="l" defTabSz="457200" rtl="0" eaLnBrk="1" latinLnBrk="0" hangingPunct="1">
              <a:spcBef>
                <a:spcPts val="0"/>
              </a:spcBef>
              <a:buFont typeface="Arial"/>
              <a:buNone/>
              <a:defRPr lang="en-US" sz="1300" kern="1200" cap="none" baseline="0" dirty="0">
                <a:solidFill>
                  <a:schemeClr val="bg1"/>
                </a:solidFill>
                <a:latin typeface="+mn-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169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
            <a:ext cx="7924800" cy="822960"/>
          </a:xfrm>
          <a:prstGeom prst="rect">
            <a:avLst/>
          </a:prstGeom>
        </p:spPr>
        <p:txBody>
          <a:bodyPr/>
          <a:lstStyle>
            <a:lvl1pPr>
              <a:defRPr sz="3300"/>
            </a:lvl1pPr>
          </a:lstStyle>
          <a:p>
            <a:r>
              <a:rPr lang="en-US" dirty="0"/>
              <a:t>Click to edit Master title style</a:t>
            </a:r>
          </a:p>
        </p:txBody>
      </p:sp>
      <p:sp>
        <p:nvSpPr>
          <p:cNvPr id="3" name="Text Placeholder 2"/>
          <p:cNvSpPr>
            <a:spLocks noGrp="1"/>
          </p:cNvSpPr>
          <p:nvPr>
            <p:ph type="body" idx="1"/>
          </p:nvPr>
        </p:nvSpPr>
        <p:spPr>
          <a:xfrm>
            <a:off x="609600" y="1612167"/>
            <a:ext cx="5386917" cy="830997"/>
          </a:xfrm>
          <a:prstGeom prst="rect">
            <a:avLst/>
          </a:prstGeom>
        </p:spPr>
        <p:txBody>
          <a:bodyPr anchor="t" anchorCtr="0">
            <a:noAutofit/>
          </a:bodyPr>
          <a:lstStyle>
            <a:lvl1pPr marL="0" indent="0">
              <a:buNone/>
              <a:defRPr sz="2800" b="1">
                <a:solidFill>
                  <a:srgbClr val="799A0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64452"/>
            <a:ext cx="5386917" cy="3764898"/>
          </a:xfrm>
          <a:prstGeom prst="rect">
            <a:avLst/>
          </a:prstGeom>
        </p:spPr>
        <p:txBody>
          <a:bodyPr/>
          <a:lstStyle>
            <a:lvl1pPr marL="228594" marR="0" indent="-228594" algn="l" defTabSz="457189" rtl="0" eaLnBrk="1" fontAlgn="auto" latinLnBrk="0" hangingPunct="1">
              <a:lnSpc>
                <a:spcPct val="100000"/>
              </a:lnSpc>
              <a:spcBef>
                <a:spcPct val="20000"/>
              </a:spcBef>
              <a:spcAft>
                <a:spcPts val="0"/>
              </a:spcAft>
              <a:buClrTx/>
              <a:buSzTx/>
              <a:buFont typeface="Arial"/>
              <a:buChar char="•"/>
              <a:tabLst/>
              <a:defRPr sz="2200"/>
            </a:lvl1pPr>
            <a:lvl2pPr marL="742931" marR="0" indent="-285743" algn="l" defTabSz="457189" rtl="0" eaLnBrk="1" fontAlgn="auto" latinLnBrk="0" hangingPunct="1">
              <a:lnSpc>
                <a:spcPct val="100000"/>
              </a:lnSpc>
              <a:spcBef>
                <a:spcPct val="20000"/>
              </a:spcBef>
              <a:spcAft>
                <a:spcPts val="0"/>
              </a:spcAft>
              <a:buClrTx/>
              <a:buSzTx/>
              <a:buFont typeface="Arial"/>
              <a:buChar char="–"/>
              <a:tabLst/>
              <a:defRPr sz="2000"/>
            </a:lvl2pPr>
            <a:lvl3pPr marL="1031849" marR="0" indent="-230183" algn="l" defTabSz="457189" rtl="0" eaLnBrk="1" fontAlgn="auto" latinLnBrk="0" hangingPunct="1">
              <a:lnSpc>
                <a:spcPct val="100000"/>
              </a:lnSpc>
              <a:spcBef>
                <a:spcPct val="20000"/>
              </a:spcBef>
              <a:spcAft>
                <a:spcPts val="0"/>
              </a:spcAft>
              <a:buClrTx/>
              <a:buSzTx/>
              <a:buFont typeface="Arial"/>
              <a:buChar char="•"/>
              <a:tabLst/>
              <a:defRPr sz="1800"/>
            </a:lvl3pPr>
            <a:lvl4pPr marL="1255682" marR="0" indent="-223832" algn="l" defTabSz="457189" rtl="0" eaLnBrk="1" fontAlgn="auto" latinLnBrk="0" hangingPunct="1">
              <a:lnSpc>
                <a:spcPct val="100000"/>
              </a:lnSpc>
              <a:spcBef>
                <a:spcPct val="20000"/>
              </a:spcBef>
              <a:spcAft>
                <a:spcPts val="0"/>
              </a:spcAft>
              <a:buClrTx/>
              <a:buSzTx/>
              <a:buFont typeface="Arial"/>
              <a:buChar char="–"/>
              <a:tabLst/>
              <a:defRPr sz="1700"/>
            </a:lvl4pPr>
            <a:lvl5pPr marL="1485863" marR="0" indent="-230183" algn="l" defTabSz="457189"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228594" marR="0" lvl="0"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Click to edit Master text styles</a:t>
            </a:r>
          </a:p>
          <a:p>
            <a:pPr marL="742931" marR="0" lvl="1" indent="-285743" algn="l" defTabSz="457189"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Second level</a:t>
            </a:r>
          </a:p>
          <a:p>
            <a:pPr marL="1031849" marR="0" lvl="2"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Third level</a:t>
            </a:r>
          </a:p>
          <a:p>
            <a:pPr marL="1255682" marR="0" lvl="3" indent="-223832" algn="l" defTabSz="457189"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Fourth level</a:t>
            </a:r>
          </a:p>
          <a:p>
            <a:pPr marL="1485863" marR="0" lvl="4"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Fifth level</a:t>
            </a:r>
          </a:p>
        </p:txBody>
      </p:sp>
      <p:sp>
        <p:nvSpPr>
          <p:cNvPr id="5" name="Text Placeholder 4"/>
          <p:cNvSpPr>
            <a:spLocks noGrp="1"/>
          </p:cNvSpPr>
          <p:nvPr>
            <p:ph type="body" sz="quarter" idx="3"/>
          </p:nvPr>
        </p:nvSpPr>
        <p:spPr>
          <a:xfrm>
            <a:off x="6193369" y="1612167"/>
            <a:ext cx="5389033" cy="830997"/>
          </a:xfrm>
          <a:prstGeom prst="rect">
            <a:avLst/>
          </a:prstGeom>
        </p:spPr>
        <p:txBody>
          <a:bodyPr anchor="t" anchorCtr="0">
            <a:noAutofit/>
          </a:bodyPr>
          <a:lstStyle>
            <a:lvl1pPr marL="0" indent="0">
              <a:buNone/>
              <a:defRPr sz="2800" b="1">
                <a:solidFill>
                  <a:srgbClr val="799A0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464452"/>
            <a:ext cx="5389033" cy="3764898"/>
          </a:xfrm>
          <a:prstGeom prst="rect">
            <a:avLst/>
          </a:prstGeom>
        </p:spPr>
        <p:txBody>
          <a:bodyPr/>
          <a:lstStyle>
            <a:lvl1pPr marL="228594" marR="0" indent="-228594" algn="l" defTabSz="457189" rtl="0" eaLnBrk="1" fontAlgn="auto" latinLnBrk="0" hangingPunct="1">
              <a:lnSpc>
                <a:spcPct val="100000"/>
              </a:lnSpc>
              <a:spcBef>
                <a:spcPct val="20000"/>
              </a:spcBef>
              <a:spcAft>
                <a:spcPts val="0"/>
              </a:spcAft>
              <a:buClrTx/>
              <a:buSzTx/>
              <a:buFont typeface="Arial"/>
              <a:buChar char="•"/>
              <a:tabLst/>
              <a:defRPr sz="2200"/>
            </a:lvl1pPr>
            <a:lvl2pPr marL="742931" marR="0" indent="-285743" algn="l" defTabSz="457189" rtl="0" eaLnBrk="1" fontAlgn="auto" latinLnBrk="0" hangingPunct="1">
              <a:lnSpc>
                <a:spcPct val="100000"/>
              </a:lnSpc>
              <a:spcBef>
                <a:spcPct val="20000"/>
              </a:spcBef>
              <a:spcAft>
                <a:spcPts val="0"/>
              </a:spcAft>
              <a:buClrTx/>
              <a:buSzTx/>
              <a:buFont typeface="Arial"/>
              <a:buChar char="–"/>
              <a:tabLst/>
              <a:defRPr sz="2000"/>
            </a:lvl2pPr>
            <a:lvl3pPr marL="1031849" marR="0" indent="-230183" algn="l" defTabSz="457189" rtl="0" eaLnBrk="1" fontAlgn="auto" latinLnBrk="0" hangingPunct="1">
              <a:lnSpc>
                <a:spcPct val="100000"/>
              </a:lnSpc>
              <a:spcBef>
                <a:spcPct val="20000"/>
              </a:spcBef>
              <a:spcAft>
                <a:spcPts val="0"/>
              </a:spcAft>
              <a:buClrTx/>
              <a:buSzTx/>
              <a:buFont typeface="Arial"/>
              <a:buChar char="•"/>
              <a:tabLst/>
              <a:defRPr sz="1800"/>
            </a:lvl3pPr>
            <a:lvl4pPr marL="1255682" marR="0" indent="-223832" algn="l" defTabSz="457189" rtl="0" eaLnBrk="1" fontAlgn="auto" latinLnBrk="0" hangingPunct="1">
              <a:lnSpc>
                <a:spcPct val="100000"/>
              </a:lnSpc>
              <a:spcBef>
                <a:spcPct val="20000"/>
              </a:spcBef>
              <a:spcAft>
                <a:spcPts val="0"/>
              </a:spcAft>
              <a:buClrTx/>
              <a:buSzTx/>
              <a:buFont typeface="Arial"/>
              <a:buChar char="–"/>
              <a:tabLst/>
              <a:defRPr sz="1700"/>
            </a:lvl4pPr>
            <a:lvl5pPr marL="1485863" marR="0" indent="-230183" algn="l" defTabSz="457189"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228594" marR="0" lvl="0"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Click to edit Master text styles</a:t>
            </a:r>
          </a:p>
          <a:p>
            <a:pPr marL="742931" marR="0" lvl="1" indent="-285743" algn="l" defTabSz="457189"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Second level</a:t>
            </a:r>
          </a:p>
          <a:p>
            <a:pPr marL="1031849" marR="0" lvl="2"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Third level</a:t>
            </a:r>
          </a:p>
          <a:p>
            <a:pPr marL="1255682" marR="0" lvl="3" indent="-223832" algn="l" defTabSz="457189"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Fourth level</a:t>
            </a:r>
          </a:p>
          <a:p>
            <a:pPr marL="1485863" marR="0" lvl="4"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Fifth level</a:t>
            </a:r>
          </a:p>
        </p:txBody>
      </p:sp>
    </p:spTree>
    <p:extLst>
      <p:ext uri="{BB962C8B-B14F-4D97-AF65-F5344CB8AC3E}">
        <p14:creationId xmlns:p14="http://schemas.microsoft.com/office/powerpoint/2010/main" val="38195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
            <a:ext cx="7924800" cy="82296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612900"/>
            <a:ext cx="9762067" cy="639762"/>
          </a:xfrm>
          <a:prstGeom prst="rect">
            <a:avLst/>
          </a:prstGeom>
        </p:spPr>
        <p:txBody>
          <a:bodyPr anchor="t" anchorCtr="0">
            <a:normAutofit/>
          </a:bodyPr>
          <a:lstStyle>
            <a:lvl1pPr marL="0" indent="0">
              <a:buNone/>
              <a:defRPr sz="2800" b="1">
                <a:solidFill>
                  <a:srgbClr val="799A05"/>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2254902"/>
            <a:ext cx="9762067" cy="3290236"/>
          </a:xfrm>
          <a:prstGeom prst="rect">
            <a:avLst/>
          </a:prstGeom>
        </p:spPr>
        <p:txBody>
          <a:bodyPr/>
          <a:lstStyle>
            <a:lvl1pPr marL="228594" marR="0" indent="-228594" algn="l" defTabSz="457189" rtl="0" eaLnBrk="1" fontAlgn="auto" latinLnBrk="0" hangingPunct="1">
              <a:lnSpc>
                <a:spcPct val="100000"/>
              </a:lnSpc>
              <a:spcBef>
                <a:spcPct val="20000"/>
              </a:spcBef>
              <a:spcAft>
                <a:spcPts val="0"/>
              </a:spcAft>
              <a:buClrTx/>
              <a:buSzTx/>
              <a:buFont typeface="Arial"/>
              <a:buChar char="•"/>
              <a:tabLst/>
              <a:defRPr sz="2400"/>
            </a:lvl1pPr>
            <a:lvl2pPr marL="742931" marR="0" indent="-285743" algn="l" defTabSz="457189" rtl="0" eaLnBrk="1" fontAlgn="auto" latinLnBrk="0" hangingPunct="1">
              <a:lnSpc>
                <a:spcPct val="100000"/>
              </a:lnSpc>
              <a:spcBef>
                <a:spcPct val="20000"/>
              </a:spcBef>
              <a:spcAft>
                <a:spcPts val="0"/>
              </a:spcAft>
              <a:buClrTx/>
              <a:buSzTx/>
              <a:buFont typeface="Arial"/>
              <a:buChar char="–"/>
              <a:tabLst/>
              <a:defRPr sz="2000"/>
            </a:lvl2pPr>
            <a:lvl3pPr marL="1031849" marR="0" indent="-230183" algn="l" defTabSz="457189" rtl="0" eaLnBrk="1" fontAlgn="auto" latinLnBrk="0" hangingPunct="1">
              <a:lnSpc>
                <a:spcPct val="100000"/>
              </a:lnSpc>
              <a:spcBef>
                <a:spcPct val="20000"/>
              </a:spcBef>
              <a:spcAft>
                <a:spcPts val="0"/>
              </a:spcAft>
              <a:buClrTx/>
              <a:buSzTx/>
              <a:buFont typeface="Arial"/>
              <a:buChar char="•"/>
              <a:tabLst/>
              <a:defRPr sz="1800"/>
            </a:lvl3pPr>
            <a:lvl4pPr marL="1255682" marR="0" indent="-223832" algn="l" defTabSz="457189" rtl="0" eaLnBrk="1" fontAlgn="auto" latinLnBrk="0" hangingPunct="1">
              <a:lnSpc>
                <a:spcPct val="100000"/>
              </a:lnSpc>
              <a:spcBef>
                <a:spcPct val="20000"/>
              </a:spcBef>
              <a:spcAft>
                <a:spcPts val="0"/>
              </a:spcAft>
              <a:buClrTx/>
              <a:buSzTx/>
              <a:buFont typeface="Arial"/>
              <a:buChar char="–"/>
              <a:tabLst/>
              <a:defRPr sz="1600"/>
            </a:lvl4pPr>
            <a:lvl5pPr marL="1485863" marR="0" indent="-230183" algn="l" defTabSz="457189"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228594" marR="0" lvl="0"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Click to edit Master text styles</a:t>
            </a:r>
          </a:p>
          <a:p>
            <a:pPr marL="742931" marR="0" lvl="1" indent="-285743" algn="l" defTabSz="457189"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Second level</a:t>
            </a:r>
          </a:p>
          <a:p>
            <a:pPr marL="1031849" marR="0" lvl="2"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Third level</a:t>
            </a:r>
          </a:p>
          <a:p>
            <a:pPr marL="1255682" marR="0" lvl="3" indent="-223832" algn="l" defTabSz="457189"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Fourth level</a:t>
            </a:r>
          </a:p>
          <a:p>
            <a:pPr marL="1485863" marR="0" lvl="4"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Fifth level</a:t>
            </a:r>
          </a:p>
        </p:txBody>
      </p:sp>
    </p:spTree>
    <p:extLst>
      <p:ext uri="{BB962C8B-B14F-4D97-AF65-F5344CB8AC3E}">
        <p14:creationId xmlns:p14="http://schemas.microsoft.com/office/powerpoint/2010/main" val="157898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
            <a:ext cx="7924800" cy="82296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0" y="1609726"/>
            <a:ext cx="5384800" cy="3887787"/>
          </a:xfrm>
          <a:prstGeom prst="rect">
            <a:avLst/>
          </a:prstGeom>
        </p:spPr>
        <p:txBody>
          <a:bodyPr/>
          <a:lstStyle>
            <a:lvl1pPr>
              <a:defRPr sz="1800">
                <a:solidFill>
                  <a:schemeClr val="tx1">
                    <a:lumMod val="65000"/>
                    <a:lumOff val="35000"/>
                  </a:schemeClr>
                </a:solidFill>
              </a:defRPr>
            </a:lvl1pPr>
            <a:lvl2pPr>
              <a:defRPr sz="1700">
                <a:solidFill>
                  <a:schemeClr val="tx1">
                    <a:lumMod val="65000"/>
                    <a:lumOff val="35000"/>
                  </a:schemeClr>
                </a:solidFill>
              </a:defRPr>
            </a:lvl2pPr>
            <a:lvl3pPr>
              <a:defRPr sz="1600">
                <a:solidFill>
                  <a:schemeClr val="tx1">
                    <a:lumMod val="65000"/>
                    <a:lumOff val="35000"/>
                  </a:schemeClr>
                </a:solidFill>
              </a:defRPr>
            </a:lvl3pPr>
            <a:lvl4pPr>
              <a:defRPr sz="15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9726"/>
            <a:ext cx="5384800" cy="3887787"/>
          </a:xfrm>
          <a:prstGeom prst="rect">
            <a:avLst/>
          </a:prstGeom>
        </p:spPr>
        <p:txBody>
          <a:bodyPr/>
          <a:lstStyle>
            <a:lvl1pPr marL="228594" marR="0" indent="-228594" algn="l" defTabSz="457189" rtl="0" eaLnBrk="1" fontAlgn="auto" latinLnBrk="0" hangingPunct="1">
              <a:lnSpc>
                <a:spcPct val="100000"/>
              </a:lnSpc>
              <a:spcBef>
                <a:spcPct val="20000"/>
              </a:spcBef>
              <a:spcAft>
                <a:spcPts val="0"/>
              </a:spcAft>
              <a:buClrTx/>
              <a:buSzTx/>
              <a:buFont typeface="Arial"/>
              <a:buChar char="•"/>
              <a:tabLst/>
              <a:defRPr sz="2200">
                <a:solidFill>
                  <a:schemeClr val="tx1">
                    <a:lumMod val="65000"/>
                    <a:lumOff val="35000"/>
                  </a:schemeClr>
                </a:solidFill>
              </a:defRPr>
            </a:lvl1pPr>
            <a:lvl2pPr marL="742931" marR="0" indent="-285743" algn="l" defTabSz="457189" rtl="0" eaLnBrk="1" fontAlgn="auto" latinLnBrk="0" hangingPunct="1">
              <a:lnSpc>
                <a:spcPct val="100000"/>
              </a:lnSpc>
              <a:spcBef>
                <a:spcPct val="20000"/>
              </a:spcBef>
              <a:spcAft>
                <a:spcPts val="0"/>
              </a:spcAft>
              <a:buClrTx/>
              <a:buSzTx/>
              <a:buFont typeface="Arial"/>
              <a:buChar char="–"/>
              <a:tabLst/>
              <a:defRPr sz="2000">
                <a:solidFill>
                  <a:schemeClr val="tx1">
                    <a:lumMod val="65000"/>
                    <a:lumOff val="35000"/>
                  </a:schemeClr>
                </a:solidFill>
              </a:defRPr>
            </a:lvl2pPr>
            <a:lvl3pPr marL="1031849" marR="0" indent="-230183" algn="l" defTabSz="457189" rtl="0" eaLnBrk="1" fontAlgn="auto" latinLnBrk="0" hangingPunct="1">
              <a:lnSpc>
                <a:spcPct val="100000"/>
              </a:lnSpc>
              <a:spcBef>
                <a:spcPct val="20000"/>
              </a:spcBef>
              <a:spcAft>
                <a:spcPts val="0"/>
              </a:spcAft>
              <a:buClrTx/>
              <a:buSzTx/>
              <a:buFont typeface="Arial"/>
              <a:buChar char="•"/>
              <a:tabLst/>
              <a:defRPr sz="1800">
                <a:solidFill>
                  <a:schemeClr val="tx1">
                    <a:lumMod val="65000"/>
                    <a:lumOff val="35000"/>
                  </a:schemeClr>
                </a:solidFill>
              </a:defRPr>
            </a:lvl3pPr>
            <a:lvl4pPr marL="1255682" marR="0" indent="-223832" algn="l" defTabSz="457189" rtl="0" eaLnBrk="1" fontAlgn="auto" latinLnBrk="0" hangingPunct="1">
              <a:lnSpc>
                <a:spcPct val="100000"/>
              </a:lnSpc>
              <a:spcBef>
                <a:spcPct val="20000"/>
              </a:spcBef>
              <a:spcAft>
                <a:spcPts val="0"/>
              </a:spcAft>
              <a:buClrTx/>
              <a:buSzTx/>
              <a:buFont typeface="Arial"/>
              <a:buChar char="–"/>
              <a:tabLst/>
              <a:defRPr sz="1700">
                <a:solidFill>
                  <a:schemeClr val="tx1">
                    <a:lumMod val="65000"/>
                    <a:lumOff val="35000"/>
                  </a:schemeClr>
                </a:solidFill>
              </a:defRPr>
            </a:lvl4pPr>
            <a:lvl5pPr marL="1485863" marR="0" indent="-230183" algn="l" defTabSz="457189" rtl="0" eaLnBrk="1" fontAlgn="auto" latinLnBrk="0" hangingPunct="1">
              <a:lnSpc>
                <a:spcPct val="100000"/>
              </a:lnSpc>
              <a:spcBef>
                <a:spcPct val="20000"/>
              </a:spcBef>
              <a:spcAft>
                <a:spcPts val="0"/>
              </a:spcAft>
              <a:buClrTx/>
              <a:buSzTx/>
              <a:buFont typeface="Arial"/>
              <a:buChar char="»"/>
              <a:tabLst/>
              <a:defRPr sz="1600">
                <a:solidFill>
                  <a:schemeClr val="tx1">
                    <a:lumMod val="65000"/>
                    <a:lumOff val="35000"/>
                  </a:schemeClr>
                </a:solidFill>
              </a:defRPr>
            </a:lvl5pPr>
            <a:lvl6pPr>
              <a:defRPr sz="1800"/>
            </a:lvl6pPr>
            <a:lvl7pPr>
              <a:defRPr sz="1800"/>
            </a:lvl7pPr>
            <a:lvl8pPr>
              <a:defRPr sz="1800"/>
            </a:lvl8pPr>
            <a:lvl9pPr>
              <a:defRPr sz="1800"/>
            </a:lvl9pPr>
          </a:lstStyle>
          <a:p>
            <a:pPr marL="228594" marR="0" lvl="0" indent="-228594" algn="l" defTabSz="457189"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Click to edit Master text styles</a:t>
            </a:r>
          </a:p>
          <a:p>
            <a:pPr marL="742931" marR="0" lvl="1" indent="-285743" algn="l" defTabSz="457189"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Second level</a:t>
            </a:r>
          </a:p>
          <a:p>
            <a:pPr marL="1031849" marR="0" lvl="2"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Third level</a:t>
            </a:r>
          </a:p>
          <a:p>
            <a:pPr marL="1255682" marR="0" lvl="3" indent="-223832" algn="l" defTabSz="457189"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Fourth level</a:t>
            </a:r>
          </a:p>
          <a:p>
            <a:pPr marL="1485863" marR="0" lvl="4" indent="-230183" algn="l" defTabSz="457189"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mn-lt"/>
                <a:ea typeface="+mn-ea"/>
                <a:cs typeface="Times New Roman"/>
              </a:rPr>
              <a:t>Fifth level</a:t>
            </a:r>
          </a:p>
        </p:txBody>
      </p:sp>
    </p:spTree>
    <p:extLst>
      <p:ext uri="{BB962C8B-B14F-4D97-AF65-F5344CB8AC3E}">
        <p14:creationId xmlns:p14="http://schemas.microsoft.com/office/powerpoint/2010/main" val="17447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4400" y="1463040"/>
            <a:ext cx="10119360" cy="4480560"/>
          </a:xfrm>
          <a:prstGeom prst="rect">
            <a:avLst/>
          </a:prstGeom>
        </p:spPr>
        <p:txBody>
          <a:bodyPr/>
          <a:lstStyle>
            <a:lvl1pPr>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9144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1021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ver w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28"/>
            <a:ext cx="12192000" cy="5567462"/>
          </a:xfrm>
          <a:prstGeom prst="rect">
            <a:avLst/>
          </a:prstGeom>
        </p:spPr>
      </p:pic>
      <p:pic>
        <p:nvPicPr>
          <p:cNvPr id="12" name="pasted-image.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5" y="4126200"/>
            <a:ext cx="12209475" cy="2731800"/>
          </a:xfrm>
          <a:prstGeom prst="rect">
            <a:avLst/>
          </a:prstGeom>
          <a:ln w="12700">
            <a:miter lim="400000"/>
          </a:ln>
        </p:spPr>
      </p:pic>
      <p:sp>
        <p:nvSpPr>
          <p:cNvPr id="2" name="Title 1"/>
          <p:cNvSpPr>
            <a:spLocks noGrp="1"/>
          </p:cNvSpPr>
          <p:nvPr>
            <p:ph type="ctrTitle" hasCustomPrompt="1"/>
          </p:nvPr>
        </p:nvSpPr>
        <p:spPr>
          <a:xfrm>
            <a:off x="915701" y="4580389"/>
            <a:ext cx="7395164" cy="1102122"/>
          </a:xfrm>
          <a:prstGeom prst="rect">
            <a:avLst/>
          </a:prstGeom>
        </p:spPr>
        <p:txBody>
          <a:bodyPr anchor="b" anchorCtr="0">
            <a:normAutofit/>
          </a:bodyPr>
          <a:lstStyle>
            <a:lvl1pPr algn="l">
              <a:lnSpc>
                <a:spcPts val="4300"/>
              </a:lnSpc>
              <a:spcBef>
                <a:spcPts val="0"/>
              </a:spcBef>
              <a:defRPr sz="2800" cap="none">
                <a:solidFill>
                  <a:schemeClr val="bg1"/>
                </a:solidFill>
              </a:defRPr>
            </a:lvl1pPr>
          </a:lstStyle>
          <a:p>
            <a:r>
              <a:rPr lang="en-US" dirty="0"/>
              <a:t>Cover Page w/Photo</a:t>
            </a:r>
          </a:p>
        </p:txBody>
      </p:sp>
      <p:sp>
        <p:nvSpPr>
          <p:cNvPr id="3" name="Subtitle 2"/>
          <p:cNvSpPr>
            <a:spLocks noGrp="1"/>
          </p:cNvSpPr>
          <p:nvPr>
            <p:ph type="subTitle" idx="1" hasCustomPrompt="1"/>
          </p:nvPr>
        </p:nvSpPr>
        <p:spPr>
          <a:xfrm>
            <a:off x="915701" y="5704993"/>
            <a:ext cx="7395164" cy="386940"/>
          </a:xfrm>
          <a:prstGeom prst="rect">
            <a:avLst/>
          </a:prstGeom>
        </p:spPr>
        <p:txBody>
          <a:bodyPr>
            <a:normAutofit/>
          </a:bodyPr>
          <a:lstStyle>
            <a:lvl1pPr marL="0" indent="0" algn="l">
              <a:buNone/>
              <a:defRPr sz="16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sp>
        <p:nvSpPr>
          <p:cNvPr id="9" name="Text Placeholder 6"/>
          <p:cNvSpPr txBox="1">
            <a:spLocks/>
          </p:cNvSpPr>
          <p:nvPr userDrawn="1"/>
        </p:nvSpPr>
        <p:spPr>
          <a:xfrm>
            <a:off x="915701" y="6264073"/>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defRPr/>
            </a:pPr>
            <a:r>
              <a:rPr sz="700" dirty="0">
                <a:solidFill>
                  <a:srgbClr val="00263E"/>
                </a:solidFill>
              </a:rPr>
              <a:t> © 2018 ARTHUR J. GALLAGHER &amp; CO.  |  AJG.COM</a:t>
            </a:r>
            <a:endParaRPr sz="700" baseline="30000" dirty="0">
              <a:solidFill>
                <a:srgbClr val="00263E"/>
              </a:solidFill>
            </a:endParaRPr>
          </a:p>
        </p:txBody>
      </p:sp>
    </p:spTree>
    <p:extLst>
      <p:ext uri="{BB962C8B-B14F-4D97-AF65-F5344CB8AC3E}">
        <p14:creationId xmlns:p14="http://schemas.microsoft.com/office/powerpoint/2010/main" val="28461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048000" y="2967335"/>
            <a:ext cx="6096000" cy="923330"/>
          </a:xfrm>
          <a:prstGeom prst="rect">
            <a:avLst/>
          </a:prstGeom>
        </p:spPr>
        <p:txBody>
          <a:bodyPr>
            <a:spAutoFit/>
          </a:bodyPr>
          <a:lstStyle/>
          <a:p>
            <a:pPr defTabSz="457200"/>
            <a:endParaRPr lang="en-US" sz="1800" dirty="0">
              <a:solidFill>
                <a:srgbClr val="000000"/>
              </a:solidFill>
            </a:endParaRPr>
          </a:p>
          <a:p>
            <a:pPr defTabSz="457200"/>
            <a:endParaRPr lang="en-US" sz="1800" dirty="0">
              <a:solidFill>
                <a:srgbClr val="000000"/>
              </a:solidFill>
            </a:endParaRPr>
          </a:p>
          <a:p>
            <a:pPr defTabSz="457200"/>
            <a:endParaRPr lang="en-US" sz="1800" dirty="0">
              <a:solidFill>
                <a:srgbClr val="000000"/>
              </a:solidFill>
            </a:endParaRPr>
          </a:p>
        </p:txBody>
      </p:sp>
    </p:spTree>
    <p:extLst>
      <p:ext uri="{BB962C8B-B14F-4D97-AF65-F5344CB8AC3E}">
        <p14:creationId xmlns:p14="http://schemas.microsoft.com/office/powerpoint/2010/main" val="1033932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277187-C200-495F-A386-621319EADA8F}" type="datetimeFigureOut">
              <a:rPr lang="en-US" smtClean="0"/>
              <a:pPr/>
              <a:t>11/3/2025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49032-2A07-4AE8-BA90-74324CAE0C8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525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mailto:bac.anobenefits@ajg.com"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bac.anobenefits@ajg.com" TargetMode="External"/><Relationship Id="rId1" Type="http://schemas.openxmlformats.org/officeDocument/2006/relationships/slideLayout" Target="../slideLayouts/slideLayout18.xml"/><Relationship Id="rId4" Type="http://schemas.openxmlformats.org/officeDocument/2006/relationships/hyperlink" Target="https://enroll.benefitsconnect.net/archofn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49208" y="3597555"/>
            <a:ext cx="11893584" cy="1457325"/>
          </a:xfrm>
        </p:spPr>
        <p:txBody>
          <a:bodyPr>
            <a:noAutofit/>
          </a:bodyPr>
          <a:lstStyle/>
          <a:p>
            <a:pPr algn="ctr">
              <a:spcAft>
                <a:spcPts val="600"/>
              </a:spcAft>
            </a:pPr>
            <a:r>
              <a:rPr lang="en-US" sz="4000" b="1" dirty="0">
                <a:ea typeface="Adobe Gothic Std B" panose="020B0800000000000000" pitchFamily="34" charset="-128"/>
              </a:rPr>
              <a:t> Site Administrator Meeting</a:t>
            </a:r>
          </a:p>
          <a:p>
            <a:pPr algn="ctr"/>
            <a:r>
              <a:rPr lang="en-US" sz="4000" b="1" dirty="0">
                <a:ea typeface="Adobe Gothic Std B" panose="020B0800000000000000" pitchFamily="34" charset="-128"/>
              </a:rPr>
              <a:t>2026 Open Enrollment</a:t>
            </a:r>
            <a:br>
              <a:rPr lang="en-US" sz="2400" b="1" dirty="0">
                <a:ea typeface="Adobe Gothic Std B" panose="020B0800000000000000" pitchFamily="34" charset="-128"/>
              </a:rPr>
            </a:br>
            <a:endParaRPr lang="en-US" sz="2400" b="1" dirty="0">
              <a:ea typeface="Adobe Gothic Std B" panose="020B0800000000000000"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177" y="5054880"/>
            <a:ext cx="2065646" cy="103282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96" t="30046" r="296" b="31888"/>
          <a:stretch/>
        </p:blipFill>
        <p:spPr>
          <a:xfrm>
            <a:off x="0" y="0"/>
            <a:ext cx="12192000" cy="3377770"/>
          </a:xfrm>
          <a:prstGeom prst="rect">
            <a:avLst/>
          </a:prstGeom>
          <a:effectLst>
            <a:softEdge rad="63500"/>
          </a:effectLst>
        </p:spPr>
      </p:pic>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Health Plans – FAQ’s</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0288929-C290-BFD3-B9FF-E8367C1FBE73}"/>
              </a:ext>
            </a:extLst>
          </p:cNvPr>
          <p:cNvSpPr txBox="1"/>
          <p:nvPr/>
        </p:nvSpPr>
        <p:spPr>
          <a:xfrm>
            <a:off x="372972" y="1101988"/>
            <a:ext cx="11183815" cy="1200329"/>
          </a:xfrm>
          <a:prstGeom prst="rect">
            <a:avLst/>
          </a:prstGeom>
          <a:noFill/>
        </p:spPr>
        <p:txBody>
          <a:bodyPr wrap="square" rtlCol="0">
            <a:spAutoFit/>
          </a:bodyPr>
          <a:lstStyle/>
          <a:p>
            <a:r>
              <a:rPr lang="en-US" b="1" dirty="0"/>
              <a:t>What type of services will track toward the deductible of the Core and Buy Up plans? </a:t>
            </a:r>
          </a:p>
          <a:p>
            <a:r>
              <a:rPr lang="en-US" dirty="0"/>
              <a:t>Copays apply for office visits, surgeries, hospital stays and prescriptions. </a:t>
            </a:r>
          </a:p>
          <a:p>
            <a:r>
              <a:rPr lang="en-US" dirty="0"/>
              <a:t>Deductible applies for ambulance, durable medical equipment, outpatient lab/x-ray, outpatient hospital services such as CT, MRI, PET, etc. </a:t>
            </a:r>
          </a:p>
        </p:txBody>
      </p:sp>
      <p:sp>
        <p:nvSpPr>
          <p:cNvPr id="5" name="TextBox 4">
            <a:extLst>
              <a:ext uri="{FF2B5EF4-FFF2-40B4-BE49-F238E27FC236}">
                <a16:creationId xmlns:a16="http://schemas.microsoft.com/office/drawing/2014/main" id="{97CF03AA-C012-5C35-8FED-C538BD56A2ED}"/>
              </a:ext>
            </a:extLst>
          </p:cNvPr>
          <p:cNvSpPr txBox="1"/>
          <p:nvPr/>
        </p:nvSpPr>
        <p:spPr>
          <a:xfrm>
            <a:off x="372971" y="2431910"/>
            <a:ext cx="11183815" cy="3970318"/>
          </a:xfrm>
          <a:prstGeom prst="rect">
            <a:avLst/>
          </a:prstGeom>
          <a:noFill/>
        </p:spPr>
        <p:txBody>
          <a:bodyPr wrap="square">
            <a:spAutoFit/>
          </a:bodyPr>
          <a:lstStyle/>
          <a:p>
            <a:r>
              <a:rPr lang="en-US" b="1" dirty="0"/>
              <a:t>Do copays track toward deductible? </a:t>
            </a:r>
          </a:p>
          <a:p>
            <a:r>
              <a:rPr lang="en-US" dirty="0"/>
              <a:t>No, while copays do NOT track toward deductible, they DO track toward out-of-pocket maximum.</a:t>
            </a:r>
          </a:p>
          <a:p>
            <a:endParaRPr lang="en-US" dirty="0"/>
          </a:p>
          <a:p>
            <a:r>
              <a:rPr lang="en-US" b="1" dirty="0"/>
              <a:t>Do all plans cover preventive at 100%</a:t>
            </a:r>
          </a:p>
          <a:p>
            <a:r>
              <a:rPr lang="en-US" dirty="0"/>
              <a:t>Yes, all plans, including the high-deductible plan cover preventive visits at 100%. This includes immunizations, well visits, preventive tests such as pap smears, mammograms, prostate screenings, colonoscopies. </a:t>
            </a:r>
          </a:p>
          <a:p>
            <a:endParaRPr lang="en-US" dirty="0"/>
          </a:p>
          <a:p>
            <a:r>
              <a:rPr lang="en-US" b="1" dirty="0"/>
              <a:t>I was charged for my mammogram / colonoscopy, why? </a:t>
            </a:r>
          </a:p>
          <a:p>
            <a:r>
              <a:rPr lang="en-US" dirty="0"/>
              <a:t>If you are charged for a mammogram, it’s likely not preventive meaning they found a concern in the past and every mammogram following is considered diagnostic.  For colonoscopies, if they are preventive, you may still have some charges for anesthesia.    </a:t>
            </a:r>
          </a:p>
          <a:p>
            <a:endParaRPr lang="en-US" dirty="0"/>
          </a:p>
          <a:p>
            <a:r>
              <a:rPr lang="en-US" b="1" dirty="0"/>
              <a:t>Will employees receive new UMR ID cards?</a:t>
            </a:r>
          </a:p>
          <a:p>
            <a:r>
              <a:rPr lang="en-US" dirty="0"/>
              <a:t>No, employees will not receive new ID cards, unless they make a change. </a:t>
            </a:r>
          </a:p>
        </p:txBody>
      </p:sp>
    </p:spTree>
    <p:extLst>
      <p:ext uri="{BB962C8B-B14F-4D97-AF65-F5344CB8AC3E}">
        <p14:creationId xmlns:p14="http://schemas.microsoft.com/office/powerpoint/2010/main" val="29104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2A95-D592-1095-2BA9-30895E91CD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14C6786-FB01-164C-685A-E7BE722F5D99}"/>
              </a:ext>
            </a:extLst>
          </p:cNvPr>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Pharmacy – Plan Design</a:t>
            </a:r>
          </a:p>
        </p:txBody>
      </p:sp>
      <p:cxnSp>
        <p:nvCxnSpPr>
          <p:cNvPr id="7" name="Straight Connector 6">
            <a:extLst>
              <a:ext uri="{FF2B5EF4-FFF2-40B4-BE49-F238E27FC236}">
                <a16:creationId xmlns:a16="http://schemas.microsoft.com/office/drawing/2014/main" id="{4B02C54B-D5B4-1A84-10E7-F3E94C55E72A}"/>
              </a:ext>
            </a:extLst>
          </p:cNvPr>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DDB40D2D-C793-6160-ED02-5440A9D47578}"/>
              </a:ext>
            </a:extLst>
          </p:cNvPr>
          <p:cNvPicPr>
            <a:picLocks noChangeAspect="1"/>
          </p:cNvPicPr>
          <p:nvPr/>
        </p:nvPicPr>
        <p:blipFill>
          <a:blip r:embed="rId2"/>
          <a:stretch>
            <a:fillRect/>
          </a:stretch>
        </p:blipFill>
        <p:spPr>
          <a:xfrm>
            <a:off x="319074" y="2543174"/>
            <a:ext cx="9482151" cy="2266941"/>
          </a:xfrm>
          <a:prstGeom prst="rect">
            <a:avLst/>
          </a:prstGeom>
        </p:spPr>
      </p:pic>
      <p:pic>
        <p:nvPicPr>
          <p:cNvPr id="8" name="Picture 7">
            <a:extLst>
              <a:ext uri="{FF2B5EF4-FFF2-40B4-BE49-F238E27FC236}">
                <a16:creationId xmlns:a16="http://schemas.microsoft.com/office/drawing/2014/main" id="{5229DED0-31E3-123B-2F5D-CD9A34980A0D}"/>
              </a:ext>
            </a:extLst>
          </p:cNvPr>
          <p:cNvPicPr>
            <a:picLocks noChangeAspect="1"/>
          </p:cNvPicPr>
          <p:nvPr/>
        </p:nvPicPr>
        <p:blipFill>
          <a:blip r:embed="rId3"/>
          <a:stretch>
            <a:fillRect/>
          </a:stretch>
        </p:blipFill>
        <p:spPr>
          <a:xfrm>
            <a:off x="247690" y="1952623"/>
            <a:ext cx="9553535" cy="304253"/>
          </a:xfrm>
          <a:prstGeom prst="rect">
            <a:avLst/>
          </a:prstGeom>
        </p:spPr>
      </p:pic>
    </p:spTree>
    <p:extLst>
      <p:ext uri="{BB962C8B-B14F-4D97-AF65-F5344CB8AC3E}">
        <p14:creationId xmlns:p14="http://schemas.microsoft.com/office/powerpoint/2010/main" val="406937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Education – Which Plan is Right for Me? </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graphicFrame>
        <p:nvGraphicFramePr>
          <p:cNvPr id="2" name="object 6">
            <a:extLst>
              <a:ext uri="{FF2B5EF4-FFF2-40B4-BE49-F238E27FC236}">
                <a16:creationId xmlns:a16="http://schemas.microsoft.com/office/drawing/2014/main" id="{99CD298C-FDB2-EE96-75B3-A4B9BD8219F1}"/>
              </a:ext>
            </a:extLst>
          </p:cNvPr>
          <p:cNvGraphicFramePr>
            <a:graphicFrameLocks noGrp="1"/>
          </p:cNvGraphicFramePr>
          <p:nvPr>
            <p:extLst>
              <p:ext uri="{D42A27DB-BD31-4B8C-83A1-F6EECF244321}">
                <p14:modId xmlns:p14="http://schemas.microsoft.com/office/powerpoint/2010/main" val="626966022"/>
              </p:ext>
            </p:extLst>
          </p:nvPr>
        </p:nvGraphicFramePr>
        <p:xfrm>
          <a:off x="372976" y="1076326"/>
          <a:ext cx="11189337" cy="5639469"/>
        </p:xfrm>
        <a:graphic>
          <a:graphicData uri="http://schemas.openxmlformats.org/drawingml/2006/table">
            <a:tbl>
              <a:tblPr firstRow="1" bandRow="1">
                <a:tableStyleId>{2D5ABB26-0587-4C30-8999-92F81FD0307C}</a:tableStyleId>
              </a:tblPr>
              <a:tblGrid>
                <a:gridCol w="3729779">
                  <a:extLst>
                    <a:ext uri="{9D8B030D-6E8A-4147-A177-3AD203B41FA5}">
                      <a16:colId xmlns:a16="http://schemas.microsoft.com/office/drawing/2014/main" val="20000"/>
                    </a:ext>
                  </a:extLst>
                </a:gridCol>
                <a:gridCol w="3729779">
                  <a:extLst>
                    <a:ext uri="{9D8B030D-6E8A-4147-A177-3AD203B41FA5}">
                      <a16:colId xmlns:a16="http://schemas.microsoft.com/office/drawing/2014/main" val="20001"/>
                    </a:ext>
                  </a:extLst>
                </a:gridCol>
                <a:gridCol w="3729779">
                  <a:extLst>
                    <a:ext uri="{9D8B030D-6E8A-4147-A177-3AD203B41FA5}">
                      <a16:colId xmlns:a16="http://schemas.microsoft.com/office/drawing/2014/main" val="20002"/>
                    </a:ext>
                  </a:extLst>
                </a:gridCol>
              </a:tblGrid>
              <a:tr h="381669">
                <a:tc>
                  <a:txBody>
                    <a:bodyPr/>
                    <a:lstStyle/>
                    <a:p>
                      <a:pPr marL="6350" marR="4445" algn="ctr">
                        <a:lnSpc>
                          <a:spcPct val="100000"/>
                        </a:lnSpc>
                        <a:spcBef>
                          <a:spcPts val="555"/>
                        </a:spcBef>
                      </a:pPr>
                      <a:r>
                        <a:rPr sz="1400" b="1" spc="-20" dirty="0">
                          <a:solidFill>
                            <a:srgbClr val="FFFFFF"/>
                          </a:solidFill>
                          <a:latin typeface="Calibri"/>
                          <a:ea typeface="+mn-ea"/>
                          <a:cs typeface="Calibri"/>
                        </a:rPr>
                        <a:t>Buy-Up</a:t>
                      </a:r>
                    </a:p>
                  </a:txBody>
                  <a:tcPr anchor="ctr">
                    <a:lnL w="19050">
                      <a:solidFill>
                        <a:srgbClr val="8582BA"/>
                      </a:solidFill>
                      <a:prstDash val="solid"/>
                    </a:lnL>
                    <a:lnR w="19050" cap="flat" cmpd="sng" algn="ctr">
                      <a:solidFill>
                        <a:srgbClr val="8583BC"/>
                      </a:solidFill>
                      <a:prstDash val="solid"/>
                      <a:round/>
                      <a:headEnd type="none" w="med" len="med"/>
                      <a:tailEnd type="none" w="med" len="med"/>
                    </a:lnR>
                    <a:lnT w="12700" cap="flat" cmpd="sng" algn="ctr">
                      <a:solidFill>
                        <a:srgbClr val="9594C5"/>
                      </a:solidFill>
                      <a:prstDash val="solid"/>
                      <a:round/>
                      <a:headEnd type="none" w="med" len="med"/>
                      <a:tailEnd type="none" w="med" len="med"/>
                    </a:lnT>
                    <a:lnB w="12700" cap="flat" cmpd="sng" algn="ctr">
                      <a:solidFill>
                        <a:srgbClr val="9594C5"/>
                      </a:solidFill>
                      <a:prstDash val="solid"/>
                      <a:round/>
                      <a:headEnd type="none" w="med" len="med"/>
                      <a:tailEnd type="none" w="med" len="med"/>
                    </a:lnB>
                    <a:solidFill>
                      <a:srgbClr val="272D8E"/>
                    </a:solidFill>
                  </a:tcPr>
                </a:tc>
                <a:tc>
                  <a:txBody>
                    <a:bodyPr/>
                    <a:lstStyle/>
                    <a:p>
                      <a:pPr marL="6350" algn="ctr">
                        <a:lnSpc>
                          <a:spcPct val="100000"/>
                        </a:lnSpc>
                        <a:spcBef>
                          <a:spcPts val="555"/>
                        </a:spcBef>
                      </a:pPr>
                      <a:r>
                        <a:rPr sz="1400" b="1" spc="-20" dirty="0">
                          <a:solidFill>
                            <a:srgbClr val="FFFFFF"/>
                          </a:solidFill>
                          <a:latin typeface="Calibri"/>
                          <a:cs typeface="Calibri"/>
                        </a:rPr>
                        <a:t>Core</a:t>
                      </a:r>
                      <a:endParaRPr sz="1400" dirty="0">
                        <a:latin typeface="Calibri"/>
                        <a:cs typeface="Calibri"/>
                      </a:endParaRPr>
                    </a:p>
                  </a:txBody>
                  <a:tcPr anchor="ctr">
                    <a:lnL w="19050" cap="flat" cmpd="sng" algn="ctr">
                      <a:solidFill>
                        <a:srgbClr val="8583BC"/>
                      </a:solidFill>
                      <a:prstDash val="solid"/>
                      <a:round/>
                      <a:headEnd type="none" w="med" len="med"/>
                      <a:tailEnd type="none" w="med" len="med"/>
                    </a:lnL>
                    <a:lnR w="19050" cap="flat" cmpd="sng" algn="ctr">
                      <a:solidFill>
                        <a:srgbClr val="8583BC"/>
                      </a:solidFill>
                      <a:prstDash val="solid"/>
                      <a:round/>
                      <a:headEnd type="none" w="med" len="med"/>
                      <a:tailEnd type="none" w="med" len="med"/>
                    </a:lnR>
                    <a:lnT w="12700" cap="flat" cmpd="sng" algn="ctr">
                      <a:solidFill>
                        <a:srgbClr val="9594C5"/>
                      </a:solidFill>
                      <a:prstDash val="solid"/>
                      <a:round/>
                      <a:headEnd type="none" w="med" len="med"/>
                      <a:tailEnd type="none" w="med" len="med"/>
                    </a:lnT>
                    <a:lnB w="12700" cap="flat" cmpd="sng" algn="ctr">
                      <a:solidFill>
                        <a:srgbClr val="9594C5"/>
                      </a:solidFill>
                      <a:prstDash val="solid"/>
                      <a:round/>
                      <a:headEnd type="none" w="med" len="med"/>
                      <a:tailEnd type="none" w="med" len="med"/>
                    </a:lnB>
                    <a:solidFill>
                      <a:srgbClr val="272D8E"/>
                    </a:solidFill>
                  </a:tcPr>
                </a:tc>
                <a:tc>
                  <a:txBody>
                    <a:bodyPr/>
                    <a:lstStyle/>
                    <a:p>
                      <a:pPr marR="11430" algn="ctr">
                        <a:lnSpc>
                          <a:spcPct val="100000"/>
                        </a:lnSpc>
                        <a:spcBef>
                          <a:spcPts val="490"/>
                        </a:spcBef>
                      </a:pPr>
                      <a:r>
                        <a:rPr sz="1400" b="1" spc="-20" dirty="0">
                          <a:solidFill>
                            <a:srgbClr val="FFFFFF"/>
                          </a:solidFill>
                          <a:latin typeface="Calibri"/>
                          <a:cs typeface="Calibri"/>
                        </a:rPr>
                        <a:t>HDHP</a:t>
                      </a:r>
                      <a:endParaRPr sz="1400" dirty="0">
                        <a:latin typeface="Calibri"/>
                        <a:cs typeface="Calibri"/>
                      </a:endParaRPr>
                    </a:p>
                  </a:txBody>
                  <a:tcPr anchor="ctr">
                    <a:lnL w="19050" cap="flat" cmpd="sng" algn="ctr">
                      <a:solidFill>
                        <a:srgbClr val="8583BC"/>
                      </a:solidFill>
                      <a:prstDash val="solid"/>
                      <a:round/>
                      <a:headEnd type="none" w="med" len="med"/>
                      <a:tailEnd type="none" w="med" len="med"/>
                    </a:lnL>
                    <a:lnR w="19050">
                      <a:solidFill>
                        <a:srgbClr val="8582BA"/>
                      </a:solidFill>
                      <a:prstDash val="solid"/>
                    </a:lnR>
                    <a:lnT w="12700" cap="flat" cmpd="sng" algn="ctr">
                      <a:solidFill>
                        <a:srgbClr val="9594C5"/>
                      </a:solidFill>
                      <a:prstDash val="solid"/>
                      <a:round/>
                      <a:headEnd type="none" w="med" len="med"/>
                      <a:tailEnd type="none" w="med" len="med"/>
                    </a:lnT>
                    <a:lnB w="12700" cap="flat" cmpd="sng" algn="ctr">
                      <a:solidFill>
                        <a:srgbClr val="9594C5"/>
                      </a:solidFill>
                      <a:prstDash val="solid"/>
                      <a:round/>
                      <a:headEnd type="none" w="med" len="med"/>
                      <a:tailEnd type="none" w="med" len="med"/>
                    </a:lnB>
                    <a:solidFill>
                      <a:srgbClr val="272D8E"/>
                    </a:solidFill>
                  </a:tcPr>
                </a:tc>
                <a:extLst>
                  <a:ext uri="{0D108BD9-81ED-4DB2-BD59-A6C34878D82A}">
                    <a16:rowId xmlns:a16="http://schemas.microsoft.com/office/drawing/2014/main" val="10000"/>
                  </a:ext>
                </a:extLst>
              </a:tr>
              <a:tr h="4813265">
                <a:tc>
                  <a:txBody>
                    <a:bodyP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i="0" dirty="0">
                          <a:solidFill>
                            <a:srgbClr val="004080"/>
                          </a:solidFill>
                          <a:effectLst/>
                          <a:latin typeface="+mn-lt"/>
                          <a:ea typeface="+mn-ea"/>
                          <a:cs typeface="+mn-cs"/>
                        </a:rPr>
                        <a:t>This plan may be good for you and your family if you want the consistency of copays and a low deductible. This plan is also a good option if you anticipate having surgery or expensive prescriptions.</a:t>
                      </a:r>
                    </a:p>
                    <a:p>
                      <a:pPr marL="0" algn="l">
                        <a:spcBef>
                          <a:spcPts val="1800"/>
                        </a:spcBef>
                      </a:pPr>
                      <a:r>
                        <a:rPr lang="en-US" sz="1400" b="1" i="0" dirty="0">
                          <a:solidFill>
                            <a:schemeClr val="tx1"/>
                          </a:solidFill>
                          <a:effectLst/>
                          <a:latin typeface="+mn-lt"/>
                          <a:ea typeface="+mn-ea"/>
                          <a:cs typeface="+mn-cs"/>
                        </a:rPr>
                        <a:t>Predictable Costs: </a:t>
                      </a:r>
                      <a:r>
                        <a:rPr lang="en-US" sz="1400" b="0" i="0" dirty="0">
                          <a:solidFill>
                            <a:schemeClr val="tx1"/>
                          </a:solidFill>
                          <a:effectLst/>
                          <a:latin typeface="+mn-lt"/>
                          <a:ea typeface="+mn-ea"/>
                          <a:cs typeface="+mn-cs"/>
                        </a:rPr>
                        <a:t>Fixed copays for doctor visits, prescriptions, and emergency room visits simplify budgeting.</a:t>
                      </a:r>
                    </a:p>
                    <a:p>
                      <a:pPr algn="l">
                        <a:spcBef>
                          <a:spcPts val="1800"/>
                        </a:spcBef>
                      </a:pPr>
                      <a:r>
                        <a:rPr lang="en-US" sz="1400" b="1" i="0" dirty="0">
                          <a:solidFill>
                            <a:schemeClr val="tx1"/>
                          </a:solidFill>
                          <a:effectLst/>
                          <a:latin typeface="+mn-lt"/>
                          <a:ea typeface="+mn-ea"/>
                          <a:cs typeface="+mn-cs"/>
                        </a:rPr>
                        <a:t>Premiums: </a:t>
                      </a:r>
                      <a:r>
                        <a:rPr lang="en-US" sz="1400" b="0" i="0" dirty="0">
                          <a:solidFill>
                            <a:schemeClr val="tx1"/>
                          </a:solidFill>
                          <a:effectLst/>
                          <a:latin typeface="+mn-lt"/>
                          <a:ea typeface="+mn-ea"/>
                          <a:cs typeface="+mn-cs"/>
                        </a:rPr>
                        <a:t>Higher premiums than both plans, in exchange for copays and the lowest deductible.</a:t>
                      </a:r>
                    </a:p>
                    <a:p>
                      <a:pPr algn="l">
                        <a:spcBef>
                          <a:spcPts val="1800"/>
                        </a:spcBef>
                      </a:pPr>
                      <a:r>
                        <a:rPr lang="en-US" sz="1400" b="1" i="0" dirty="0">
                          <a:solidFill>
                            <a:schemeClr val="tx1"/>
                          </a:solidFill>
                          <a:effectLst/>
                          <a:latin typeface="+mn-lt"/>
                          <a:ea typeface="+mn-ea"/>
                          <a:cs typeface="+mn-cs"/>
                        </a:rPr>
                        <a:t>Flexible Spending Account (FSA): </a:t>
                      </a:r>
                      <a:r>
                        <a:rPr lang="en-US" sz="1400" b="0" i="0" dirty="0">
                          <a:solidFill>
                            <a:schemeClr val="tx1"/>
                          </a:solidFill>
                          <a:effectLst/>
                          <a:latin typeface="+mn-lt"/>
                          <a:ea typeface="+mn-ea"/>
                          <a:cs typeface="+mn-cs"/>
                        </a:rPr>
                        <a:t>You can open an FSA to save pre-tax money for medical expenses, reducing taxable income and having funds ready for healthcare costs.</a:t>
                      </a:r>
                    </a:p>
                  </a:txBody>
                  <a:tcPr>
                    <a:lnL w="19050">
                      <a:solidFill>
                        <a:srgbClr val="8583BC"/>
                      </a:solidFill>
                      <a:prstDash val="solid"/>
                    </a:lnL>
                    <a:lnR w="19050" cap="flat" cmpd="sng" algn="ctr">
                      <a:solidFill>
                        <a:srgbClr val="8583BC"/>
                      </a:solidFill>
                      <a:prstDash val="solid"/>
                      <a:round/>
                      <a:headEnd type="none" w="med" len="med"/>
                      <a:tailEnd type="none" w="med" len="med"/>
                    </a:lnR>
                    <a:lnT w="12700" cap="flat" cmpd="sng" algn="ctr">
                      <a:solidFill>
                        <a:srgbClr val="9594C5"/>
                      </a:solidFill>
                      <a:prstDash val="solid"/>
                      <a:round/>
                      <a:headEnd type="none" w="med" len="med"/>
                      <a:tailEnd type="none" w="med" len="med"/>
                    </a:lnT>
                    <a:lnB w="19050">
                      <a:solidFill>
                        <a:srgbClr val="8583BC"/>
                      </a:solidFill>
                      <a:prstDash val="solid"/>
                    </a:lnB>
                    <a:solidFill>
                      <a:srgbClr val="F3EFF8"/>
                    </a:solidFill>
                  </a:tcPr>
                </a:tc>
                <a:tc>
                  <a:txBody>
                    <a:bodyP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i="0" dirty="0">
                          <a:solidFill>
                            <a:srgbClr val="004080"/>
                          </a:solidFill>
                          <a:effectLst/>
                          <a:latin typeface="+mn-lt"/>
                          <a:ea typeface="+mn-ea"/>
                          <a:cs typeface="+mn-cs"/>
                        </a:rPr>
                        <a:t>This plan may be good for you and your family if you want the consistency of copays, but don’t think you’ll need to worry about hitting your deductible.</a:t>
                      </a:r>
                    </a:p>
                    <a:p>
                      <a:pPr marL="0" marR="0" lvl="0" indent="0" algn="l" defTabSz="914400" eaLnBrk="1" fontAlgn="auto" latinLnBrk="0" hangingPunct="1">
                        <a:lnSpc>
                          <a:spcPct val="100000"/>
                        </a:lnSpc>
                        <a:spcBef>
                          <a:spcPts val="1800"/>
                        </a:spcBef>
                        <a:spcAft>
                          <a:spcPts val="0"/>
                        </a:spcAft>
                        <a:buClrTx/>
                        <a:buSzTx/>
                        <a:buFontTx/>
                        <a:buNone/>
                        <a:tabLst/>
                        <a:defRPr/>
                      </a:pPr>
                      <a:r>
                        <a:rPr lang="en-US" sz="1400" b="1" i="0" dirty="0">
                          <a:solidFill>
                            <a:schemeClr val="tx1"/>
                          </a:solidFill>
                          <a:effectLst/>
                          <a:latin typeface="+mn-lt"/>
                          <a:ea typeface="+mn-ea"/>
                          <a:cs typeface="+mn-cs"/>
                        </a:rPr>
                        <a:t>Predictable Costs:</a:t>
                      </a:r>
                      <a:r>
                        <a:rPr lang="en-US" sz="1400" b="0" i="0" dirty="0">
                          <a:solidFill>
                            <a:schemeClr val="tx1"/>
                          </a:solidFill>
                          <a:effectLst/>
                          <a:latin typeface="+mn-lt"/>
                          <a:ea typeface="+mn-ea"/>
                          <a:cs typeface="+mn-cs"/>
                        </a:rPr>
                        <a:t> Fixed copays for doctor visits, prescriptions, and emergency room visits simplify budgeting.</a:t>
                      </a:r>
                    </a:p>
                    <a:p>
                      <a:pPr marL="0" marR="0" lvl="0" indent="0" algn="l" defTabSz="914400" eaLnBrk="1" fontAlgn="auto" latinLnBrk="0" hangingPunct="1">
                        <a:lnSpc>
                          <a:spcPct val="100000"/>
                        </a:lnSpc>
                        <a:spcBef>
                          <a:spcPts val="1800"/>
                        </a:spcBef>
                        <a:spcAft>
                          <a:spcPts val="0"/>
                        </a:spcAft>
                        <a:buClrTx/>
                        <a:buSzTx/>
                        <a:buFontTx/>
                        <a:buNone/>
                        <a:tabLst/>
                        <a:defRPr/>
                      </a:pPr>
                      <a:r>
                        <a:rPr lang="en-US" sz="1400" b="1" i="0" dirty="0">
                          <a:solidFill>
                            <a:schemeClr val="tx1"/>
                          </a:solidFill>
                          <a:effectLst/>
                          <a:latin typeface="+mn-lt"/>
                          <a:ea typeface="+mn-ea"/>
                          <a:cs typeface="+mn-cs"/>
                        </a:rPr>
                        <a:t>Premiums: </a:t>
                      </a:r>
                      <a:r>
                        <a:rPr lang="en-US" sz="1400" b="0" i="0" dirty="0">
                          <a:solidFill>
                            <a:schemeClr val="tx1"/>
                          </a:solidFill>
                          <a:effectLst/>
                          <a:latin typeface="+mn-lt"/>
                          <a:ea typeface="+mn-ea"/>
                          <a:cs typeface="+mn-cs"/>
                        </a:rPr>
                        <a:t>Higher premiums than HDHP but lower than Buy-Up, offering copays and a lower deductible than the HDHP.</a:t>
                      </a:r>
                    </a:p>
                    <a:p>
                      <a:pPr marL="0" marR="0" lvl="0" indent="0" algn="l" defTabSz="914400" eaLnBrk="1" fontAlgn="auto" latinLnBrk="0" hangingPunct="1">
                        <a:lnSpc>
                          <a:spcPct val="100000"/>
                        </a:lnSpc>
                        <a:spcBef>
                          <a:spcPts val="1800"/>
                        </a:spcBef>
                        <a:spcAft>
                          <a:spcPts val="0"/>
                        </a:spcAft>
                        <a:buClrTx/>
                        <a:buSzTx/>
                        <a:buFontTx/>
                        <a:buNone/>
                        <a:tabLst/>
                        <a:defRPr/>
                      </a:pPr>
                      <a:r>
                        <a:rPr lang="en-US" sz="1400" b="1" i="0" dirty="0">
                          <a:solidFill>
                            <a:schemeClr val="tx1"/>
                          </a:solidFill>
                          <a:effectLst/>
                          <a:latin typeface="+mn-lt"/>
                          <a:ea typeface="+mn-ea"/>
                          <a:cs typeface="+mn-cs"/>
                        </a:rPr>
                        <a:t>Pharmacy Deductible: </a:t>
                      </a:r>
                      <a:r>
                        <a:rPr lang="en-US" sz="1400" b="0" i="0" dirty="0">
                          <a:solidFill>
                            <a:schemeClr val="tx1"/>
                          </a:solidFill>
                          <a:effectLst/>
                          <a:latin typeface="+mn-lt"/>
                          <a:ea typeface="+mn-ea"/>
                          <a:cs typeface="+mn-cs"/>
                        </a:rPr>
                        <a:t>Includes a $150 deductible per person for prescriptions, leading to lower premiums compared to the Buy-Up Plan.</a:t>
                      </a:r>
                    </a:p>
                    <a:p>
                      <a:pPr marL="0" marR="0" lvl="0" indent="0" algn="l" defTabSz="914400" eaLnBrk="1" fontAlgn="auto" latinLnBrk="0" hangingPunct="1">
                        <a:lnSpc>
                          <a:spcPct val="100000"/>
                        </a:lnSpc>
                        <a:spcBef>
                          <a:spcPts val="1800"/>
                        </a:spcBef>
                        <a:spcAft>
                          <a:spcPts val="0"/>
                        </a:spcAft>
                        <a:buClrTx/>
                        <a:buSzTx/>
                        <a:buFontTx/>
                        <a:buNone/>
                        <a:tabLst/>
                        <a:defRPr/>
                      </a:pPr>
                      <a:r>
                        <a:rPr lang="en-US" sz="1400" b="1" i="0" dirty="0">
                          <a:solidFill>
                            <a:schemeClr val="tx1"/>
                          </a:solidFill>
                          <a:effectLst/>
                          <a:latin typeface="+mn-lt"/>
                          <a:ea typeface="+mn-ea"/>
                          <a:cs typeface="+mn-cs"/>
                        </a:rPr>
                        <a:t>Flexible Spending Account (FSA): </a:t>
                      </a:r>
                      <a:r>
                        <a:rPr lang="en-US" sz="1400" b="0" i="0" dirty="0">
                          <a:solidFill>
                            <a:schemeClr val="tx1"/>
                          </a:solidFill>
                          <a:effectLst/>
                          <a:latin typeface="+mn-lt"/>
                          <a:ea typeface="+mn-ea"/>
                          <a:cs typeface="+mn-cs"/>
                        </a:rPr>
                        <a:t>You can open an FSA to save pre-tax money for medical expenses, reducing taxable income and having funds ready for healthcare costs.</a:t>
                      </a:r>
                    </a:p>
                    <a:p>
                      <a:pPr marL="0" marR="0" lvl="0" indent="0" algn="l" defTabSz="914400" eaLnBrk="1" fontAlgn="auto" latinLnBrk="0" hangingPunct="1">
                        <a:lnSpc>
                          <a:spcPct val="100000"/>
                        </a:lnSpc>
                        <a:spcBef>
                          <a:spcPts val="1200"/>
                        </a:spcBef>
                        <a:spcAft>
                          <a:spcPts val="0"/>
                        </a:spcAft>
                        <a:buClrTx/>
                        <a:buSzTx/>
                        <a:buFontTx/>
                        <a:buNone/>
                        <a:tabLst/>
                        <a:defRPr/>
                      </a:pPr>
                      <a:endParaRPr lang="en-US" sz="1400" b="1" i="0" dirty="0">
                        <a:solidFill>
                          <a:schemeClr val="tx1"/>
                        </a:solidFill>
                        <a:effectLst/>
                        <a:latin typeface="+mn-lt"/>
                        <a:ea typeface="+mn-ea"/>
                        <a:cs typeface="+mn-cs"/>
                      </a:endParaRPr>
                    </a:p>
                  </a:txBody>
                  <a:tcPr>
                    <a:lnL w="19050" cap="flat" cmpd="sng" algn="ctr">
                      <a:solidFill>
                        <a:srgbClr val="8583BC"/>
                      </a:solidFill>
                      <a:prstDash val="solid"/>
                      <a:round/>
                      <a:headEnd type="none" w="med" len="med"/>
                      <a:tailEnd type="none" w="med" len="med"/>
                    </a:lnL>
                    <a:lnR w="19050" cap="flat" cmpd="sng" algn="ctr">
                      <a:solidFill>
                        <a:srgbClr val="8583BC"/>
                      </a:solidFill>
                      <a:prstDash val="solid"/>
                      <a:round/>
                      <a:headEnd type="none" w="med" len="med"/>
                      <a:tailEnd type="none" w="med" len="med"/>
                    </a:lnR>
                    <a:lnT w="12700" cap="flat" cmpd="sng" algn="ctr">
                      <a:solidFill>
                        <a:srgbClr val="9594C5"/>
                      </a:solidFill>
                      <a:prstDash val="solid"/>
                      <a:round/>
                      <a:headEnd type="none" w="med" len="med"/>
                      <a:tailEnd type="none" w="med" len="med"/>
                    </a:lnT>
                    <a:lnB w="19050">
                      <a:solidFill>
                        <a:srgbClr val="8583BC"/>
                      </a:solidFill>
                      <a:prstDash val="solid"/>
                    </a:lnB>
                    <a:solidFill>
                      <a:srgbClr val="F3EFF8"/>
                    </a:solidFill>
                  </a:tcPr>
                </a:tc>
                <a:tc>
                  <a:txBody>
                    <a:bodyPr/>
                    <a:lstStyle/>
                    <a:p>
                      <a:pPr algn="ctr">
                        <a:spcBef>
                          <a:spcPts val="600"/>
                        </a:spcBef>
                      </a:pPr>
                      <a:r>
                        <a:rPr lang="en-US" sz="1400" b="1" i="0" dirty="0">
                          <a:solidFill>
                            <a:srgbClr val="004080"/>
                          </a:solidFill>
                          <a:effectLst/>
                          <a:latin typeface="+mn-lt"/>
                          <a:ea typeface="+mn-ea"/>
                          <a:cs typeface="+mn-cs"/>
                        </a:rPr>
                        <a:t>This plan may be good for you and your family if you want coverage, but don’t go to the doctor often or have numerous or expensive prescriptions. </a:t>
                      </a:r>
                    </a:p>
                    <a:p>
                      <a:pPr marL="0" marR="0" lvl="0" indent="0" algn="l" defTabSz="914400" eaLnBrk="1" fontAlgn="auto" latinLnBrk="0" hangingPunct="1">
                        <a:lnSpc>
                          <a:spcPct val="100000"/>
                        </a:lnSpc>
                        <a:spcBef>
                          <a:spcPts val="1800"/>
                        </a:spcBef>
                        <a:spcAft>
                          <a:spcPts val="0"/>
                        </a:spcAft>
                        <a:buClrTx/>
                        <a:buSzTx/>
                        <a:buFontTx/>
                        <a:buNone/>
                        <a:tabLst/>
                        <a:defRPr/>
                      </a:pPr>
                      <a:r>
                        <a:rPr lang="en-US" sz="1400" b="1" i="0" dirty="0">
                          <a:solidFill>
                            <a:schemeClr val="tx1"/>
                          </a:solidFill>
                          <a:effectLst/>
                          <a:latin typeface="+mn-lt"/>
                          <a:ea typeface="+mn-ea"/>
                          <a:cs typeface="+mn-cs"/>
                        </a:rPr>
                        <a:t>Deductible: </a:t>
                      </a:r>
                      <a:r>
                        <a:rPr lang="en-US" sz="1400" b="0" i="0" dirty="0">
                          <a:solidFill>
                            <a:schemeClr val="tx1"/>
                          </a:solidFill>
                          <a:effectLst/>
                          <a:latin typeface="+mn-lt"/>
                          <a:ea typeface="+mn-ea"/>
                          <a:cs typeface="+mn-cs"/>
                        </a:rPr>
                        <a:t>In an aggregate HDHP, all family members' medical expenses contribute to a single family deductible. Once this combined deductible is met, coinsurance begins. For example, with a $5,000 family deductible, you and your family will pay the full cost of services until you hit your deductible. Any combination of expenses from family members can add up to meet the deductible. This approach reduces financial burden by pooling healthcare expenses.</a:t>
                      </a:r>
                    </a:p>
                    <a:p>
                      <a:pPr marL="0" algn="l">
                        <a:spcBef>
                          <a:spcPts val="1800"/>
                        </a:spcBef>
                      </a:pPr>
                      <a:r>
                        <a:rPr lang="en-US" sz="1400" b="1" i="0" dirty="0">
                          <a:solidFill>
                            <a:schemeClr val="tx1"/>
                          </a:solidFill>
                          <a:effectLst/>
                          <a:latin typeface="+mn-lt"/>
                          <a:ea typeface="+mn-ea"/>
                          <a:cs typeface="+mn-cs"/>
                        </a:rPr>
                        <a:t>Premiums: </a:t>
                      </a:r>
                      <a:r>
                        <a:rPr lang="en-US" sz="1400" b="0" i="0" dirty="0">
                          <a:solidFill>
                            <a:schemeClr val="tx1"/>
                          </a:solidFill>
                          <a:effectLst/>
                          <a:latin typeface="+mn-lt"/>
                          <a:ea typeface="+mn-ea"/>
                          <a:cs typeface="+mn-cs"/>
                        </a:rPr>
                        <a:t>Premiums are lower than the copay plans, guaranteeing you save money each month.</a:t>
                      </a:r>
                    </a:p>
                    <a:p>
                      <a:pPr marL="0" algn="l">
                        <a:spcBef>
                          <a:spcPts val="1800"/>
                        </a:spcBef>
                      </a:pPr>
                      <a:r>
                        <a:rPr lang="en-US" sz="1400" b="1" i="0" dirty="0">
                          <a:solidFill>
                            <a:schemeClr val="tx1"/>
                          </a:solidFill>
                          <a:effectLst/>
                          <a:latin typeface="+mn-lt"/>
                          <a:ea typeface="+mn-ea"/>
                          <a:cs typeface="+mn-cs"/>
                        </a:rPr>
                        <a:t>Health Savings Account (HSA): </a:t>
                      </a:r>
                      <a:r>
                        <a:rPr lang="en-US" sz="1400" b="0" i="0" dirty="0">
                          <a:solidFill>
                            <a:schemeClr val="tx1"/>
                          </a:solidFill>
                          <a:effectLst/>
                          <a:latin typeface="+mn-lt"/>
                          <a:ea typeface="+mn-ea"/>
                          <a:cs typeface="+mn-cs"/>
                        </a:rPr>
                        <a:t>You can open an HSA to save pre-tax money for medical expenses, reducing taxable income and having funds ready for healthcare costs.</a:t>
                      </a:r>
                    </a:p>
                  </a:txBody>
                  <a:tcPr>
                    <a:lnL w="19050" cap="flat" cmpd="sng" algn="ctr">
                      <a:solidFill>
                        <a:srgbClr val="8583BC"/>
                      </a:solidFill>
                      <a:prstDash val="solid"/>
                      <a:round/>
                      <a:headEnd type="none" w="med" len="med"/>
                      <a:tailEnd type="none" w="med" len="med"/>
                    </a:lnL>
                    <a:lnR w="19050">
                      <a:solidFill>
                        <a:srgbClr val="8583BC"/>
                      </a:solidFill>
                      <a:prstDash val="solid"/>
                    </a:lnR>
                    <a:lnT w="12700" cap="flat" cmpd="sng" algn="ctr">
                      <a:solidFill>
                        <a:srgbClr val="9594C5"/>
                      </a:solidFill>
                      <a:prstDash val="solid"/>
                      <a:round/>
                      <a:headEnd type="none" w="med" len="med"/>
                      <a:tailEnd type="none" w="med" len="med"/>
                    </a:lnT>
                    <a:lnB w="19050">
                      <a:solidFill>
                        <a:srgbClr val="8583BC"/>
                      </a:solidFill>
                      <a:prstDash val="solid"/>
                    </a:lnB>
                    <a:solidFill>
                      <a:srgbClr val="F3EFF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520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8571422" cy="1457325"/>
          </a:xfrm>
        </p:spPr>
        <p:txBody>
          <a:bodyPr>
            <a:noAutofit/>
          </a:bodyPr>
          <a:lstStyle/>
          <a:p>
            <a:pPr>
              <a:spcAft>
                <a:spcPts val="600"/>
              </a:spcAft>
            </a:pPr>
            <a:r>
              <a:rPr lang="en-US" sz="4800" b="1" dirty="0">
                <a:ea typeface="Adobe Gothic Std B" panose="020B0800000000000000" pitchFamily="34" charset="-128"/>
              </a:rPr>
              <a:t>Tax Free Savings Accounts</a:t>
            </a:r>
          </a:p>
          <a:p>
            <a:pPr>
              <a:spcAft>
                <a:spcPts val="600"/>
              </a:spcAft>
            </a:pPr>
            <a:endParaRPr lang="en-US" sz="4800" b="1" dirty="0">
              <a:ea typeface="Adobe Gothic Std B" panose="020B0800000000000000"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28391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latin typeface="+mn-lt"/>
                <a:ea typeface="Adobe Gothic Std B" panose="020B0800000000000000" pitchFamily="34" charset="-128"/>
              </a:rPr>
              <a:t>Tax Savings Accounts for Health Plans</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graphicFrame>
        <p:nvGraphicFramePr>
          <p:cNvPr id="3" name="Table 2">
            <a:extLst>
              <a:ext uri="{FF2B5EF4-FFF2-40B4-BE49-F238E27FC236}">
                <a16:creationId xmlns:a16="http://schemas.microsoft.com/office/drawing/2014/main" id="{F2ECEEAA-1295-4295-0FAD-04770BA2DF86}"/>
              </a:ext>
            </a:extLst>
          </p:cNvPr>
          <p:cNvGraphicFramePr>
            <a:graphicFrameLocks noGrp="1"/>
          </p:cNvGraphicFramePr>
          <p:nvPr>
            <p:extLst>
              <p:ext uri="{D42A27DB-BD31-4B8C-83A1-F6EECF244321}">
                <p14:modId xmlns:p14="http://schemas.microsoft.com/office/powerpoint/2010/main" val="2131518748"/>
              </p:ext>
            </p:extLst>
          </p:nvPr>
        </p:nvGraphicFramePr>
        <p:xfrm>
          <a:off x="238825" y="1245996"/>
          <a:ext cx="11410249" cy="4799918"/>
        </p:xfrm>
        <a:graphic>
          <a:graphicData uri="http://schemas.openxmlformats.org/drawingml/2006/table">
            <a:tbl>
              <a:tblPr firstRow="1" firstCol="1" bandRow="1">
                <a:tableStyleId>{5C22544A-7EE6-4342-B048-85BDC9FD1C3A}</a:tableStyleId>
              </a:tblPr>
              <a:tblGrid>
                <a:gridCol w="4144504">
                  <a:extLst>
                    <a:ext uri="{9D8B030D-6E8A-4147-A177-3AD203B41FA5}">
                      <a16:colId xmlns:a16="http://schemas.microsoft.com/office/drawing/2014/main" val="2200957172"/>
                    </a:ext>
                  </a:extLst>
                </a:gridCol>
                <a:gridCol w="3611537">
                  <a:extLst>
                    <a:ext uri="{9D8B030D-6E8A-4147-A177-3AD203B41FA5}">
                      <a16:colId xmlns:a16="http://schemas.microsoft.com/office/drawing/2014/main" val="2167533320"/>
                    </a:ext>
                  </a:extLst>
                </a:gridCol>
                <a:gridCol w="3654208">
                  <a:extLst>
                    <a:ext uri="{9D8B030D-6E8A-4147-A177-3AD203B41FA5}">
                      <a16:colId xmlns:a16="http://schemas.microsoft.com/office/drawing/2014/main" val="1185746016"/>
                    </a:ext>
                  </a:extLst>
                </a:gridCol>
              </a:tblGrid>
              <a:tr h="384892">
                <a:tc>
                  <a:txBody>
                    <a:bodyPr/>
                    <a:lstStyle/>
                    <a:p>
                      <a:pPr marL="0" marR="0" algn="l">
                        <a:spcBef>
                          <a:spcPts val="300"/>
                        </a:spcBef>
                        <a:spcAft>
                          <a:spcPts val="300"/>
                        </a:spcAft>
                      </a:pPr>
                      <a:r>
                        <a:rPr lang="en-US"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HSA (administered by Voya)</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FSA (administered by Voya)</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4099281743"/>
                  </a:ext>
                </a:extLst>
              </a:tr>
              <a:tr h="738519">
                <a:tc>
                  <a:txBody>
                    <a:bodyPr/>
                    <a:lstStyle/>
                    <a:p>
                      <a:pPr marL="0" marR="0" algn="l">
                        <a:spcBef>
                          <a:spcPts val="300"/>
                        </a:spcBef>
                        <a:spcAft>
                          <a:spcPts val="300"/>
                        </a:spcAft>
                      </a:pPr>
                      <a:r>
                        <a:rPr lang="en-US" sz="1400" dirty="0">
                          <a:effectLst/>
                          <a:latin typeface="+mn-lt"/>
                        </a:rPr>
                        <a:t>What is it?</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It’s a personal bank account to help you save and pay for covered health care expenses</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a:effectLst/>
                          <a:latin typeface="+mn-lt"/>
                        </a:rPr>
                        <a:t>It’s an account to help you pay covered health care services and eligible medical expenses.</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3864612687"/>
                  </a:ext>
                </a:extLst>
              </a:tr>
              <a:tr h="1045842">
                <a:tc>
                  <a:txBody>
                    <a:bodyPr/>
                    <a:lstStyle/>
                    <a:p>
                      <a:pPr marL="0" marR="0" algn="l">
                        <a:spcBef>
                          <a:spcPts val="300"/>
                        </a:spcBef>
                        <a:spcAft>
                          <a:spcPts val="300"/>
                        </a:spcAft>
                      </a:pPr>
                      <a:r>
                        <a:rPr lang="en-US" sz="1400" dirty="0">
                          <a:effectLst/>
                          <a:latin typeface="+mn-lt"/>
                        </a:rPr>
                        <a:t>How do I get it?</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You must sign up for the High deductible plan. You also must meet IRS guidelines to be eligible. You can learn about these at irs.gov</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You can sign up for a health care FSA through the Archdiocese, if you elect the core or buy up plan. </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4290049628"/>
                  </a:ext>
                </a:extLst>
              </a:tr>
              <a:tr h="288211">
                <a:tc>
                  <a:txBody>
                    <a:bodyPr/>
                    <a:lstStyle/>
                    <a:p>
                      <a:pPr marL="0" marR="0" algn="l">
                        <a:spcBef>
                          <a:spcPts val="300"/>
                        </a:spcBef>
                        <a:spcAft>
                          <a:spcPts val="300"/>
                        </a:spcAft>
                      </a:pPr>
                      <a:r>
                        <a:rPr lang="en-US" sz="1400">
                          <a:effectLst/>
                          <a:latin typeface="+mn-lt"/>
                        </a:rPr>
                        <a:t>Who owns it?</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a:effectLst/>
                          <a:latin typeface="+mn-lt"/>
                        </a:rPr>
                        <a:t>You do.</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Archdiocese of New Orleans, but it’s your money.</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2977561675"/>
                  </a:ext>
                </a:extLst>
              </a:tr>
              <a:tr h="432316">
                <a:tc>
                  <a:txBody>
                    <a:bodyPr/>
                    <a:lstStyle/>
                    <a:p>
                      <a:pPr marL="0" marR="0" algn="l">
                        <a:spcBef>
                          <a:spcPts val="300"/>
                        </a:spcBef>
                        <a:spcAft>
                          <a:spcPts val="300"/>
                        </a:spcAft>
                      </a:pPr>
                      <a:r>
                        <a:rPr lang="en-US" sz="1400">
                          <a:effectLst/>
                          <a:latin typeface="+mn-lt"/>
                        </a:rPr>
                        <a:t>Who puts the money in it?</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a:effectLst/>
                          <a:latin typeface="+mn-lt"/>
                        </a:rPr>
                        <a:t>You. </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a:effectLst/>
                          <a:latin typeface="+mn-lt"/>
                        </a:rPr>
                        <a:t>You. </a:t>
                      </a:r>
                      <a:endParaRPr lang="en-US" sz="140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2109378517"/>
                  </a:ext>
                </a:extLst>
              </a:tr>
              <a:tr h="979149">
                <a:tc>
                  <a:txBody>
                    <a:bodyPr/>
                    <a:lstStyle/>
                    <a:p>
                      <a:pPr marL="0" marR="0" algn="l">
                        <a:spcBef>
                          <a:spcPts val="300"/>
                        </a:spcBef>
                        <a:spcAft>
                          <a:spcPts val="300"/>
                        </a:spcAft>
                      </a:pPr>
                      <a:r>
                        <a:rPr lang="en-US" sz="1400" dirty="0">
                          <a:effectLst/>
                          <a:latin typeface="+mn-lt"/>
                        </a:rPr>
                        <a:t>How is the money put in it?</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Archdiocese of New Orleans will take money out of each paycheck, before taxes, and put it into the account.  It is treated like you would with other personal bank accounts. </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rPr>
                        <a:t>Archdiocese of New Orleans will take money out of each paycheck, before taxes, and put it into the account.</a:t>
                      </a: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extLst>
                  <a:ext uri="{0D108BD9-81ED-4DB2-BD59-A6C34878D82A}">
                    <a16:rowId xmlns:a16="http://schemas.microsoft.com/office/drawing/2014/main" val="3457807552"/>
                  </a:ext>
                </a:extLst>
              </a:tr>
              <a:tr h="746448">
                <a:tc>
                  <a:txBody>
                    <a:bodyPr/>
                    <a:lstStyle/>
                    <a:p>
                      <a:pPr marL="0" marR="0" algn="l">
                        <a:spcBef>
                          <a:spcPts val="300"/>
                        </a:spcBef>
                        <a:spcAft>
                          <a:spcPts val="300"/>
                        </a:spcAft>
                      </a:pPr>
                      <a:r>
                        <a:rPr lang="en-US" sz="1400" dirty="0">
                          <a:effectLst/>
                          <a:latin typeface="+mn-lt"/>
                          <a:ea typeface="Times New Roman" panose="02020603050405020304" pitchFamily="18" charset="0"/>
                          <a:cs typeface="Times New Roman" panose="02020603050405020304" pitchFamily="18" charset="0"/>
                        </a:rPr>
                        <a:t>IRS Limits</a:t>
                      </a:r>
                    </a:p>
                  </a:txBody>
                  <a:tcPr marL="67289" marR="67289" marT="0" marB="0"/>
                </a:tc>
                <a:tc>
                  <a:txBody>
                    <a:bodyPr/>
                    <a:lstStyle/>
                    <a:p>
                      <a:pPr marL="0" marR="0" algn="l">
                        <a:spcBef>
                          <a:spcPts val="300"/>
                        </a:spcBef>
                        <a:spcAft>
                          <a:spcPts val="300"/>
                        </a:spcAft>
                      </a:pPr>
                      <a:r>
                        <a:rPr lang="en-US" sz="1400" dirty="0">
                          <a:effectLst/>
                          <a:latin typeface="+mn-lt"/>
                          <a:ea typeface="Times New Roman" panose="02020603050405020304" pitchFamily="18" charset="0"/>
                          <a:cs typeface="Times New Roman" panose="02020603050405020304" pitchFamily="18" charset="0"/>
                        </a:rPr>
                        <a:t>Single - $4,400</a:t>
                      </a:r>
                    </a:p>
                    <a:p>
                      <a:pPr marL="0" marR="0" algn="l">
                        <a:spcBef>
                          <a:spcPts val="300"/>
                        </a:spcBef>
                        <a:spcAft>
                          <a:spcPts val="300"/>
                        </a:spcAft>
                      </a:pPr>
                      <a:r>
                        <a:rPr lang="en-US" sz="1400" dirty="0">
                          <a:effectLst/>
                          <a:latin typeface="+mn-lt"/>
                          <a:ea typeface="Times New Roman" panose="02020603050405020304" pitchFamily="18" charset="0"/>
                          <a:cs typeface="Times New Roman" panose="02020603050405020304" pitchFamily="18" charset="0"/>
                        </a:rPr>
                        <a:t>Family - $8,750</a:t>
                      </a:r>
                    </a:p>
                    <a:p>
                      <a:pPr marL="0" marR="0" algn="l">
                        <a:spcBef>
                          <a:spcPts val="300"/>
                        </a:spcBef>
                        <a:spcAft>
                          <a:spcPts val="300"/>
                        </a:spcAft>
                      </a:pPr>
                      <a:endParaRPr lang="en-US" sz="1400" dirty="0">
                        <a:effectLst/>
                        <a:latin typeface="+mn-lt"/>
                        <a:ea typeface="Times New Roman" panose="02020603050405020304" pitchFamily="18" charset="0"/>
                        <a:cs typeface="Times New Roman" panose="02020603050405020304" pitchFamily="18" charset="0"/>
                      </a:endParaRPr>
                    </a:p>
                  </a:txBody>
                  <a:tcPr marL="67289" marR="67289" marT="0" marB="0"/>
                </a:tc>
                <a:tc>
                  <a:txBody>
                    <a:bodyPr/>
                    <a:lstStyle/>
                    <a:p>
                      <a:pPr marL="0" marR="0" algn="l">
                        <a:spcBef>
                          <a:spcPts val="300"/>
                        </a:spcBef>
                        <a:spcAft>
                          <a:spcPts val="300"/>
                        </a:spcAft>
                      </a:pPr>
                      <a:r>
                        <a:rPr lang="en-US" sz="1400" dirty="0">
                          <a:effectLst/>
                          <a:latin typeface="+mn-lt"/>
                          <a:ea typeface="Times New Roman" panose="02020603050405020304" pitchFamily="18" charset="0"/>
                          <a:cs typeface="Times New Roman" panose="02020603050405020304" pitchFamily="18" charset="0"/>
                        </a:rPr>
                        <a:t>$3,400 – Health care</a:t>
                      </a:r>
                    </a:p>
                    <a:p>
                      <a:pPr marL="0" marR="0" algn="l">
                        <a:spcBef>
                          <a:spcPts val="300"/>
                        </a:spcBef>
                        <a:spcAft>
                          <a:spcPts val="300"/>
                        </a:spcAft>
                      </a:pPr>
                      <a:r>
                        <a:rPr lang="en-US" sz="1400" dirty="0">
                          <a:effectLst/>
                          <a:latin typeface="+mn-lt"/>
                          <a:ea typeface="Times New Roman" panose="02020603050405020304" pitchFamily="18" charset="0"/>
                          <a:cs typeface="Times New Roman" panose="02020603050405020304" pitchFamily="18" charset="0"/>
                        </a:rPr>
                        <a:t>Employees can carry over up to $680 into 2026, but the rest is use it or lose it. </a:t>
                      </a:r>
                    </a:p>
                  </a:txBody>
                  <a:tcPr marL="67289" marR="67289" marT="0" marB="0"/>
                </a:tc>
                <a:extLst>
                  <a:ext uri="{0D108BD9-81ED-4DB2-BD59-A6C34878D82A}">
                    <a16:rowId xmlns:a16="http://schemas.microsoft.com/office/drawing/2014/main" val="1650408206"/>
                  </a:ext>
                </a:extLst>
              </a:tr>
            </a:tbl>
          </a:graphicData>
        </a:graphic>
      </p:graphicFrame>
    </p:spTree>
    <p:extLst>
      <p:ext uri="{BB962C8B-B14F-4D97-AF65-F5344CB8AC3E}">
        <p14:creationId xmlns:p14="http://schemas.microsoft.com/office/powerpoint/2010/main" val="332885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latin typeface="+mn-lt"/>
                <a:ea typeface="Adobe Gothic Std B" panose="020B0800000000000000" pitchFamily="34" charset="-128"/>
              </a:rPr>
              <a:t>More on Health Savings Accounts (with HDHP)</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F2B86DBB-2E79-F86C-A727-2EAD5C6152A4}"/>
              </a:ext>
            </a:extLst>
          </p:cNvPr>
          <p:cNvSpPr txBox="1"/>
          <p:nvPr/>
        </p:nvSpPr>
        <p:spPr>
          <a:xfrm>
            <a:off x="73442" y="1292453"/>
            <a:ext cx="11854616" cy="5047536"/>
          </a:xfrm>
          <a:prstGeom prst="rect">
            <a:avLst/>
          </a:prstGeom>
          <a:noFill/>
        </p:spPr>
        <p:txBody>
          <a:bodyPr wrap="square">
            <a:spAutoFit/>
          </a:bodyPr>
          <a:lstStyle/>
          <a:p>
            <a:r>
              <a:rPr lang="en-US" sz="1400" b="1" dirty="0"/>
              <a:t>What is an HSA?</a:t>
            </a:r>
          </a:p>
          <a:p>
            <a:r>
              <a:rPr lang="en-US" sz="1400" dirty="0"/>
              <a:t>An HSA lets you set aside a portion of your paycheck before taxes for healthcare expenses or retirement savings. It offers tax benefits that 401(k)s and IRAs don't, making it a powerful tool for diversifying your retirement portfolio.</a:t>
            </a:r>
          </a:p>
          <a:p>
            <a:endParaRPr lang="en-US" sz="1400" dirty="0"/>
          </a:p>
          <a:p>
            <a:r>
              <a:rPr lang="en-US" sz="1400" b="1" dirty="0"/>
              <a:t>Advantages of HSAs</a:t>
            </a:r>
          </a:p>
          <a:p>
            <a:r>
              <a:rPr lang="en-US" sz="1400" u="sng" dirty="0"/>
              <a:t>Personal Savings</a:t>
            </a:r>
            <a:r>
              <a:rPr lang="en-US" sz="1400" dirty="0"/>
              <a:t>: Your HSA is a personal savings account. Unspent money is yours to keep and can grow over time. Save for emergencies, invest for retirement, or spend on qualified expenses penalty-free. At age 65, you can withdraw funds without penalty for any purpose.</a:t>
            </a:r>
          </a:p>
          <a:p>
            <a:r>
              <a:rPr lang="en-US" sz="1400" u="sng" dirty="0"/>
              <a:t>Triple-Tax Savings</a:t>
            </a:r>
            <a:r>
              <a:rPr lang="en-US" sz="1400" dirty="0"/>
              <a:t>: Contributions, investment earnings, and withdrawals for eligible expenses are all tax-free.</a:t>
            </a:r>
          </a:p>
          <a:p>
            <a:r>
              <a:rPr lang="en-US" sz="1400" dirty="0"/>
              <a:t>Investment Options: Invest HSA funds in an interest-bearing account, mutual funds, or a Health Savings Brokerage Account with access to over 30 mutual funds, stocks, and bonds.</a:t>
            </a:r>
          </a:p>
          <a:p>
            <a:endParaRPr lang="en-US" sz="1400" dirty="0"/>
          </a:p>
          <a:p>
            <a:r>
              <a:rPr lang="en-US" sz="1400" b="1" dirty="0"/>
              <a:t>How Do I Sign Up?</a:t>
            </a:r>
          </a:p>
          <a:p>
            <a:r>
              <a:rPr lang="en-US" sz="1400" dirty="0"/>
              <a:t>Visit https://myhealthaccountsolutions.voya.com/ to register.</a:t>
            </a:r>
          </a:p>
          <a:p>
            <a:endParaRPr lang="en-US" sz="1400" dirty="0"/>
          </a:p>
          <a:p>
            <a:endParaRPr lang="en-US" sz="1400" dirty="0"/>
          </a:p>
          <a:p>
            <a:r>
              <a:rPr lang="en-US" sz="1400" b="1" dirty="0"/>
              <a:t>What Can I Use An HSA For?</a:t>
            </a:r>
          </a:p>
          <a:p>
            <a:r>
              <a:rPr lang="en-US" sz="1400" dirty="0"/>
              <a:t>You can use the money in the account to pay for qualified medical expenses for yourself, your Spouse, or your dependent children (even if they are not covered by your HDHP). There are thousands of eligible items. The list includes but is not limited to:</a:t>
            </a:r>
          </a:p>
          <a:p>
            <a:pPr marL="285750" indent="-285750">
              <a:buFont typeface="Arial" panose="020B0604020202020204" pitchFamily="34" charset="0"/>
              <a:buChar char="•"/>
            </a:pPr>
            <a:r>
              <a:rPr lang="en-US" sz="1400" dirty="0"/>
              <a:t>Doctor visits and surgeries</a:t>
            </a:r>
          </a:p>
          <a:p>
            <a:pPr marL="285750" indent="-285750">
              <a:buFont typeface="Arial" panose="020B0604020202020204" pitchFamily="34" charset="0"/>
              <a:buChar char="•"/>
            </a:pPr>
            <a:r>
              <a:rPr lang="en-US" sz="1400" dirty="0"/>
              <a:t>Prescription drugs</a:t>
            </a:r>
          </a:p>
          <a:p>
            <a:pPr marL="285750" indent="-285750">
              <a:buFont typeface="Arial" panose="020B0604020202020204" pitchFamily="34" charset="0"/>
              <a:buChar char="•"/>
            </a:pPr>
            <a:r>
              <a:rPr lang="en-US" sz="1400" dirty="0"/>
              <a:t>Birthing and Lamaze classes</a:t>
            </a:r>
          </a:p>
          <a:p>
            <a:pPr marL="285750" indent="-285750">
              <a:buFont typeface="Arial" panose="020B0604020202020204" pitchFamily="34" charset="0"/>
              <a:buChar char="•"/>
            </a:pPr>
            <a:r>
              <a:rPr lang="en-US" sz="1400" dirty="0"/>
              <a:t>Dental care and orthodontia</a:t>
            </a:r>
          </a:p>
          <a:p>
            <a:pPr marL="285750" indent="-285750">
              <a:buFont typeface="Arial" panose="020B0604020202020204" pitchFamily="34" charset="0"/>
              <a:buChar char="•"/>
            </a:pPr>
            <a:r>
              <a:rPr lang="en-US" sz="1400" dirty="0"/>
              <a:t>Vision expenses, such as frames, contacts, prescription sunglasses, etc.</a:t>
            </a:r>
          </a:p>
        </p:txBody>
      </p:sp>
    </p:spTree>
    <p:extLst>
      <p:ext uri="{BB962C8B-B14F-4D97-AF65-F5344CB8AC3E}">
        <p14:creationId xmlns:p14="http://schemas.microsoft.com/office/powerpoint/2010/main" val="25793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latin typeface="+mn-lt"/>
                <a:ea typeface="Adobe Gothic Std B" panose="020B0800000000000000" pitchFamily="34" charset="-128"/>
              </a:rPr>
              <a:t>Dependent Care Flexible Spending Accounts</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graphicFrame>
        <p:nvGraphicFramePr>
          <p:cNvPr id="2" name="Table 1">
            <a:extLst>
              <a:ext uri="{FF2B5EF4-FFF2-40B4-BE49-F238E27FC236}">
                <a16:creationId xmlns:a16="http://schemas.microsoft.com/office/drawing/2014/main" id="{B36339D7-E11B-C6F8-B7C5-8DF7E4071A73}"/>
              </a:ext>
            </a:extLst>
          </p:cNvPr>
          <p:cNvGraphicFramePr>
            <a:graphicFrameLocks noGrp="1"/>
          </p:cNvGraphicFramePr>
          <p:nvPr>
            <p:extLst>
              <p:ext uri="{D42A27DB-BD31-4B8C-83A1-F6EECF244321}">
                <p14:modId xmlns:p14="http://schemas.microsoft.com/office/powerpoint/2010/main" val="3533053094"/>
              </p:ext>
            </p:extLst>
          </p:nvPr>
        </p:nvGraphicFramePr>
        <p:xfrm>
          <a:off x="699655" y="1316686"/>
          <a:ext cx="9804966" cy="4706352"/>
        </p:xfrm>
        <a:graphic>
          <a:graphicData uri="http://schemas.openxmlformats.org/drawingml/2006/table">
            <a:tbl>
              <a:tblPr firstRow="1" firstCol="1" bandRow="1">
                <a:tableStyleId>{5C22544A-7EE6-4342-B048-85BDC9FD1C3A}</a:tableStyleId>
              </a:tblPr>
              <a:tblGrid>
                <a:gridCol w="2733777">
                  <a:extLst>
                    <a:ext uri="{9D8B030D-6E8A-4147-A177-3AD203B41FA5}">
                      <a16:colId xmlns:a16="http://schemas.microsoft.com/office/drawing/2014/main" val="336515012"/>
                    </a:ext>
                  </a:extLst>
                </a:gridCol>
                <a:gridCol w="7071189">
                  <a:extLst>
                    <a:ext uri="{9D8B030D-6E8A-4147-A177-3AD203B41FA5}">
                      <a16:colId xmlns:a16="http://schemas.microsoft.com/office/drawing/2014/main" val="2922261514"/>
                    </a:ext>
                  </a:extLst>
                </a:gridCol>
              </a:tblGrid>
              <a:tr h="426058">
                <a:tc gridSpan="2">
                  <a:txBody>
                    <a:bodyPr/>
                    <a:lstStyle/>
                    <a:p>
                      <a:pPr marL="0" marR="0" algn="l">
                        <a:spcBef>
                          <a:spcPts val="300"/>
                        </a:spcBef>
                        <a:spcAft>
                          <a:spcPts val="300"/>
                        </a:spcAft>
                      </a:pPr>
                      <a:r>
                        <a:rPr lang="en-US" sz="1600" dirty="0">
                          <a:effectLst/>
                        </a:rPr>
                        <a:t> </a:t>
                      </a:r>
                    </a:p>
                    <a:p>
                      <a:pPr marL="0" marR="0" algn="ctr">
                        <a:spcBef>
                          <a:spcPts val="300"/>
                        </a:spcBef>
                        <a:spcAft>
                          <a:spcPts val="300"/>
                        </a:spcAft>
                      </a:pPr>
                      <a:r>
                        <a:rPr lang="en-US" sz="1600" dirty="0">
                          <a:effectLst/>
                        </a:rPr>
                        <a:t>Dependent Care Accounts (DCAP)</a:t>
                      </a:r>
                    </a:p>
                    <a:p>
                      <a:pPr marL="0" marR="0" algn="l">
                        <a:spcBef>
                          <a:spcPts val="300"/>
                        </a:spcBef>
                        <a:spcAft>
                          <a:spcPts val="300"/>
                        </a:spcAf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63474051"/>
                  </a:ext>
                </a:extLst>
              </a:tr>
              <a:tr h="635868">
                <a:tc>
                  <a:txBody>
                    <a:bodyPr/>
                    <a:lstStyle/>
                    <a:p>
                      <a:pPr marL="0" marR="0" algn="l">
                        <a:spcBef>
                          <a:spcPts val="300"/>
                        </a:spcBef>
                        <a:spcAft>
                          <a:spcPts val="300"/>
                        </a:spcAft>
                      </a:pPr>
                      <a:r>
                        <a:rPr lang="en-US" sz="1600" dirty="0">
                          <a:effectLst/>
                        </a:rPr>
                        <a:t>What is it?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A DCAP is a pre-taxed benefit account used to pay for eligible dependent care services, such as preschool, summer camp, before or after school programs, and child or adult day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2347388"/>
                  </a:ext>
                </a:extLst>
              </a:tr>
              <a:tr h="423912">
                <a:tc>
                  <a:txBody>
                    <a:bodyPr/>
                    <a:lstStyle/>
                    <a:p>
                      <a:pPr marL="0" marR="0" algn="l">
                        <a:spcBef>
                          <a:spcPts val="300"/>
                        </a:spcBef>
                        <a:spcAft>
                          <a:spcPts val="300"/>
                        </a:spcAft>
                      </a:pPr>
                      <a:r>
                        <a:rPr lang="en-US" sz="1600">
                          <a:effectLst/>
                        </a:rPr>
                        <a:t>How do I get it?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Anyone can enroll in a DCAP. This means that all benefit- eligible employees may participate in the Archdiocese of New Orleans DCAP.</a:t>
                      </a:r>
                    </a:p>
                    <a:p>
                      <a:pPr marL="0" marR="0" algn="l">
                        <a:spcBef>
                          <a:spcPts val="300"/>
                        </a:spcBef>
                        <a:spcAft>
                          <a:spcPts val="3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0719903"/>
                  </a:ext>
                </a:extLst>
              </a:tr>
              <a:tr h="635868">
                <a:tc>
                  <a:txBody>
                    <a:bodyPr/>
                    <a:lstStyle/>
                    <a:p>
                      <a:pPr marL="0" marR="0" algn="l">
                        <a:spcBef>
                          <a:spcPts val="300"/>
                        </a:spcBef>
                        <a:spcAft>
                          <a:spcPts val="300"/>
                        </a:spcAft>
                      </a:pPr>
                      <a:r>
                        <a:rPr lang="en-US" sz="1600">
                          <a:effectLst/>
                        </a:rPr>
                        <a:t>Who owns it?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Any funds put into the DCAP belongs to the participant to use throughout the plan year; however, funds do not rollover and are not transferrable. This means any unused funs will go back to the employer.</a:t>
                      </a:r>
                    </a:p>
                    <a:p>
                      <a:pPr marL="0" marR="0" algn="l">
                        <a:spcBef>
                          <a:spcPts val="300"/>
                        </a:spcBef>
                        <a:spcAft>
                          <a:spcPts val="3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6635963"/>
                  </a:ext>
                </a:extLst>
              </a:tr>
              <a:tr h="423912">
                <a:tc>
                  <a:txBody>
                    <a:bodyPr/>
                    <a:lstStyle/>
                    <a:p>
                      <a:pPr marL="0" marR="0" algn="l">
                        <a:spcBef>
                          <a:spcPts val="300"/>
                        </a:spcBef>
                        <a:spcAft>
                          <a:spcPts val="300"/>
                        </a:spcAft>
                      </a:pPr>
                      <a:r>
                        <a:rPr lang="en-US" sz="1600">
                          <a:effectLst/>
                        </a:rPr>
                        <a:t>How are funds accessed?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Funds are accessed using a debit card or through manual reimbursement through Voya</a:t>
                      </a:r>
                    </a:p>
                    <a:p>
                      <a:pPr marL="0" marR="0" algn="l">
                        <a:spcBef>
                          <a:spcPts val="300"/>
                        </a:spcBef>
                        <a:spcAft>
                          <a:spcPts val="3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5085027"/>
                  </a:ext>
                </a:extLst>
              </a:tr>
              <a:tr h="423912">
                <a:tc>
                  <a:txBody>
                    <a:bodyPr/>
                    <a:lstStyle/>
                    <a:p>
                      <a:pPr marL="0" marR="0" algn="l">
                        <a:spcBef>
                          <a:spcPts val="300"/>
                        </a:spcBef>
                        <a:spcAft>
                          <a:spcPts val="3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IRS Limits</a:t>
                      </a:r>
                    </a:p>
                  </a:txBody>
                  <a:tcPr marL="68580" marR="68580" marT="0" marB="0"/>
                </a:tc>
                <a:tc>
                  <a:txBody>
                    <a:bodyPr/>
                    <a:lstStyle/>
                    <a:p>
                      <a:pPr marL="0" marR="0" algn="l">
                        <a:spcBef>
                          <a:spcPts val="300"/>
                        </a:spcBef>
                        <a:spcAft>
                          <a:spcPts val="3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$7,500 per family</a:t>
                      </a:r>
                    </a:p>
                  </a:txBody>
                  <a:tcPr marL="68580" marR="68580" marT="0" marB="0"/>
                </a:tc>
                <a:extLst>
                  <a:ext uri="{0D108BD9-81ED-4DB2-BD59-A6C34878D82A}">
                    <a16:rowId xmlns:a16="http://schemas.microsoft.com/office/drawing/2014/main" val="364006013"/>
                  </a:ext>
                </a:extLst>
              </a:tr>
            </a:tbl>
          </a:graphicData>
        </a:graphic>
      </p:graphicFrame>
    </p:spTree>
    <p:extLst>
      <p:ext uri="{BB962C8B-B14F-4D97-AF65-F5344CB8AC3E}">
        <p14:creationId xmlns:p14="http://schemas.microsoft.com/office/powerpoint/2010/main" val="5175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8961214" cy="1457325"/>
          </a:xfrm>
        </p:spPr>
        <p:txBody>
          <a:bodyPr>
            <a:noAutofit/>
          </a:bodyPr>
          <a:lstStyle/>
          <a:p>
            <a:pPr algn="ctr">
              <a:spcAft>
                <a:spcPts val="600"/>
              </a:spcAft>
            </a:pPr>
            <a:r>
              <a:rPr lang="en-US" sz="4800" b="1" dirty="0">
                <a:ea typeface="Adobe Gothic Std B" panose="020B0800000000000000" pitchFamily="34" charset="-128"/>
              </a:rPr>
              <a:t>Reminders for Site Administrators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382769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0561-2C35-79AD-F1E1-C20CA7233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8E39C-BFD0-FC44-5F69-8F919DAC565D}"/>
              </a:ext>
            </a:extLst>
          </p:cNvPr>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Reminders</a:t>
            </a:r>
          </a:p>
        </p:txBody>
      </p:sp>
      <p:cxnSp>
        <p:nvCxnSpPr>
          <p:cNvPr id="3" name="Straight Connector 2">
            <a:extLst>
              <a:ext uri="{FF2B5EF4-FFF2-40B4-BE49-F238E27FC236}">
                <a16:creationId xmlns:a16="http://schemas.microsoft.com/office/drawing/2014/main" id="{1C672525-D706-16A8-8B33-1ED16FF6A7E5}"/>
              </a:ext>
            </a:extLst>
          </p:cNvPr>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430D4404-0E37-231C-6C9A-10D768D21B83}"/>
              </a:ext>
            </a:extLst>
          </p:cNvPr>
          <p:cNvSpPr txBox="1">
            <a:spLocks/>
          </p:cNvSpPr>
          <p:nvPr/>
        </p:nvSpPr>
        <p:spPr>
          <a:xfrm>
            <a:off x="81294" y="1232950"/>
            <a:ext cx="11179246" cy="4162328"/>
          </a:xfrm>
          <a:prstGeom prst="rect">
            <a:avLst/>
          </a:prstGeom>
          <a:ln>
            <a:no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lvl="2" indent="0">
              <a:buNone/>
            </a:pPr>
            <a:r>
              <a:rPr lang="en-US" sz="7200" b="1" dirty="0">
                <a:solidFill>
                  <a:schemeClr val="tx1"/>
                </a:solidFill>
                <a:cs typeface="Arial" panose="020B0604020202020204" pitchFamily="34" charset="0"/>
              </a:rPr>
              <a:t>Beneficiaries</a:t>
            </a:r>
          </a:p>
          <a:p>
            <a:pPr marL="384048" lvl="2" indent="0">
              <a:buNone/>
            </a:pPr>
            <a:r>
              <a:rPr lang="en-US" sz="7200" dirty="0">
                <a:solidFill>
                  <a:schemeClr val="tx1"/>
                </a:solidFill>
                <a:cs typeface="Arial" panose="020B0604020202020204" pitchFamily="34" charset="0"/>
              </a:rPr>
              <a:t>Update life insurance, retirement plans, or accidental death and dismemberment (AD&amp;D) beneficiaries.</a:t>
            </a:r>
          </a:p>
          <a:p>
            <a:pPr marL="384048" lvl="2" indent="0">
              <a:buNone/>
            </a:pPr>
            <a:r>
              <a:rPr lang="en-US" sz="7200" dirty="0">
                <a:solidFill>
                  <a:schemeClr val="tx1"/>
                </a:solidFill>
                <a:cs typeface="Arial" panose="020B0604020202020204" pitchFamily="34" charset="0"/>
              </a:rPr>
              <a:t>Verify correct names, relationships, and contact details.</a:t>
            </a:r>
          </a:p>
          <a:p>
            <a:pPr marL="384048" lvl="2" indent="0">
              <a:buNone/>
            </a:pPr>
            <a:endParaRPr lang="en-US" sz="7200" b="1" dirty="0">
              <a:solidFill>
                <a:schemeClr val="tx1"/>
              </a:solidFill>
              <a:cs typeface="Arial" panose="020B0604020202020204" pitchFamily="34" charset="0"/>
            </a:endParaRPr>
          </a:p>
          <a:p>
            <a:pPr marL="384048" lvl="2" indent="0">
              <a:buNone/>
            </a:pPr>
            <a:r>
              <a:rPr lang="en-US" sz="7200" b="1" dirty="0">
                <a:solidFill>
                  <a:schemeClr val="tx1"/>
                </a:solidFill>
                <a:cs typeface="Arial" panose="020B0604020202020204" pitchFamily="34" charset="0"/>
              </a:rPr>
              <a:t>Tax Forms &amp; Payroll</a:t>
            </a:r>
          </a:p>
          <a:p>
            <a:pPr marL="384048" lvl="2" indent="0">
              <a:buNone/>
            </a:pPr>
            <a:r>
              <a:rPr lang="en-US" sz="7200" dirty="0">
                <a:solidFill>
                  <a:schemeClr val="tx1"/>
                </a:solidFill>
                <a:cs typeface="Arial" panose="020B0604020202020204" pitchFamily="34" charset="0"/>
              </a:rPr>
              <a:t>Review W-4 withholding and direct deposit details.</a:t>
            </a:r>
          </a:p>
          <a:p>
            <a:pPr marL="384048" lvl="2" indent="0">
              <a:buNone/>
            </a:pPr>
            <a:r>
              <a:rPr lang="en-US" sz="7200" dirty="0">
                <a:solidFill>
                  <a:schemeClr val="tx1"/>
                </a:solidFill>
                <a:cs typeface="Arial" panose="020B0604020202020204" pitchFamily="34" charset="0"/>
              </a:rPr>
              <a:t>Confirm bank account numbers and routing info are current.</a:t>
            </a:r>
          </a:p>
          <a:p>
            <a:pPr marL="384048" lvl="2" indent="0">
              <a:buNone/>
            </a:pPr>
            <a:endParaRPr lang="en-US" sz="7200" b="1" dirty="0">
              <a:solidFill>
                <a:schemeClr val="tx1"/>
              </a:solidFill>
              <a:cs typeface="Arial" panose="020B0604020202020204" pitchFamily="34" charset="0"/>
            </a:endParaRPr>
          </a:p>
          <a:p>
            <a:pPr marL="384048" lvl="2" indent="0">
              <a:buNone/>
            </a:pPr>
            <a:r>
              <a:rPr lang="en-US" sz="7200" b="1" dirty="0">
                <a:solidFill>
                  <a:schemeClr val="tx1"/>
                </a:solidFill>
                <a:cs typeface="Arial" panose="020B0604020202020204" pitchFamily="34" charset="0"/>
              </a:rPr>
              <a:t>Emergency Contacts</a:t>
            </a:r>
          </a:p>
          <a:p>
            <a:pPr marL="384048" lvl="2" indent="0">
              <a:buNone/>
            </a:pPr>
            <a:r>
              <a:rPr lang="en-US" sz="7200" dirty="0">
                <a:solidFill>
                  <a:schemeClr val="tx1"/>
                </a:solidFill>
                <a:cs typeface="Arial" panose="020B0604020202020204" pitchFamily="34" charset="0"/>
              </a:rPr>
              <a:t>Make sure HR has up-to-date emergency contact information for safety and compliance.</a:t>
            </a:r>
          </a:p>
          <a:p>
            <a:pPr marL="384048" lvl="2" indent="0">
              <a:buNone/>
            </a:pPr>
            <a:endParaRPr lang="en-US" sz="7200" b="1" dirty="0">
              <a:solidFill>
                <a:schemeClr val="tx1"/>
              </a:solidFill>
              <a:cs typeface="Arial" panose="020B0604020202020204" pitchFamily="34" charset="0"/>
            </a:endParaRPr>
          </a:p>
          <a:p>
            <a:pPr marL="384048" lvl="2" indent="0">
              <a:buNone/>
            </a:pPr>
            <a:r>
              <a:rPr lang="en-US" sz="7200" b="1" dirty="0">
                <a:solidFill>
                  <a:schemeClr val="tx1"/>
                </a:solidFill>
                <a:cs typeface="Arial" panose="020B0604020202020204" pitchFamily="34" charset="0"/>
              </a:rPr>
              <a:t>Name Changes</a:t>
            </a:r>
          </a:p>
          <a:p>
            <a:pPr marL="384048" lvl="2" indent="0">
              <a:buNone/>
            </a:pPr>
            <a:r>
              <a:rPr lang="en-US" sz="7200" dirty="0">
                <a:solidFill>
                  <a:schemeClr val="tx1"/>
                </a:solidFill>
                <a:cs typeface="Arial" panose="020B0604020202020204" pitchFamily="34" charset="0"/>
              </a:rPr>
              <a:t>If legal name has changed, employees should submit documentation (e.g., updated Social Security card) so HR/payroll systems match.</a:t>
            </a:r>
          </a:p>
          <a:p>
            <a:pPr marL="384048" lvl="2" indent="0">
              <a:buNone/>
            </a:pPr>
            <a:endParaRPr lang="en-US" sz="7200" b="1" dirty="0">
              <a:solidFill>
                <a:schemeClr val="tx1"/>
              </a:solidFill>
              <a:cs typeface="Arial" panose="020B0604020202020204" pitchFamily="34" charset="0"/>
            </a:endParaRPr>
          </a:p>
          <a:p>
            <a:pPr marL="384048" lvl="2" indent="0">
              <a:buNone/>
            </a:pPr>
            <a:r>
              <a:rPr lang="en-US" sz="7200" b="1" dirty="0">
                <a:solidFill>
                  <a:schemeClr val="tx1"/>
                </a:solidFill>
                <a:cs typeface="Arial" panose="020B0604020202020204" pitchFamily="34" charset="0"/>
              </a:rPr>
              <a:t>Financial and Retirement Planning</a:t>
            </a:r>
          </a:p>
          <a:p>
            <a:pPr marL="384048" lvl="2" indent="0">
              <a:buNone/>
            </a:pPr>
            <a:r>
              <a:rPr lang="en-US" sz="7200" dirty="0">
                <a:solidFill>
                  <a:schemeClr val="tx1"/>
                </a:solidFill>
                <a:cs typeface="Arial" panose="020B0604020202020204" pitchFamily="34" charset="0"/>
              </a:rPr>
              <a:t>Review or adjust 401(k) contributions or other retirement plans.</a:t>
            </a:r>
          </a:p>
          <a:p>
            <a:pPr marL="384048" lvl="2" indent="0">
              <a:buNone/>
            </a:pPr>
            <a:endParaRPr lang="en-US" sz="2800" dirty="0">
              <a:solidFill>
                <a:schemeClr val="tx1"/>
              </a:solidFill>
              <a:cs typeface="Arial" panose="020B0604020202020204" pitchFamily="34" charset="0"/>
            </a:endParaRPr>
          </a:p>
          <a:p>
            <a:pPr marL="384048" lvl="2" indent="0">
              <a:buNone/>
            </a:pPr>
            <a:endParaRPr lang="en-US"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2821085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Reminders</a:t>
            </a:r>
          </a:p>
        </p:txBody>
      </p:sp>
      <p:cxnSp>
        <p:nvCxnSpPr>
          <p:cNvPr id="3" name="Straight Connector 2"/>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5" name="Content Placeholder 2"/>
          <p:cNvSpPr txBox="1">
            <a:spLocks/>
          </p:cNvSpPr>
          <p:nvPr/>
        </p:nvSpPr>
        <p:spPr>
          <a:xfrm>
            <a:off x="82830" y="1250535"/>
            <a:ext cx="11179246" cy="5027172"/>
          </a:xfrm>
          <a:prstGeom prst="rect">
            <a:avLst/>
          </a:prstGeom>
          <a:ln>
            <a:no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lvl="2" indent="0">
              <a:buNone/>
            </a:pPr>
            <a:r>
              <a:rPr lang="en-US" sz="2600" b="1" dirty="0">
                <a:solidFill>
                  <a:schemeClr val="tx1"/>
                </a:solidFill>
                <a:cs typeface="Arial" panose="020B0604020202020204" pitchFamily="34" charset="0"/>
              </a:rPr>
              <a:t>New Hires for November and December</a:t>
            </a:r>
          </a:p>
          <a:p>
            <a:pPr marL="384048" lvl="2" indent="0">
              <a:buNone/>
            </a:pPr>
            <a:r>
              <a:rPr lang="en-US" sz="2600" dirty="0">
                <a:solidFill>
                  <a:schemeClr val="tx1"/>
                </a:solidFill>
                <a:cs typeface="Arial" panose="020B0604020202020204" pitchFamily="34" charset="0"/>
              </a:rPr>
              <a:t>If you are enrolling employees yourself for 11/1 or 12/1 effective dates, please be sure to elect the 2025 benefits AND 2026 benefits.  If you don’t, current benefits for that employee will end on 12/31/2025</a:t>
            </a:r>
          </a:p>
          <a:p>
            <a:pPr marL="384048" lvl="2" indent="0">
              <a:buNone/>
            </a:pPr>
            <a:endParaRPr lang="en-US" sz="2600" dirty="0">
              <a:solidFill>
                <a:schemeClr val="tx1"/>
              </a:solidFill>
              <a:cs typeface="Arial" panose="020B0604020202020204" pitchFamily="34" charset="0"/>
            </a:endParaRPr>
          </a:p>
          <a:p>
            <a:pPr marL="384048" lvl="2" indent="0">
              <a:buNone/>
            </a:pPr>
            <a:r>
              <a:rPr lang="en-US" sz="2600" b="1" dirty="0">
                <a:solidFill>
                  <a:schemeClr val="tx1"/>
                </a:solidFill>
                <a:cs typeface="Arial" panose="020B0604020202020204" pitchFamily="34" charset="0"/>
              </a:rPr>
              <a:t>Billing Updates</a:t>
            </a:r>
          </a:p>
          <a:p>
            <a:pPr marL="384048" lvl="2" indent="0">
              <a:buNone/>
            </a:pPr>
            <a:r>
              <a:rPr lang="en-US" sz="2600" dirty="0">
                <a:solidFill>
                  <a:schemeClr val="tx1"/>
                </a:solidFill>
                <a:cs typeface="Arial" panose="020B0604020202020204" pitchFamily="34" charset="0"/>
              </a:rPr>
              <a:t>Please review your bill closely each month, share any updates with Amy Jones with Gallagher, if you notice anything that should be changed. </a:t>
            </a:r>
          </a:p>
          <a:p>
            <a:pPr marL="384048" lvl="2" indent="0">
              <a:buNone/>
            </a:pPr>
            <a:endParaRPr lang="en-US" sz="2600" b="1" dirty="0">
              <a:solidFill>
                <a:schemeClr val="tx1"/>
              </a:solidFill>
              <a:cs typeface="Arial" panose="020B0604020202020204" pitchFamily="34" charset="0"/>
            </a:endParaRPr>
          </a:p>
          <a:p>
            <a:pPr marL="384048" lvl="2" indent="0">
              <a:buNone/>
            </a:pPr>
            <a:r>
              <a:rPr lang="en-US" sz="2600" b="1" dirty="0">
                <a:solidFill>
                  <a:schemeClr val="tx1"/>
                </a:solidFill>
                <a:cs typeface="Arial" panose="020B0604020202020204" pitchFamily="34" charset="0"/>
              </a:rPr>
              <a:t>Key Areas Staff Should Review &amp; Update</a:t>
            </a:r>
          </a:p>
          <a:p>
            <a:pPr marL="384048" lvl="2" indent="0">
              <a:buNone/>
            </a:pPr>
            <a:r>
              <a:rPr lang="en-US" sz="2600" dirty="0">
                <a:solidFill>
                  <a:schemeClr val="tx1"/>
                </a:solidFill>
                <a:cs typeface="Arial" panose="020B0604020202020204" pitchFamily="34" charset="0"/>
              </a:rPr>
              <a:t>Contact Information</a:t>
            </a:r>
          </a:p>
          <a:p>
            <a:pPr marL="384048" lvl="2" indent="0">
              <a:buNone/>
            </a:pPr>
            <a:r>
              <a:rPr lang="en-US" sz="2600" dirty="0">
                <a:solidFill>
                  <a:schemeClr val="tx1"/>
                </a:solidFill>
                <a:cs typeface="Arial" panose="020B0604020202020204" pitchFamily="34" charset="0"/>
              </a:rPr>
              <a:t>Home address</a:t>
            </a:r>
          </a:p>
          <a:p>
            <a:pPr marL="384048" lvl="2" indent="0">
              <a:buNone/>
            </a:pPr>
            <a:r>
              <a:rPr lang="en-US" sz="2600" dirty="0">
                <a:solidFill>
                  <a:schemeClr val="tx1"/>
                </a:solidFill>
                <a:cs typeface="Arial" panose="020B0604020202020204" pitchFamily="34" charset="0"/>
              </a:rPr>
              <a:t>Phone number (mobile and emergency contact)</a:t>
            </a:r>
          </a:p>
          <a:p>
            <a:pPr marL="384048" lvl="2" indent="0">
              <a:buNone/>
            </a:pPr>
            <a:r>
              <a:rPr lang="en-US" sz="2600" dirty="0">
                <a:solidFill>
                  <a:schemeClr val="tx1"/>
                </a:solidFill>
                <a:cs typeface="Arial" panose="020B0604020202020204" pitchFamily="34" charset="0"/>
              </a:rPr>
              <a:t>Personal email address (for post-employment communication or Health Continuation notices)</a:t>
            </a:r>
          </a:p>
          <a:p>
            <a:pPr marL="384048" lvl="2" indent="0">
              <a:buNone/>
            </a:pPr>
            <a:endParaRPr lang="en-US" sz="2600" b="1" dirty="0">
              <a:solidFill>
                <a:schemeClr val="tx1"/>
              </a:solidFill>
              <a:cs typeface="Arial" panose="020B0604020202020204" pitchFamily="34" charset="0"/>
            </a:endParaRPr>
          </a:p>
          <a:p>
            <a:pPr marL="384048" lvl="2" indent="0">
              <a:buNone/>
            </a:pPr>
            <a:r>
              <a:rPr lang="en-US" sz="2600" b="1" dirty="0">
                <a:solidFill>
                  <a:schemeClr val="tx1"/>
                </a:solidFill>
                <a:cs typeface="Arial" panose="020B0604020202020204" pitchFamily="34" charset="0"/>
              </a:rPr>
              <a:t>Marital &amp; Dependent Status</a:t>
            </a:r>
          </a:p>
          <a:p>
            <a:pPr marL="384048" lvl="2" indent="0">
              <a:buNone/>
            </a:pPr>
            <a:r>
              <a:rPr lang="en-US" sz="2600" dirty="0">
                <a:solidFill>
                  <a:schemeClr val="tx1"/>
                </a:solidFill>
                <a:cs typeface="Arial" panose="020B0604020202020204" pitchFamily="34" charset="0"/>
              </a:rPr>
              <a:t>Marriage, divorce, birth, or adoption</a:t>
            </a:r>
          </a:p>
          <a:p>
            <a:pPr marL="384048" lvl="2" indent="0">
              <a:buNone/>
            </a:pPr>
            <a:r>
              <a:rPr lang="en-US" sz="2600" dirty="0">
                <a:solidFill>
                  <a:schemeClr val="tx1"/>
                </a:solidFill>
                <a:cs typeface="Arial" panose="020B0604020202020204" pitchFamily="34" charset="0"/>
              </a:rPr>
              <a:t>Dependents’ Social Security numbers and birthdates (needed for health coverage and tax purposes)</a:t>
            </a:r>
          </a:p>
          <a:p>
            <a:pPr marL="384048" lvl="2" indent="0">
              <a:buNone/>
            </a:pPr>
            <a:endParaRPr lang="en-US" sz="2600" dirty="0">
              <a:solidFill>
                <a:schemeClr val="tx1"/>
              </a:solidFill>
              <a:cs typeface="Arial" panose="020B0604020202020204" pitchFamily="34" charset="0"/>
            </a:endParaRPr>
          </a:p>
          <a:p>
            <a:pPr marL="384048" lvl="2" indent="0">
              <a:buNone/>
            </a:pPr>
            <a:r>
              <a:rPr lang="en-US" sz="2600" b="1" dirty="0">
                <a:solidFill>
                  <a:schemeClr val="tx1"/>
                </a:solidFill>
                <a:cs typeface="Arial" panose="020B0604020202020204" pitchFamily="34" charset="0"/>
              </a:rPr>
              <a:t>Employees on Leave </a:t>
            </a:r>
          </a:p>
          <a:p>
            <a:pPr marL="384048" lvl="2" indent="0">
              <a:buNone/>
            </a:pPr>
            <a:r>
              <a:rPr lang="en-US" sz="2600" dirty="0">
                <a:solidFill>
                  <a:schemeClr val="tx1"/>
                </a:solidFill>
                <a:cs typeface="Arial" panose="020B0604020202020204" pitchFamily="34" charset="0"/>
              </a:rPr>
              <a:t>If an employee's health-related absence exceeds 4 months, please reach out to HR</a:t>
            </a:r>
          </a:p>
          <a:p>
            <a:pPr marL="384048" lvl="2" indent="0">
              <a:buNone/>
            </a:pPr>
            <a:endParaRPr lang="en-US" sz="2600" dirty="0">
              <a:solidFill>
                <a:schemeClr val="tx1"/>
              </a:solidFill>
              <a:cs typeface="Arial" panose="020B0604020202020204" pitchFamily="34" charset="0"/>
            </a:endParaRPr>
          </a:p>
          <a:p>
            <a:pPr marL="384048" lvl="2" indent="0">
              <a:buNone/>
            </a:pPr>
            <a:endParaRPr lang="en-US" sz="2800" dirty="0">
              <a:solidFill>
                <a:schemeClr val="tx1"/>
              </a:solidFill>
              <a:cs typeface="Arial" panose="020B0604020202020204" pitchFamily="34" charset="0"/>
            </a:endParaRPr>
          </a:p>
          <a:p>
            <a:pPr marL="384048" lvl="2" indent="0">
              <a:buNone/>
            </a:pPr>
            <a:endParaRPr lang="en-US"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373155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339541" y="1613226"/>
            <a:ext cx="8829531" cy="4895850"/>
          </a:xfrm>
        </p:spPr>
        <p:txBody>
          <a:bodyPr>
            <a:normAutofit/>
          </a:bodyPr>
          <a:lstStyle/>
          <a:p>
            <a:r>
              <a:rPr lang="en-US" sz="2600" dirty="0"/>
              <a:t>What’s changing for 2026? </a:t>
            </a:r>
          </a:p>
          <a:p>
            <a:r>
              <a:rPr lang="en-US" sz="2600" dirty="0"/>
              <a:t>Planning for Open Enrollment</a:t>
            </a:r>
          </a:p>
          <a:p>
            <a:r>
              <a:rPr lang="en-US" sz="2600" dirty="0"/>
              <a:t>Health Plan Options and FAQ’s</a:t>
            </a:r>
          </a:p>
          <a:p>
            <a:r>
              <a:rPr lang="en-US" sz="2600" dirty="0"/>
              <a:t>Tax Free Savings Accounts – H.S.A and F.S.A and Dependent Care</a:t>
            </a:r>
          </a:p>
          <a:p>
            <a:r>
              <a:rPr lang="en-US" sz="2600" dirty="0"/>
              <a:t>Reminders for Site Administrators </a:t>
            </a:r>
          </a:p>
          <a:p>
            <a:r>
              <a:rPr lang="en-US" sz="2600" dirty="0"/>
              <a:t>Additional Support</a:t>
            </a:r>
          </a:p>
          <a:p>
            <a:endParaRPr lang="en-US" sz="2100" dirty="0"/>
          </a:p>
          <a:p>
            <a:endParaRPr lang="en-US" sz="2100" dirty="0"/>
          </a:p>
        </p:txBody>
      </p:sp>
      <p:sp>
        <p:nvSpPr>
          <p:cNvPr id="13" name="Title 12"/>
          <p:cNvSpPr>
            <a:spLocks noGrp="1"/>
          </p:cNvSpPr>
          <p:nvPr>
            <p:ph type="title" idx="4294967295"/>
          </p:nvPr>
        </p:nvSpPr>
        <p:spPr>
          <a:xfrm>
            <a:off x="339541" y="-437775"/>
            <a:ext cx="10058400" cy="1449388"/>
          </a:xfrm>
        </p:spPr>
        <p:txBody>
          <a:bodyPr>
            <a:normAutofit/>
          </a:bodyPr>
          <a:lstStyle/>
          <a:p>
            <a:r>
              <a:rPr lang="en-US" dirty="0">
                <a:latin typeface="+mn-lt"/>
                <a:ea typeface="Adobe Gothic Std B" panose="020B0800000000000000" pitchFamily="34" charset="-128"/>
              </a:rPr>
              <a:t>Agenda</a:t>
            </a:r>
          </a:p>
        </p:txBody>
      </p:sp>
      <p:cxnSp>
        <p:nvCxnSpPr>
          <p:cNvPr id="3" name="Straight Connector 2"/>
          <p:cNvCxnSpPr/>
          <p:nvPr/>
        </p:nvCxnSpPr>
        <p:spPr>
          <a:xfrm>
            <a:off x="156661" y="1014413"/>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stretch>
            <a:fillRect/>
          </a:stretch>
        </p:blipFill>
        <p:spPr>
          <a:xfrm>
            <a:off x="7933025" y="510172"/>
            <a:ext cx="3724275" cy="122872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8130C70-2068-FE81-350C-2C22E397B4D8}"/>
              </a:ext>
            </a:extLst>
          </p:cNvPr>
          <p:cNvSpPr txBox="1"/>
          <p:nvPr/>
        </p:nvSpPr>
        <p:spPr>
          <a:xfrm>
            <a:off x="462633" y="5579791"/>
            <a:ext cx="6586355" cy="369332"/>
          </a:xfrm>
          <a:prstGeom prst="rect">
            <a:avLst/>
          </a:prstGeom>
          <a:solidFill>
            <a:schemeClr val="accent2"/>
          </a:solidFill>
        </p:spPr>
        <p:txBody>
          <a:bodyPr wrap="none" rtlCol="0">
            <a:spAutoFit/>
          </a:bodyPr>
          <a:lstStyle/>
          <a:p>
            <a:r>
              <a:rPr lang="en-US" dirty="0"/>
              <a:t>Today’s presentation will be shared via email following the meeting. </a:t>
            </a:r>
          </a:p>
        </p:txBody>
      </p:sp>
    </p:spTree>
    <p:extLst>
      <p:ext uri="{BB962C8B-B14F-4D97-AF65-F5344CB8AC3E}">
        <p14:creationId xmlns:p14="http://schemas.microsoft.com/office/powerpoint/2010/main" val="12204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6161087" cy="1457325"/>
          </a:xfrm>
        </p:spPr>
        <p:txBody>
          <a:bodyPr>
            <a:noAutofit/>
          </a:bodyPr>
          <a:lstStyle/>
          <a:p>
            <a:pPr algn="ctr">
              <a:spcAft>
                <a:spcPts val="600"/>
              </a:spcAft>
            </a:pPr>
            <a:r>
              <a:rPr lang="en-US" sz="4800" b="1" dirty="0">
                <a:ea typeface="Adobe Gothic Std B" panose="020B0800000000000000" pitchFamily="34" charset="-128"/>
              </a:rPr>
              <a:t>Additional Support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3878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355600"/>
            <a:ext cx="5985164" cy="581025"/>
          </a:xfrm>
        </p:spPr>
        <p:txBody>
          <a:bodyPr>
            <a:normAutofit fontScale="90000"/>
          </a:bodyPr>
          <a:lstStyle/>
          <a:p>
            <a:r>
              <a:rPr lang="en-US" sz="5300" dirty="0">
                <a:latin typeface="+mn-lt"/>
                <a:ea typeface="Adobe Gothic Std B" panose="020B0800000000000000" pitchFamily="34" charset="-128"/>
              </a:rPr>
              <a:t>We are Here to Help</a:t>
            </a:r>
            <a:endParaRPr lang="en-US" sz="3000" dirty="0">
              <a:latin typeface="+mn-lt"/>
              <a:ea typeface="Adobe Gothic Std B" panose="020B0800000000000000" pitchFamily="34" charset="-128"/>
            </a:endParaRPr>
          </a:p>
        </p:txBody>
      </p:sp>
      <p:cxnSp>
        <p:nvCxnSpPr>
          <p:cNvPr id="8" name="Straight Connector 7"/>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2" name="AutoShape 2" descr="Image result for introdu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4145992514"/>
              </p:ext>
            </p:extLst>
          </p:nvPr>
        </p:nvGraphicFramePr>
        <p:xfrm>
          <a:off x="168690" y="1690255"/>
          <a:ext cx="11335992" cy="3816418"/>
        </p:xfrm>
        <a:graphic>
          <a:graphicData uri="http://schemas.openxmlformats.org/drawingml/2006/table">
            <a:tbl>
              <a:tblPr firstRow="1" bandRow="1">
                <a:tableStyleId>{69012ECD-51FC-41F1-AA8D-1B2483CD663E}</a:tableStyleId>
              </a:tblPr>
              <a:tblGrid>
                <a:gridCol w="1761710">
                  <a:extLst>
                    <a:ext uri="{9D8B030D-6E8A-4147-A177-3AD203B41FA5}">
                      <a16:colId xmlns:a16="http://schemas.microsoft.com/office/drawing/2014/main" val="3755831414"/>
                    </a:ext>
                  </a:extLst>
                </a:gridCol>
                <a:gridCol w="2466109">
                  <a:extLst>
                    <a:ext uri="{9D8B030D-6E8A-4147-A177-3AD203B41FA5}">
                      <a16:colId xmlns:a16="http://schemas.microsoft.com/office/drawing/2014/main" val="1469656668"/>
                    </a:ext>
                  </a:extLst>
                </a:gridCol>
                <a:gridCol w="1801091">
                  <a:extLst>
                    <a:ext uri="{9D8B030D-6E8A-4147-A177-3AD203B41FA5}">
                      <a16:colId xmlns:a16="http://schemas.microsoft.com/office/drawing/2014/main" val="3848284942"/>
                    </a:ext>
                  </a:extLst>
                </a:gridCol>
                <a:gridCol w="1699116">
                  <a:extLst>
                    <a:ext uri="{9D8B030D-6E8A-4147-A177-3AD203B41FA5}">
                      <a16:colId xmlns:a16="http://schemas.microsoft.com/office/drawing/2014/main" val="2685536496"/>
                    </a:ext>
                  </a:extLst>
                </a:gridCol>
                <a:gridCol w="1771523">
                  <a:extLst>
                    <a:ext uri="{9D8B030D-6E8A-4147-A177-3AD203B41FA5}">
                      <a16:colId xmlns:a16="http://schemas.microsoft.com/office/drawing/2014/main" val="2095112503"/>
                    </a:ext>
                  </a:extLst>
                </a:gridCol>
                <a:gridCol w="1836443">
                  <a:extLst>
                    <a:ext uri="{9D8B030D-6E8A-4147-A177-3AD203B41FA5}">
                      <a16:colId xmlns:a16="http://schemas.microsoft.com/office/drawing/2014/main" val="774017112"/>
                    </a:ext>
                  </a:extLst>
                </a:gridCol>
              </a:tblGrid>
              <a:tr h="602558">
                <a:tc>
                  <a:txBody>
                    <a:bodyPr/>
                    <a:lstStyle/>
                    <a:p>
                      <a:endParaRPr lang="en-US" sz="1600" dirty="0"/>
                    </a:p>
                  </a:txBody>
                  <a:tcPr/>
                </a:tc>
                <a:tc>
                  <a:txBody>
                    <a:bodyPr/>
                    <a:lstStyle/>
                    <a:p>
                      <a:r>
                        <a:rPr lang="en-US" sz="1600" dirty="0"/>
                        <a:t>Benefit Advocate</a:t>
                      </a:r>
                      <a:r>
                        <a:rPr lang="en-US" sz="1600" baseline="0" dirty="0"/>
                        <a:t> Center (BAC)</a:t>
                      </a:r>
                      <a:endParaRPr lang="en-US" sz="1600" dirty="0"/>
                    </a:p>
                  </a:txBody>
                  <a:tcPr/>
                </a:tc>
                <a:tc>
                  <a:txBody>
                    <a:bodyPr/>
                    <a:lstStyle/>
                    <a:p>
                      <a:r>
                        <a:rPr lang="en-US" sz="1600" dirty="0"/>
                        <a:t>UMR</a:t>
                      </a:r>
                    </a:p>
                  </a:txBody>
                  <a:tcPr/>
                </a:tc>
                <a:tc>
                  <a:txBody>
                    <a:bodyPr/>
                    <a:lstStyle/>
                    <a:p>
                      <a:r>
                        <a:rPr lang="en-US" sz="1600" dirty="0"/>
                        <a:t>Guardian</a:t>
                      </a:r>
                    </a:p>
                  </a:txBody>
                  <a:tcPr/>
                </a:tc>
                <a:tc>
                  <a:txBody>
                    <a:bodyPr/>
                    <a:lstStyle/>
                    <a:p>
                      <a:r>
                        <a:rPr lang="en-US" sz="1600" dirty="0"/>
                        <a:t>Gallagher</a:t>
                      </a:r>
                      <a:r>
                        <a:rPr lang="en-US" sz="1600" baseline="0" dirty="0"/>
                        <a:t> Team</a:t>
                      </a:r>
                      <a:endParaRPr lang="en-US" sz="1600" dirty="0"/>
                    </a:p>
                  </a:txBody>
                  <a:tcPr/>
                </a:tc>
                <a:tc>
                  <a:txBody>
                    <a:bodyPr/>
                    <a:lstStyle/>
                    <a:p>
                      <a:r>
                        <a:rPr lang="en-US" sz="1600" dirty="0"/>
                        <a:t>Archdiocese HR</a:t>
                      </a:r>
                    </a:p>
                  </a:txBody>
                  <a:tcPr/>
                </a:tc>
                <a:extLst>
                  <a:ext uri="{0D108BD9-81ED-4DB2-BD59-A6C34878D82A}">
                    <a16:rowId xmlns:a16="http://schemas.microsoft.com/office/drawing/2014/main" val="36288322"/>
                  </a:ext>
                </a:extLst>
              </a:tr>
              <a:tr h="1606930">
                <a:tc>
                  <a:txBody>
                    <a:bodyPr/>
                    <a:lstStyle/>
                    <a:p>
                      <a:r>
                        <a:rPr lang="en-US" sz="1600" dirty="0"/>
                        <a:t>How Can They</a:t>
                      </a:r>
                      <a:r>
                        <a:rPr lang="en-US" sz="1600" baseline="0" dirty="0"/>
                        <a:t> Help?</a:t>
                      </a:r>
                      <a:endParaRPr lang="en-US" sz="1600" dirty="0"/>
                    </a:p>
                  </a:txBody>
                  <a:tcPr/>
                </a:tc>
                <a:tc>
                  <a:txBody>
                    <a:bodyPr/>
                    <a:lstStyle/>
                    <a:p>
                      <a:r>
                        <a:rPr lang="en-US" sz="1600" dirty="0"/>
                        <a:t>Enrollment Support</a:t>
                      </a:r>
                    </a:p>
                    <a:p>
                      <a:r>
                        <a:rPr lang="en-US" sz="1600" dirty="0"/>
                        <a:t>Using </a:t>
                      </a:r>
                      <a:r>
                        <a:rPr lang="en-US" sz="1600" dirty="0" err="1"/>
                        <a:t>benConnect</a:t>
                      </a:r>
                      <a:endParaRPr lang="en-US" sz="1600" dirty="0"/>
                    </a:p>
                    <a:p>
                      <a:r>
                        <a:rPr lang="en-US" sz="1600" dirty="0"/>
                        <a:t>Customer</a:t>
                      </a:r>
                      <a:r>
                        <a:rPr lang="en-US" sz="1600" baseline="0" dirty="0"/>
                        <a:t> Service</a:t>
                      </a:r>
                    </a:p>
                    <a:p>
                      <a:r>
                        <a:rPr lang="en-US" sz="1600" baseline="0" dirty="0"/>
                        <a:t>Understanding benefits</a:t>
                      </a:r>
                    </a:p>
                    <a:p>
                      <a:r>
                        <a:rPr lang="en-US" sz="1600" baseline="0" dirty="0"/>
                        <a:t>Help with a claim</a:t>
                      </a:r>
                      <a:endParaRPr lang="en-US" sz="1600" dirty="0"/>
                    </a:p>
                  </a:txBody>
                  <a:tcPr/>
                </a:tc>
                <a:tc>
                  <a:txBody>
                    <a:bodyPr/>
                    <a:lstStyle/>
                    <a:p>
                      <a:r>
                        <a:rPr lang="en-US" sz="1600" dirty="0"/>
                        <a:t>Rush enrollments</a:t>
                      </a:r>
                    </a:p>
                    <a:p>
                      <a:r>
                        <a:rPr lang="en-US" sz="1600" dirty="0"/>
                        <a:t>Help with a claim</a:t>
                      </a:r>
                    </a:p>
                    <a:p>
                      <a:r>
                        <a:rPr lang="en-US" sz="1600" dirty="0"/>
                        <a:t>Wellness Resources</a:t>
                      </a:r>
                    </a:p>
                  </a:txBody>
                  <a:tcPr/>
                </a:tc>
                <a:tc>
                  <a:txBody>
                    <a:bodyPr/>
                    <a:lstStyle/>
                    <a:p>
                      <a:r>
                        <a:rPr lang="en-US" sz="1600" dirty="0"/>
                        <a:t>Rush enrollments</a:t>
                      </a:r>
                    </a:p>
                    <a:p>
                      <a:r>
                        <a:rPr lang="en-US" sz="1600" dirty="0"/>
                        <a:t>Help with a claim</a:t>
                      </a:r>
                    </a:p>
                  </a:txBody>
                  <a:tcPr/>
                </a:tc>
                <a:tc>
                  <a:txBody>
                    <a:bodyPr/>
                    <a:lstStyle/>
                    <a:p>
                      <a:r>
                        <a:rPr lang="en-US" sz="1600" dirty="0"/>
                        <a:t>Overall Support</a:t>
                      </a:r>
                    </a:p>
                    <a:p>
                      <a:r>
                        <a:rPr lang="en-US" sz="1600" dirty="0"/>
                        <a:t>Coverage</a:t>
                      </a:r>
                      <a:r>
                        <a:rPr lang="en-US" sz="1600" baseline="0" dirty="0"/>
                        <a:t> after Termination</a:t>
                      </a:r>
                    </a:p>
                    <a:p>
                      <a:endParaRPr lang="en-US" sz="1600" dirty="0"/>
                    </a:p>
                  </a:txBody>
                  <a:tcPr/>
                </a:tc>
                <a:tc>
                  <a:txBody>
                    <a:bodyPr/>
                    <a:lstStyle/>
                    <a:p>
                      <a:r>
                        <a:rPr lang="en-US" sz="1600" dirty="0"/>
                        <a:t>Overall Support</a:t>
                      </a:r>
                    </a:p>
                  </a:txBody>
                  <a:tcPr/>
                </a:tc>
                <a:extLst>
                  <a:ext uri="{0D108BD9-81ED-4DB2-BD59-A6C34878D82A}">
                    <a16:rowId xmlns:a16="http://schemas.microsoft.com/office/drawing/2014/main" val="3327232198"/>
                  </a:ext>
                </a:extLst>
              </a:tr>
              <a:tr h="1606930">
                <a:tc>
                  <a:txBody>
                    <a:bodyPr/>
                    <a:lstStyle/>
                    <a:p>
                      <a:r>
                        <a:rPr lang="en-US" sz="1600" dirty="0"/>
                        <a:t>Contacts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cs typeface="Arial" panose="020B0604020202020204" pitchFamily="34" charset="0"/>
                        </a:rPr>
                        <a:t>1-833-857-0755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cs typeface="Arial" panose="020B0604020202020204" pitchFamily="34" charset="0"/>
                          <a:hlinkClick r:id="rId2"/>
                        </a:rPr>
                        <a:t>bac.anobenefits@ajg.com</a:t>
                      </a:r>
                      <a:endParaRPr lang="en-US" sz="16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cs typeface="Arial" panose="020B0604020202020204" pitchFamily="34" charset="0"/>
                      </a:endParaRPr>
                    </a:p>
                    <a:p>
                      <a:endParaRPr lang="en-US" sz="1600" dirty="0"/>
                    </a:p>
                  </a:txBody>
                  <a:tcPr/>
                </a:tc>
                <a:tc>
                  <a:txBody>
                    <a:bodyPr/>
                    <a:lstStyle/>
                    <a:p>
                      <a:r>
                        <a:rPr lang="en-US" sz="1600" dirty="0"/>
                        <a:t>Darlene Sens</a:t>
                      </a:r>
                      <a:endParaRPr lang="en-US" sz="1600" baseline="0" dirty="0"/>
                    </a:p>
                    <a:p>
                      <a:r>
                        <a:rPr lang="en-US" sz="1600" baseline="0" dirty="0"/>
                        <a:t>Sallie Campbell</a:t>
                      </a:r>
                    </a:p>
                  </a:txBody>
                  <a:tcPr/>
                </a:tc>
                <a:tc>
                  <a:txBody>
                    <a:bodyPr/>
                    <a:lstStyle/>
                    <a:p>
                      <a:r>
                        <a:rPr lang="en-US" sz="1600" dirty="0"/>
                        <a:t>Mary Krueger</a:t>
                      </a:r>
                    </a:p>
                    <a:p>
                      <a:r>
                        <a:rPr lang="en-US" sz="1600" dirty="0"/>
                        <a:t>Carol Plant</a:t>
                      </a:r>
                    </a:p>
                  </a:txBody>
                  <a:tcPr/>
                </a:tc>
                <a:tc>
                  <a:txBody>
                    <a:bodyPr/>
                    <a:lstStyle/>
                    <a:p>
                      <a:r>
                        <a:rPr lang="en-US" sz="1600" dirty="0"/>
                        <a:t>Hayley Trahan</a:t>
                      </a:r>
                    </a:p>
                    <a:p>
                      <a:r>
                        <a:rPr lang="en-US" sz="1600" dirty="0"/>
                        <a:t>Lindsey Kenny</a:t>
                      </a:r>
                    </a:p>
                    <a:p>
                      <a:r>
                        <a:rPr lang="en-US" sz="1600" dirty="0"/>
                        <a:t>Kaylie Von Kanel</a:t>
                      </a:r>
                    </a:p>
                    <a:p>
                      <a:r>
                        <a:rPr lang="en-US" sz="1600" dirty="0"/>
                        <a:t>Duncan Hope</a:t>
                      </a:r>
                    </a:p>
                    <a:p>
                      <a:r>
                        <a:rPr lang="en-US" sz="1600" dirty="0"/>
                        <a:t>Amy Jones</a:t>
                      </a:r>
                    </a:p>
                  </a:txBody>
                  <a:tcPr/>
                </a:tc>
                <a:tc>
                  <a:txBody>
                    <a:bodyPr/>
                    <a:lstStyle/>
                    <a:p>
                      <a:r>
                        <a:rPr lang="en-US" sz="1600" dirty="0"/>
                        <a:t>Chalana Landry</a:t>
                      </a:r>
                    </a:p>
                    <a:p>
                      <a:r>
                        <a:rPr lang="en-US" sz="1600" dirty="0"/>
                        <a:t>Pam Powers</a:t>
                      </a:r>
                    </a:p>
                    <a:p>
                      <a:r>
                        <a:rPr lang="en-US" sz="1600" dirty="0"/>
                        <a:t>Galintha Thomas</a:t>
                      </a:r>
                    </a:p>
                  </a:txBody>
                  <a:tcPr/>
                </a:tc>
                <a:extLst>
                  <a:ext uri="{0D108BD9-81ED-4DB2-BD59-A6C34878D82A}">
                    <a16:rowId xmlns:a16="http://schemas.microsoft.com/office/drawing/2014/main" val="1725260443"/>
                  </a:ext>
                </a:extLst>
              </a:tr>
            </a:tbl>
          </a:graphicData>
        </a:graphic>
      </p:graphicFrame>
    </p:spTree>
    <p:extLst>
      <p:ext uri="{BB962C8B-B14F-4D97-AF65-F5344CB8AC3E}">
        <p14:creationId xmlns:p14="http://schemas.microsoft.com/office/powerpoint/2010/main" val="5398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ubtitle 6"/>
          <p:cNvSpPr txBox="1">
            <a:spLocks/>
          </p:cNvSpPr>
          <p:nvPr/>
        </p:nvSpPr>
        <p:spPr>
          <a:xfrm>
            <a:off x="5851540" y="777240"/>
            <a:ext cx="5542398" cy="3566160"/>
          </a:xfrm>
          <a:prstGeom prst="rect">
            <a:avLst/>
          </a:prstGeom>
        </p:spPr>
        <p:txBody>
          <a:bodyPr vert="horz" lIns="91440" tIns="45720" rIns="91440" bIns="45720" rtlCol="0"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85000"/>
              </a:lnSpc>
              <a:spcBef>
                <a:spcPct val="0"/>
              </a:spcBef>
              <a:spcAft>
                <a:spcPts val="600"/>
              </a:spcAft>
              <a:buNone/>
            </a:pPr>
            <a:r>
              <a:rPr lang="en-US" sz="8000" b="1" i="1" spc="-50" dirty="0">
                <a:solidFill>
                  <a:srgbClr val="FFFFFF"/>
                </a:solidFill>
                <a:latin typeface="+mj-lt"/>
                <a:ea typeface="+mj-ea"/>
                <a:cs typeface="+mj-cs"/>
              </a:rPr>
              <a:t>Thank you for joining us today!</a:t>
            </a:r>
          </a:p>
        </p:txBody>
      </p:sp>
      <p:pic>
        <p:nvPicPr>
          <p:cNvPr id="4" name="Picture 3" descr="A logo of a company&#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1" y="1892703"/>
            <a:ext cx="4020297" cy="2010148"/>
          </a:xfrm>
          <a:prstGeom prst="rect">
            <a:avLst/>
          </a:prstGeom>
        </p:spPr>
      </p:pic>
      <p:cxnSp>
        <p:nvCxnSpPr>
          <p:cNvPr id="39" name="Straight Connector 38">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7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10330949" cy="1457325"/>
          </a:xfrm>
        </p:spPr>
        <p:txBody>
          <a:bodyPr>
            <a:noAutofit/>
          </a:bodyPr>
          <a:lstStyle/>
          <a:p>
            <a:pPr>
              <a:spcAft>
                <a:spcPts val="600"/>
              </a:spcAft>
            </a:pPr>
            <a:r>
              <a:rPr lang="en-US" sz="4800" b="1" dirty="0">
                <a:ea typeface="Adobe Gothic Std B" panose="020B0800000000000000" pitchFamily="34" charset="-128"/>
              </a:rPr>
              <a:t>What’s Changing for 2026? </a:t>
            </a:r>
          </a:p>
          <a:p>
            <a:pPr marL="0" indent="0">
              <a:spcAft>
                <a:spcPts val="600"/>
              </a:spcAft>
              <a:buNone/>
            </a:pPr>
            <a:endParaRPr lang="en-US" sz="4800" b="1" dirty="0">
              <a:ea typeface="Adobe Gothic Std B" panose="020B0800000000000000"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2761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What’s changing for 2026? </a:t>
            </a:r>
          </a:p>
        </p:txBody>
      </p:sp>
      <p:cxnSp>
        <p:nvCxnSpPr>
          <p:cNvPr id="3" name="Straight Connector 2"/>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5" name="Content Placeholder 2"/>
          <p:cNvSpPr txBox="1">
            <a:spLocks/>
          </p:cNvSpPr>
          <p:nvPr/>
        </p:nvSpPr>
        <p:spPr>
          <a:xfrm>
            <a:off x="168692" y="1370964"/>
            <a:ext cx="11718509" cy="4706563"/>
          </a:xfrm>
          <a:prstGeom prst="rect">
            <a:avLst/>
          </a:prstGeom>
          <a:ln>
            <a:noFill/>
          </a:ln>
        </p:spPr>
        <p:style>
          <a:lnRef idx="2">
            <a:schemeClr val="accent1"/>
          </a:lnRef>
          <a:fillRef idx="1">
            <a:schemeClr val="lt1"/>
          </a:fillRef>
          <a:effectRef idx="0">
            <a:schemeClr val="accent1"/>
          </a:effectRef>
          <a:fontRef idx="minor">
            <a:schemeClr val="dk1"/>
          </a:fontRef>
        </p:style>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dirty="0">
                <a:solidFill>
                  <a:schemeClr val="tx1"/>
                </a:solidFill>
                <a:cs typeface="Arial" panose="020B0604020202020204" pitchFamily="34" charset="0"/>
              </a:rPr>
              <a:t>Overall Goal:</a:t>
            </a:r>
          </a:p>
          <a:p>
            <a:pPr lvl="1"/>
            <a:r>
              <a:rPr lang="en-US" dirty="0">
                <a:solidFill>
                  <a:schemeClr val="tx1"/>
                </a:solidFill>
                <a:cs typeface="Arial" panose="020B0604020202020204" pitchFamily="34" charset="0"/>
              </a:rPr>
              <a:t>Minimize costs while continuing to offer comprehensive coverage that meets the needs of our dedicated staff</a:t>
            </a:r>
          </a:p>
          <a:p>
            <a:pPr marL="0">
              <a:buNone/>
            </a:pPr>
            <a:endParaRPr lang="en-US" b="1" dirty="0">
              <a:solidFill>
                <a:schemeClr val="tx1"/>
              </a:solidFill>
              <a:cs typeface="Arial" panose="020B0604020202020204" pitchFamily="34" charset="0"/>
            </a:endParaRPr>
          </a:p>
          <a:p>
            <a:pPr marL="0">
              <a:buNone/>
            </a:pPr>
            <a:r>
              <a:rPr lang="en-US" b="1" dirty="0">
                <a:solidFill>
                  <a:schemeClr val="tx1"/>
                </a:solidFill>
                <a:cs typeface="Arial" panose="020B0604020202020204" pitchFamily="34" charset="0"/>
              </a:rPr>
              <a:t>Overview of Changes:</a:t>
            </a:r>
          </a:p>
          <a:p>
            <a:r>
              <a:rPr lang="en-US" sz="1800" u="sng" dirty="0">
                <a:solidFill>
                  <a:schemeClr val="tx1"/>
                </a:solidFill>
                <a:cs typeface="Arial" panose="020B0604020202020204" pitchFamily="34" charset="0"/>
              </a:rPr>
              <a:t>New Plan Premiums</a:t>
            </a:r>
            <a:r>
              <a:rPr lang="en-US" sz="1800" dirty="0">
                <a:solidFill>
                  <a:schemeClr val="tx1"/>
                </a:solidFill>
                <a:cs typeface="Arial" panose="020B0604020202020204" pitchFamily="34" charset="0"/>
              </a:rPr>
              <a:t>: The Archdiocese has increased premium by plan and tier by 4%.  This is well below the national trend increase of 10%. </a:t>
            </a:r>
          </a:p>
          <a:p>
            <a:r>
              <a:rPr lang="en-US" sz="1800" u="sng" dirty="0">
                <a:solidFill>
                  <a:schemeClr val="tx1"/>
                </a:solidFill>
                <a:cs typeface="Arial" panose="020B0604020202020204" pitchFamily="34" charset="0"/>
              </a:rPr>
              <a:t>Suggested Employee Premiums</a:t>
            </a:r>
            <a:r>
              <a:rPr lang="en-US" sz="1800" dirty="0">
                <a:solidFill>
                  <a:schemeClr val="tx1"/>
                </a:solidFill>
                <a:cs typeface="Arial" panose="020B0604020202020204" pitchFamily="34" charset="0"/>
              </a:rPr>
              <a:t>: The Archdiocese is recommending to hold employee premiums flat for 2026. </a:t>
            </a:r>
          </a:p>
          <a:p>
            <a:r>
              <a:rPr lang="en-US" sz="1800" u="sng" dirty="0">
                <a:solidFill>
                  <a:schemeClr val="tx1"/>
                </a:solidFill>
                <a:cs typeface="Arial" panose="020B0604020202020204" pitchFamily="34" charset="0"/>
              </a:rPr>
              <a:t>Health Plans with UMR</a:t>
            </a:r>
            <a:r>
              <a:rPr lang="en-US" sz="1800" dirty="0">
                <a:solidFill>
                  <a:schemeClr val="tx1"/>
                </a:solidFill>
                <a:cs typeface="Arial" panose="020B0604020202020204" pitchFamily="34" charset="0"/>
              </a:rPr>
              <a:t>: No change. </a:t>
            </a:r>
          </a:p>
          <a:p>
            <a:r>
              <a:rPr lang="en-US" sz="1800" u="sng" dirty="0">
                <a:solidFill>
                  <a:schemeClr val="tx1"/>
                </a:solidFill>
                <a:cs typeface="Arial" panose="020B0604020202020204" pitchFamily="34" charset="0"/>
              </a:rPr>
              <a:t>Health Savings Account and Flexible Spending Account with Voya</a:t>
            </a:r>
            <a:r>
              <a:rPr lang="en-US" sz="1800" dirty="0">
                <a:solidFill>
                  <a:schemeClr val="tx1"/>
                </a:solidFill>
                <a:cs typeface="Arial" panose="020B0604020202020204" pitchFamily="34" charset="0"/>
              </a:rPr>
              <a:t>: IRS updated maximums which will be reflected in guide and </a:t>
            </a:r>
            <a:r>
              <a:rPr lang="en-US" sz="1800" dirty="0" err="1">
                <a:solidFill>
                  <a:schemeClr val="tx1"/>
                </a:solidFill>
                <a:cs typeface="Arial" panose="020B0604020202020204" pitchFamily="34" charset="0"/>
              </a:rPr>
              <a:t>benefitsCONNECT</a:t>
            </a:r>
            <a:r>
              <a:rPr lang="en-US" sz="1800" dirty="0">
                <a:solidFill>
                  <a:schemeClr val="tx1"/>
                </a:solidFill>
                <a:cs typeface="Arial" panose="020B0604020202020204" pitchFamily="34" charset="0"/>
              </a:rPr>
              <a:t>. Employees choosing these are REQUIRED to re-enroll each year. </a:t>
            </a:r>
          </a:p>
          <a:p>
            <a:r>
              <a:rPr lang="en-US" sz="1800" u="sng" dirty="0">
                <a:solidFill>
                  <a:schemeClr val="tx1"/>
                </a:solidFill>
                <a:cs typeface="Arial" panose="020B0604020202020204" pitchFamily="34" charset="0"/>
              </a:rPr>
              <a:t>Ancillary Plans with UMR</a:t>
            </a:r>
            <a:r>
              <a:rPr lang="en-US" sz="1800" dirty="0">
                <a:solidFill>
                  <a:schemeClr val="tx1"/>
                </a:solidFill>
                <a:cs typeface="Arial" panose="020B0604020202020204" pitchFamily="34" charset="0"/>
              </a:rPr>
              <a:t>: No change. </a:t>
            </a:r>
          </a:p>
          <a:p>
            <a:endParaRPr lang="en-US" sz="1800" b="1" u="sng"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endParaRPr>
          </a:p>
          <a:p>
            <a:pPr lvl="1"/>
            <a:endParaRPr lang="en-US" dirty="0">
              <a:solidFill>
                <a:schemeClr val="tx1"/>
              </a:solidFill>
            </a:endParaRPr>
          </a:p>
          <a:p>
            <a:endParaRPr lang="en-US" sz="1800" b="1" u="sng" dirty="0">
              <a:solidFill>
                <a:schemeClr val="bg1">
                  <a:lumMod val="25000"/>
                </a:schemeClr>
              </a:solidFill>
              <a:latin typeface="Copperplate Gothic Bold" panose="020E0705020206020404" pitchFamily="34" charset="0"/>
            </a:endParaRPr>
          </a:p>
        </p:txBody>
      </p:sp>
    </p:spTree>
    <p:extLst>
      <p:ext uri="{BB962C8B-B14F-4D97-AF65-F5344CB8AC3E}">
        <p14:creationId xmlns:p14="http://schemas.microsoft.com/office/powerpoint/2010/main" val="10528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10330949" cy="1457325"/>
          </a:xfrm>
        </p:spPr>
        <p:txBody>
          <a:bodyPr>
            <a:noAutofit/>
          </a:bodyPr>
          <a:lstStyle/>
          <a:p>
            <a:pPr>
              <a:spcAft>
                <a:spcPts val="600"/>
              </a:spcAft>
            </a:pPr>
            <a:r>
              <a:rPr lang="en-US" sz="4800" b="1" dirty="0">
                <a:ea typeface="Adobe Gothic Std B" panose="020B0800000000000000" pitchFamily="34" charset="-128"/>
              </a:rPr>
              <a:t>Planning for Open Enrollment</a:t>
            </a:r>
          </a:p>
          <a:p>
            <a:pPr marL="0" indent="0">
              <a:spcAft>
                <a:spcPts val="600"/>
              </a:spcAft>
              <a:buNone/>
            </a:pPr>
            <a:endParaRPr lang="en-US" sz="4800" b="1" dirty="0">
              <a:ea typeface="Adobe Gothic Std B" panose="020B0800000000000000"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57064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Open Enrollment</a:t>
            </a:r>
          </a:p>
        </p:txBody>
      </p:sp>
      <p:cxnSp>
        <p:nvCxnSpPr>
          <p:cNvPr id="3" name="Straight Connector 2"/>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5" name="Content Placeholder 2"/>
          <p:cNvSpPr txBox="1">
            <a:spLocks/>
          </p:cNvSpPr>
          <p:nvPr/>
        </p:nvSpPr>
        <p:spPr>
          <a:xfrm>
            <a:off x="168692" y="1075718"/>
            <a:ext cx="11718509" cy="4706563"/>
          </a:xfrm>
          <a:prstGeom prst="rect">
            <a:avLst/>
          </a:prstGeom>
          <a:ln>
            <a:noFill/>
          </a:ln>
        </p:spPr>
        <p:style>
          <a:lnRef idx="2">
            <a:schemeClr val="accent1"/>
          </a:lnRef>
          <a:fillRef idx="1">
            <a:schemeClr val="lt1"/>
          </a:fillRef>
          <a:effectRef idx="0">
            <a:schemeClr val="accent1"/>
          </a:effectRef>
          <a:fontRef idx="minor">
            <a:schemeClr val="dk1"/>
          </a:fontRef>
        </p:style>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dirty="0">
                <a:solidFill>
                  <a:schemeClr val="tx1"/>
                </a:solidFill>
                <a:cs typeface="Arial" panose="020B0604020202020204" pitchFamily="34" charset="0"/>
              </a:rPr>
              <a:t>Open Enrollment opens to employees Monday, November 10 – Friday, November 21</a:t>
            </a:r>
          </a:p>
          <a:p>
            <a:pPr marL="0" indent="0">
              <a:buNone/>
            </a:pPr>
            <a:r>
              <a:rPr lang="en-US" sz="1800" b="1" dirty="0">
                <a:solidFill>
                  <a:schemeClr val="tx1"/>
                </a:solidFill>
                <a:cs typeface="Arial" panose="020B0604020202020204" pitchFamily="34" charset="0"/>
              </a:rPr>
              <a:t>Educational Support offered to Employees: </a:t>
            </a:r>
          </a:p>
          <a:p>
            <a:pPr lvl="1"/>
            <a:r>
              <a:rPr lang="en-US" dirty="0">
                <a:solidFill>
                  <a:schemeClr val="tx1"/>
                </a:solidFill>
                <a:cs typeface="Arial" panose="020B0604020202020204" pitchFamily="34" charset="0"/>
              </a:rPr>
              <a:t>Benefit guide with plan comparison details</a:t>
            </a:r>
          </a:p>
          <a:p>
            <a:pPr lvl="1"/>
            <a:r>
              <a:rPr lang="en-US" dirty="0">
                <a:solidFill>
                  <a:schemeClr val="tx1"/>
                </a:solidFill>
                <a:cs typeface="Arial" panose="020B0604020202020204" pitchFamily="34" charset="0"/>
              </a:rPr>
              <a:t>Videos to watch and share with family members</a:t>
            </a:r>
          </a:p>
          <a:p>
            <a:pPr lvl="1"/>
            <a:r>
              <a:rPr lang="en-US" dirty="0">
                <a:solidFill>
                  <a:schemeClr val="tx1"/>
                </a:solidFill>
                <a:cs typeface="Arial" panose="020B0604020202020204" pitchFamily="34" charset="0"/>
              </a:rPr>
              <a:t>Webinars</a:t>
            </a:r>
          </a:p>
          <a:p>
            <a:pPr marL="0">
              <a:buNone/>
            </a:pPr>
            <a:r>
              <a:rPr lang="en-US" sz="1800" b="1" dirty="0">
                <a:solidFill>
                  <a:schemeClr val="tx1"/>
                </a:solidFill>
                <a:cs typeface="Arial" panose="020B0604020202020204" pitchFamily="34" charset="0"/>
              </a:rPr>
              <a:t>How Should Staff Enroll:</a:t>
            </a:r>
          </a:p>
          <a:p>
            <a:pPr marL="0" indent="0">
              <a:buNone/>
            </a:pPr>
            <a:r>
              <a:rPr lang="en-US" sz="1800" dirty="0">
                <a:solidFill>
                  <a:schemeClr val="tx1"/>
                </a:solidFill>
                <a:cs typeface="Arial" panose="020B0604020202020204" pitchFamily="34" charset="0"/>
              </a:rPr>
              <a:t>All staff are encouraged to review their current elections in </a:t>
            </a:r>
            <a:r>
              <a:rPr lang="en-US" sz="1800" dirty="0" err="1">
                <a:solidFill>
                  <a:schemeClr val="tx1"/>
                </a:solidFill>
                <a:cs typeface="Arial" panose="020B0604020202020204" pitchFamily="34" charset="0"/>
              </a:rPr>
              <a:t>benefitsCONNECT</a:t>
            </a:r>
            <a:r>
              <a:rPr lang="en-US" sz="1800" dirty="0">
                <a:solidFill>
                  <a:schemeClr val="tx1"/>
                </a:solidFill>
                <a:cs typeface="Arial" panose="020B0604020202020204" pitchFamily="34" charset="0"/>
              </a:rPr>
              <a:t> online or by calling the Benefit Advocate Center. </a:t>
            </a:r>
          </a:p>
          <a:p>
            <a:pPr marL="0" indent="0">
              <a:buNone/>
            </a:pPr>
            <a:r>
              <a:rPr lang="en-US" sz="1800" dirty="0">
                <a:solidFill>
                  <a:schemeClr val="tx1"/>
                </a:solidFill>
                <a:cs typeface="Arial" panose="020B0604020202020204" pitchFamily="34" charset="0"/>
              </a:rPr>
              <a:t>Employees waiving health coverage should log into </a:t>
            </a:r>
            <a:r>
              <a:rPr lang="en-US" sz="1800" dirty="0" err="1">
                <a:solidFill>
                  <a:schemeClr val="tx1"/>
                </a:solidFill>
                <a:cs typeface="Arial" panose="020B0604020202020204" pitchFamily="34" charset="0"/>
              </a:rPr>
              <a:t>benefitsCONNECT</a:t>
            </a:r>
            <a:r>
              <a:rPr lang="en-US" sz="1800" dirty="0">
                <a:solidFill>
                  <a:schemeClr val="tx1"/>
                </a:solidFill>
                <a:cs typeface="Arial" panose="020B0604020202020204" pitchFamily="34" charset="0"/>
              </a:rPr>
              <a:t> and waive each year, as required by the IRS. </a:t>
            </a:r>
          </a:p>
          <a:p>
            <a:pPr marL="0" indent="0">
              <a:buNone/>
            </a:pPr>
            <a:r>
              <a:rPr lang="en-US" sz="1800" dirty="0">
                <a:solidFill>
                  <a:schemeClr val="tx1"/>
                </a:solidFill>
                <a:cs typeface="Arial" panose="020B0604020202020204" pitchFamily="34" charset="0"/>
              </a:rPr>
              <a:t>Those enrolled in a health savings account or flexible spending account are required to re-enroll each year. </a:t>
            </a:r>
          </a:p>
          <a:p>
            <a:pPr marL="0" indent="0">
              <a:buNone/>
            </a:pPr>
            <a:r>
              <a:rPr lang="en-US" sz="1800" dirty="0">
                <a:solidFill>
                  <a:schemeClr val="tx1"/>
                </a:solidFill>
                <a:cs typeface="Arial" panose="020B0604020202020204" pitchFamily="34" charset="0"/>
              </a:rPr>
              <a:t>We are asking Staff to assure all employees primary email addresses are available (personal emails, if arch-no isn’t available)</a:t>
            </a:r>
          </a:p>
          <a:p>
            <a:pPr marL="0" indent="0">
              <a:buNone/>
            </a:pPr>
            <a:r>
              <a:rPr lang="en-US" sz="1800" b="1" dirty="0">
                <a:solidFill>
                  <a:schemeClr val="tx1"/>
                </a:solidFill>
                <a:cs typeface="Arial" panose="020B0604020202020204" pitchFamily="34" charset="0"/>
              </a:rPr>
              <a:t>State Continuation Members:</a:t>
            </a:r>
          </a:p>
          <a:p>
            <a:pPr marL="0" indent="0">
              <a:buNone/>
            </a:pPr>
            <a:r>
              <a:rPr lang="en-US" sz="1800" dirty="0">
                <a:solidFill>
                  <a:schemeClr val="tx1"/>
                </a:solidFill>
                <a:cs typeface="Arial" panose="020B0604020202020204" pitchFamily="34" charset="0"/>
              </a:rPr>
              <a:t>For those sites who have continuation members, we will customize a guide with the new premiums and mail to their homes.  </a:t>
            </a:r>
            <a:endParaRPr lang="en-US" sz="1800" b="1" u="sng"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endParaRPr>
          </a:p>
          <a:p>
            <a:pPr lvl="1"/>
            <a:endParaRPr lang="en-US" dirty="0">
              <a:solidFill>
                <a:schemeClr val="tx1"/>
              </a:solidFill>
            </a:endParaRPr>
          </a:p>
          <a:p>
            <a:endParaRPr lang="en-US" sz="1800" b="1" u="sng" dirty="0">
              <a:solidFill>
                <a:schemeClr val="bg1">
                  <a:lumMod val="25000"/>
                </a:schemeClr>
              </a:solidFill>
              <a:latin typeface="Copperplate Gothic Bold" panose="020E0705020206020404" pitchFamily="34" charset="0"/>
            </a:endParaRPr>
          </a:p>
        </p:txBody>
      </p:sp>
    </p:spTree>
    <p:extLst>
      <p:ext uri="{BB962C8B-B14F-4D97-AF65-F5344CB8AC3E}">
        <p14:creationId xmlns:p14="http://schemas.microsoft.com/office/powerpoint/2010/main" val="36153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388100" y="1358900"/>
            <a:ext cx="5803900" cy="2259013"/>
          </a:xfrm>
        </p:spPr>
        <p:txBody>
          <a:bodyPr>
            <a:noAutofit/>
          </a:bodyPr>
          <a:lstStyle/>
          <a:p>
            <a:r>
              <a:rPr lang="en-US" b="1" dirty="0">
                <a:cs typeface="Arial" panose="020B0604020202020204" pitchFamily="34" charset="0"/>
              </a:rPr>
              <a:t>Benefit Advocate Center</a:t>
            </a:r>
            <a:r>
              <a:rPr lang="en-US" dirty="0">
                <a:cs typeface="Arial" panose="020B0604020202020204" pitchFamily="34" charset="0"/>
              </a:rPr>
              <a:t>:</a:t>
            </a:r>
          </a:p>
          <a:p>
            <a:r>
              <a:rPr lang="en-US" dirty="0">
                <a:cs typeface="Arial" panose="020B0604020202020204" pitchFamily="34" charset="0"/>
              </a:rPr>
              <a:t>Call 1-833-857-0755</a:t>
            </a:r>
            <a:endParaRPr lang="en-US" sz="1400" dirty="0">
              <a:cs typeface="Arial" panose="020B0604020202020204" pitchFamily="34" charset="0"/>
            </a:endParaRPr>
          </a:p>
          <a:p>
            <a:r>
              <a:rPr lang="en-US" dirty="0">
                <a:cs typeface="Arial" panose="020B0604020202020204" pitchFamily="34" charset="0"/>
              </a:rPr>
              <a:t>You can call between 7 AM – 6 PM CST</a:t>
            </a:r>
            <a:endParaRPr lang="en-US" sz="1400" dirty="0">
              <a:cs typeface="Arial" panose="020B0604020202020204" pitchFamily="34" charset="0"/>
            </a:endParaRPr>
          </a:p>
          <a:p>
            <a:r>
              <a:rPr lang="en-US" dirty="0">
                <a:cs typeface="Arial" panose="020B0604020202020204" pitchFamily="34" charset="0"/>
              </a:rPr>
              <a:t>You may also email them at </a:t>
            </a:r>
            <a:r>
              <a:rPr lang="en-US" dirty="0">
                <a:cs typeface="Arial" panose="020B0604020202020204" pitchFamily="34" charset="0"/>
                <a:hlinkClick r:id="rId2"/>
              </a:rPr>
              <a:t>bac.anobenefits@ajg.com</a:t>
            </a:r>
            <a:endParaRPr lang="en-US" dirty="0">
              <a:cs typeface="Arial" panose="020B0604020202020204" pitchFamily="34" charset="0"/>
            </a:endParaRPr>
          </a:p>
          <a:p>
            <a:r>
              <a:rPr lang="en-US" dirty="0">
                <a:cs typeface="Arial" panose="020B0604020202020204" pitchFamily="34" charset="0"/>
              </a:rPr>
              <a:t>Calls recorded for quality assurance</a:t>
            </a:r>
          </a:p>
          <a:p>
            <a:r>
              <a:rPr lang="en-US" dirty="0"/>
              <a:t> </a:t>
            </a:r>
            <a:endParaRPr lang="en-US" sz="1400" dirty="0"/>
          </a:p>
          <a:p>
            <a:pPr marL="742950" lvl="1" indent="-285750">
              <a:buFont typeface="Arial" panose="020B0604020202020204" pitchFamily="34" charset="0"/>
              <a:buChar char="•"/>
            </a:pPr>
            <a:endParaRPr lang="en-US" sz="2400" dirty="0">
              <a:solidFill>
                <a:schemeClr val="tx1"/>
              </a:solidFill>
            </a:endParaRPr>
          </a:p>
          <a:p>
            <a:pPr marL="742950" lvl="1" indent="-285750">
              <a:buFont typeface="Arial" panose="020B0604020202020204" pitchFamily="34" charset="0"/>
              <a:buChar char="•"/>
            </a:pPr>
            <a:endParaRPr lang="en-US" sz="2200" dirty="0">
              <a:solidFill>
                <a:schemeClr val="tx1"/>
              </a:solidFill>
            </a:endParaRPr>
          </a:p>
          <a:p>
            <a:pPr marL="201168" lvl="1" indent="0">
              <a:buNone/>
            </a:pPr>
            <a:endParaRPr lang="en-US" sz="2200" dirty="0"/>
          </a:p>
        </p:txBody>
      </p:sp>
      <p:pic>
        <p:nvPicPr>
          <p:cNvPr id="4" name="Picture 3" descr="Archivo:Computadora.jpg - Wikipedia, la enciclopedia lib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7940" y="4198136"/>
            <a:ext cx="2659933" cy="2363724"/>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How To Enroll?</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8" name="Text Placeholder 2"/>
          <p:cNvSpPr txBox="1">
            <a:spLocks/>
          </p:cNvSpPr>
          <p:nvPr/>
        </p:nvSpPr>
        <p:spPr>
          <a:xfrm>
            <a:off x="740422" y="1359030"/>
            <a:ext cx="4881149" cy="225901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err="1">
                <a:cs typeface="Arial" panose="020B0604020202020204" pitchFamily="34" charset="0"/>
              </a:rPr>
              <a:t>benefitsCONNECT</a:t>
            </a:r>
            <a:r>
              <a:rPr lang="en-US" b="1" dirty="0">
                <a:cs typeface="Arial" panose="020B0604020202020204" pitchFamily="34" charset="0"/>
              </a:rPr>
              <a:t> Website:</a:t>
            </a:r>
            <a:r>
              <a:rPr lang="en-US" dirty="0">
                <a:cs typeface="Arial" panose="020B0604020202020204" pitchFamily="34" charset="0"/>
              </a:rPr>
              <a:t>  </a:t>
            </a:r>
            <a:r>
              <a:rPr lang="en-US" u="sng" dirty="0">
                <a:cs typeface="Arial" panose="020B0604020202020204" pitchFamily="34" charset="0"/>
                <a:hlinkClick r:id="rId4"/>
              </a:rPr>
              <a:t>https://enroll.benefitsconnect.net/archofno</a:t>
            </a:r>
            <a:r>
              <a:rPr lang="en-US" u="sng" dirty="0">
                <a:cs typeface="Arial" panose="020B0604020202020204" pitchFamily="34" charset="0"/>
              </a:rPr>
              <a:t> </a:t>
            </a:r>
            <a:endParaRPr lang="en-US" sz="1400" dirty="0">
              <a:cs typeface="Arial" panose="020B0604020202020204" pitchFamily="34" charset="0"/>
            </a:endParaRPr>
          </a:p>
          <a:p>
            <a:r>
              <a:rPr lang="en-US" b="1" dirty="0">
                <a:cs typeface="Arial" panose="020B0604020202020204" pitchFamily="34" charset="0"/>
              </a:rPr>
              <a:t>Username:</a:t>
            </a:r>
            <a:r>
              <a:rPr lang="en-US" dirty="0">
                <a:cs typeface="Arial" panose="020B0604020202020204" pitchFamily="34" charset="0"/>
              </a:rPr>
              <a:t>  the first 6 letters of your last name (or your entire last name if six letters or less), the first letter of your first name, followed by the last 4 of your SSN (social security number).</a:t>
            </a:r>
            <a:endParaRPr lang="en-US" sz="1400" dirty="0">
              <a:cs typeface="Arial" panose="020B0604020202020204" pitchFamily="34" charset="0"/>
            </a:endParaRPr>
          </a:p>
          <a:p>
            <a:r>
              <a:rPr lang="en-US" i="1" dirty="0">
                <a:cs typeface="Arial" panose="020B0604020202020204" pitchFamily="34" charset="0"/>
              </a:rPr>
              <a:t>Example:  John Johnson, xxx-xx-1234</a:t>
            </a:r>
            <a:endParaRPr lang="en-US" sz="1400" dirty="0">
              <a:cs typeface="Arial" panose="020B0604020202020204" pitchFamily="34" charset="0"/>
            </a:endParaRPr>
          </a:p>
          <a:p>
            <a:r>
              <a:rPr lang="en-US" i="1" dirty="0">
                <a:cs typeface="Arial" panose="020B0604020202020204" pitchFamily="34" charset="0"/>
              </a:rPr>
              <a:t>Username would be johnsoj1234</a:t>
            </a:r>
            <a:endParaRPr lang="en-US" sz="1400" dirty="0">
              <a:cs typeface="Arial" panose="020B0604020202020204" pitchFamily="34" charset="0"/>
            </a:endParaRPr>
          </a:p>
          <a:p>
            <a:r>
              <a:rPr lang="en-US" b="1" dirty="0">
                <a:cs typeface="Arial" panose="020B0604020202020204" pitchFamily="34" charset="0"/>
              </a:rPr>
              <a:t>Password:</a:t>
            </a:r>
            <a:r>
              <a:rPr lang="en-US" dirty="0">
                <a:cs typeface="Arial" panose="020B0604020202020204" pitchFamily="34" charset="0"/>
              </a:rPr>
              <a:t>  the first time you log in, the password will be your SSN (no spaces or dashes). You will be given the opportunity to change your password after you log in the first time.  </a:t>
            </a:r>
            <a:endParaRPr lang="en-US" sz="1400" dirty="0">
              <a:cs typeface="Arial" panose="020B0604020202020204" pitchFamily="34" charset="0"/>
            </a:endParaRPr>
          </a:p>
          <a:p>
            <a:pPr marL="742950" lvl="1" indent="-285750">
              <a:buFont typeface="Arial" panose="020B0604020202020204" pitchFamily="34" charset="0"/>
              <a:buChar char="•"/>
            </a:pPr>
            <a:endParaRPr lang="en-US" sz="2400" dirty="0">
              <a:solidFill>
                <a:schemeClr val="tx1"/>
              </a:solidFill>
            </a:endParaRPr>
          </a:p>
          <a:p>
            <a:pPr marL="742950" lvl="1" indent="-285750">
              <a:buFont typeface="Arial" panose="020B0604020202020204" pitchFamily="34" charset="0"/>
              <a:buChar char="•"/>
            </a:pPr>
            <a:endParaRPr lang="en-US" sz="2200" dirty="0">
              <a:solidFill>
                <a:schemeClr val="tx1"/>
              </a:solidFill>
            </a:endParaRPr>
          </a:p>
          <a:p>
            <a:pPr lvl="1"/>
            <a:endParaRPr lang="en-US" sz="2200" dirty="0"/>
          </a:p>
        </p:txBody>
      </p:sp>
    </p:spTree>
    <p:extLst>
      <p:ext uri="{BB962C8B-B14F-4D97-AF65-F5344CB8AC3E}">
        <p14:creationId xmlns:p14="http://schemas.microsoft.com/office/powerpoint/2010/main" val="41731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20178" y="1339275"/>
            <a:ext cx="11162222" cy="1457325"/>
          </a:xfrm>
        </p:spPr>
        <p:txBody>
          <a:bodyPr>
            <a:noAutofit/>
          </a:bodyPr>
          <a:lstStyle/>
          <a:p>
            <a:pPr>
              <a:spcAft>
                <a:spcPts val="600"/>
              </a:spcAft>
            </a:pPr>
            <a:r>
              <a:rPr lang="en-US" sz="4800" b="1" dirty="0">
                <a:ea typeface="Adobe Gothic Std B" panose="020B0800000000000000" pitchFamily="34" charset="-128"/>
              </a:rPr>
              <a:t>Health Plan Options for 2026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9" y="3999347"/>
            <a:ext cx="3620652" cy="1810326"/>
          </a:xfrm>
          <a:prstGeom prst="rect">
            <a:avLst/>
          </a:prstGeom>
        </p:spPr>
      </p:pic>
    </p:spTree>
    <p:extLst>
      <p:ext uri="{BB962C8B-B14F-4D97-AF65-F5344CB8AC3E}">
        <p14:creationId xmlns:p14="http://schemas.microsoft.com/office/powerpoint/2010/main" val="91649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2976" y="354932"/>
            <a:ext cx="11819024" cy="581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mn-lt"/>
                <a:ea typeface="Adobe Gothic Std B" panose="020B0800000000000000" pitchFamily="34" charset="-128"/>
              </a:rPr>
              <a:t>Health Plans – Plan Design</a:t>
            </a:r>
          </a:p>
        </p:txBody>
      </p:sp>
      <p:cxnSp>
        <p:nvCxnSpPr>
          <p:cNvPr id="7" name="Straight Connector 6"/>
          <p:cNvCxnSpPr/>
          <p:nvPr/>
        </p:nvCxnSpPr>
        <p:spPr>
          <a:xfrm>
            <a:off x="168692" y="935957"/>
            <a:ext cx="10424160" cy="0"/>
          </a:xfrm>
          <a:prstGeom prst="line">
            <a:avLst/>
          </a:prstGeom>
          <a:ln w="50800"/>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8C3922CF-B6D7-75DC-7F52-2C69DD15E755}"/>
              </a:ext>
            </a:extLst>
          </p:cNvPr>
          <p:cNvSpPr txBox="1"/>
          <p:nvPr/>
        </p:nvSpPr>
        <p:spPr>
          <a:xfrm>
            <a:off x="8812001" y="1516982"/>
            <a:ext cx="3379999" cy="4247317"/>
          </a:xfrm>
          <a:prstGeom prst="rect">
            <a:avLst/>
          </a:prstGeom>
          <a:noFill/>
        </p:spPr>
        <p:txBody>
          <a:bodyPr wrap="square" rtlCol="0">
            <a:spAutoFit/>
          </a:bodyPr>
          <a:lstStyle/>
          <a:p>
            <a:r>
              <a:rPr lang="en-US" dirty="0"/>
              <a:t>Reminders: </a:t>
            </a:r>
          </a:p>
          <a:p>
            <a:pPr marL="285750" indent="-285750">
              <a:buFont typeface="Arial" panose="020B0604020202020204" pitchFamily="34" charset="0"/>
              <a:buChar char="•"/>
            </a:pPr>
            <a:r>
              <a:rPr lang="en-US" dirty="0"/>
              <a:t>All Plans have PPO national network</a:t>
            </a:r>
          </a:p>
          <a:p>
            <a:pPr marL="285750" indent="-285750">
              <a:buFont typeface="Arial" panose="020B0604020202020204" pitchFamily="34" charset="0"/>
              <a:buChar char="•"/>
            </a:pPr>
            <a:r>
              <a:rPr lang="en-US" dirty="0"/>
              <a:t>Traditional deductible plans</a:t>
            </a:r>
          </a:p>
          <a:p>
            <a:pPr marL="285750" indent="-285750">
              <a:buFont typeface="Arial" panose="020B0604020202020204" pitchFamily="34" charset="0"/>
              <a:buChar char="•"/>
            </a:pPr>
            <a:r>
              <a:rPr lang="en-US" dirty="0"/>
              <a:t>Core and Buy Up offer Copays for Dr Visits</a:t>
            </a:r>
          </a:p>
          <a:p>
            <a:pPr marL="285750" indent="-285750">
              <a:buFont typeface="Arial" panose="020B0604020202020204" pitchFamily="34" charset="0"/>
              <a:buChar char="•"/>
            </a:pPr>
            <a:r>
              <a:rPr lang="en-US" dirty="0"/>
              <a:t>Wellness visits covered in full for all plans</a:t>
            </a:r>
          </a:p>
          <a:p>
            <a:pPr marL="285750" indent="-285750">
              <a:buFont typeface="Arial" panose="020B0604020202020204" pitchFamily="34" charset="0"/>
              <a:buChar char="•"/>
            </a:pPr>
            <a:r>
              <a:rPr lang="en-US" dirty="0"/>
              <a:t>High Deductible health plan requires members to pay for services first dollar- until deductible is met.  Allows for lower premium.  Can be used in conjunction with Health Savings Account</a:t>
            </a:r>
          </a:p>
        </p:txBody>
      </p:sp>
      <p:pic>
        <p:nvPicPr>
          <p:cNvPr id="3" name="Picture 2">
            <a:extLst>
              <a:ext uri="{FF2B5EF4-FFF2-40B4-BE49-F238E27FC236}">
                <a16:creationId xmlns:a16="http://schemas.microsoft.com/office/drawing/2014/main" id="{D9B2088E-99B6-DD2B-5B3B-8BD147DF4EF7}"/>
              </a:ext>
            </a:extLst>
          </p:cNvPr>
          <p:cNvPicPr>
            <a:picLocks noChangeAspect="1"/>
          </p:cNvPicPr>
          <p:nvPr/>
        </p:nvPicPr>
        <p:blipFill>
          <a:blip r:embed="rId2"/>
          <a:stretch>
            <a:fillRect/>
          </a:stretch>
        </p:blipFill>
        <p:spPr>
          <a:xfrm>
            <a:off x="168692" y="1026193"/>
            <a:ext cx="8620111" cy="4895842"/>
          </a:xfrm>
          <a:prstGeom prst="rect">
            <a:avLst/>
          </a:prstGeom>
        </p:spPr>
      </p:pic>
    </p:spTree>
    <p:extLst>
      <p:ext uri="{BB962C8B-B14F-4D97-AF65-F5344CB8AC3E}">
        <p14:creationId xmlns:p14="http://schemas.microsoft.com/office/powerpoint/2010/main" val="13061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6_Office Theme">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Yellow banded design presentation (widescreen)</Template>
  <TotalTime>100</TotalTime>
  <Words>2184</Words>
  <Application>Microsoft Office PowerPoint</Application>
  <PresentationFormat>Widescreen</PresentationFormat>
  <Paragraphs>227</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Adobe Gothic Std B</vt:lpstr>
      <vt:lpstr>Arial</vt:lpstr>
      <vt:lpstr>Book Antiqua</vt:lpstr>
      <vt:lpstr>Calibri</vt:lpstr>
      <vt:lpstr>Calibri Light</vt:lpstr>
      <vt:lpstr>Copperplate Gothic Bold</vt:lpstr>
      <vt:lpstr>Courier New</vt:lpstr>
      <vt:lpstr>6_Office Theme</vt:lpstr>
      <vt:lpstr>Retrospect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Here to Help</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Trahan</dc:creator>
  <cp:keywords/>
  <cp:lastModifiedBy>Hayley Trahan</cp:lastModifiedBy>
  <cp:revision>10</cp:revision>
  <dcterms:created xsi:type="dcterms:W3CDTF">2018-03-23T18:04:18Z</dcterms:created>
  <dcterms:modified xsi:type="dcterms:W3CDTF">2025-11-03T21:14:37Z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