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76" r:id="rId6"/>
    <p:sldId id="277" r:id="rId7"/>
    <p:sldId id="293" r:id="rId8"/>
    <p:sldId id="294" r:id="rId9"/>
    <p:sldId id="295" r:id="rId10"/>
    <p:sldId id="296" r:id="rId11"/>
    <p:sldId id="297" r:id="rId12"/>
    <p:sldId id="298" r:id="rId13"/>
    <p:sldId id="299" r:id="rId14"/>
    <p:sldId id="300" r:id="rId15"/>
    <p:sldId id="301" r:id="rId16"/>
    <p:sldId id="302" r:id="rId17"/>
    <p:sldId id="288" r:id="rId18"/>
    <p:sldId id="289" r:id="rId19"/>
    <p:sldId id="290" r:id="rId20"/>
    <p:sldId id="291" r:id="rId21"/>
    <p:sldId id="292" r:id="rId22"/>
    <p:sldId id="275" r:id="rId23"/>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53"/>
      </p:cViewPr>
      <p:guideLst>
        <p:guide orient="horz" pos="2160"/>
        <p:guide pos="3840"/>
      </p:guideLst>
    </p:cSldViewPr>
  </p:slideViewPr>
  <p:notesTextViewPr>
    <p:cViewPr>
      <p:scale>
        <a:sx n="1" d="1"/>
        <a:sy n="1" d="1"/>
      </p:scale>
      <p:origin x="0" y="0"/>
    </p:cViewPr>
  </p:notesTextViewPr>
  <p:sorterViewPr>
    <p:cViewPr>
      <p:scale>
        <a:sx n="100" d="100"/>
        <a:sy n="100" d="100"/>
      </p:scale>
      <p:origin x="0" y="24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4"/>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294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114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3"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724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6"/>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2756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98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8" y="1709739"/>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8" y="458946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9861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883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3"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03"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03"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2223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2830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86398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5" y="457203"/>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7" y="987429"/>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5"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931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86343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5" y="457203"/>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7" y="987429"/>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5"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60303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0886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7"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1848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4" y="1709739"/>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4" y="458946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461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1392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1"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399"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399"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5809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6064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5311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1" y="457201"/>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5" y="987427"/>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1"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7326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1" y="457201"/>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5" y="987427"/>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1"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922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3"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3"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3"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1"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4614339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6"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6"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7"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5"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40822621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EEC9-CDBD-46D5-A299-84AC5E9EADF1}"/>
              </a:ext>
            </a:extLst>
          </p:cNvPr>
          <p:cNvSpPr>
            <a:spLocks noGrp="1"/>
          </p:cNvSpPr>
          <p:nvPr>
            <p:ph type="title"/>
          </p:nvPr>
        </p:nvSpPr>
        <p:spPr>
          <a:xfrm>
            <a:off x="838094" y="365125"/>
            <a:ext cx="10514231" cy="2365012"/>
          </a:xfrm>
        </p:spPr>
        <p:txBody>
          <a:bodyPr>
            <a:normAutofit/>
          </a:bodyPr>
          <a:lstStyle/>
          <a:p>
            <a:pPr algn="ctr"/>
            <a:r>
              <a:rPr lang="en-US" sz="3600" dirty="0"/>
              <a:t>9 Day Novena for life </a:t>
            </a:r>
            <a:br>
              <a:rPr lang="en-US" sz="3600" dirty="0"/>
            </a:br>
            <a:r>
              <a:rPr lang="en-US" sz="3600" dirty="0"/>
              <a:t>to</a:t>
            </a:r>
            <a:br>
              <a:rPr lang="en-US" sz="3600" dirty="0"/>
            </a:br>
            <a:r>
              <a:rPr lang="en-US" sz="3600" dirty="0"/>
              <a:t>Our Lady of Guadalupe</a:t>
            </a:r>
          </a:p>
        </p:txBody>
      </p:sp>
      <p:sp>
        <p:nvSpPr>
          <p:cNvPr id="3" name="Content Placeholder 2">
            <a:extLst>
              <a:ext uri="{FF2B5EF4-FFF2-40B4-BE49-F238E27FC236}">
                <a16:creationId xmlns:a16="http://schemas.microsoft.com/office/drawing/2014/main" id="{D3B5EE02-3788-4CA7-A37F-DA7A35DD8DB6}"/>
              </a:ext>
            </a:extLst>
          </p:cNvPr>
          <p:cNvSpPr>
            <a:spLocks noGrp="1"/>
          </p:cNvSpPr>
          <p:nvPr>
            <p:ph idx="1"/>
          </p:nvPr>
        </p:nvSpPr>
        <p:spPr>
          <a:xfrm>
            <a:off x="838094" y="2639586"/>
            <a:ext cx="10514231" cy="3582109"/>
          </a:xfrm>
        </p:spPr>
        <p:txBody>
          <a:bodyPr/>
          <a:lstStyle/>
          <a:p>
            <a:pPr marL="0" indent="0">
              <a:buNone/>
            </a:pPr>
            <a:endParaRPr lang="en-US" dirty="0"/>
          </a:p>
          <a:p>
            <a:pPr marL="0" indent="0" algn="ctr">
              <a:buNone/>
            </a:pPr>
            <a:r>
              <a:rPr lang="en-US" sz="4000" dirty="0"/>
              <a:t>Wednesday, Dec 3, 2025</a:t>
            </a:r>
          </a:p>
          <a:p>
            <a:pPr marL="0" indent="0" algn="ctr">
              <a:buNone/>
            </a:pPr>
            <a:endParaRPr lang="en-US" sz="4000" dirty="0"/>
          </a:p>
          <a:p>
            <a:pPr marL="0" indent="0" algn="ctr">
              <a:buNone/>
            </a:pPr>
            <a:r>
              <a:rPr lang="en-US" sz="4000" dirty="0"/>
              <a:t>Day 1</a:t>
            </a:r>
          </a:p>
          <a:p>
            <a:pPr marL="0" indent="0" algn="ctr">
              <a:buNone/>
            </a:pPr>
            <a:r>
              <a:rPr lang="en-US" sz="4000" dirty="0"/>
              <a:t>The Glorious Mysteries of the Rosary</a:t>
            </a:r>
          </a:p>
        </p:txBody>
      </p:sp>
    </p:spTree>
    <p:extLst>
      <p:ext uri="{BB962C8B-B14F-4D97-AF65-F5344CB8AC3E}">
        <p14:creationId xmlns:p14="http://schemas.microsoft.com/office/powerpoint/2010/main" val="42255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87013" y="311731"/>
            <a:ext cx="6124217" cy="6546273"/>
          </a:xfrm>
        </p:spPr>
        <p:txBody>
          <a:bodyPr>
            <a:normAutofit fontScale="92500" lnSpcReduction="20000"/>
          </a:bodyPr>
          <a:lstStyle/>
          <a:p>
            <a:pPr marL="0" indent="0" algn="ctr">
              <a:buNone/>
            </a:pPr>
            <a:r>
              <a:rPr lang="en-US" sz="4000" dirty="0"/>
              <a:t>The 3</a:t>
            </a:r>
            <a:r>
              <a:rPr lang="en-US" sz="4000" baseline="30000" dirty="0"/>
              <a:t>rd</a:t>
            </a:r>
            <a:r>
              <a:rPr lang="en-US" sz="4000" dirty="0"/>
              <a:t>  Glorious Mystery – The Descent of the Holy Spirit</a:t>
            </a:r>
          </a:p>
          <a:p>
            <a:pPr marL="0" indent="0" algn="ctr">
              <a:buNone/>
            </a:pPr>
            <a:endParaRPr lang="en-US" sz="1700" dirty="0"/>
          </a:p>
          <a:p>
            <a:pPr marL="0" indent="0">
              <a:buNone/>
            </a:pPr>
            <a:r>
              <a:rPr lang="en-US" sz="4000" dirty="0"/>
              <a:t>And there appeared to them tongues as of fire, distributed and resting on each one of them.</a:t>
            </a:r>
          </a:p>
          <a:p>
            <a:pPr marL="0" indent="0">
              <a:buNone/>
            </a:pPr>
            <a:r>
              <a:rPr lang="en-US" sz="4000" dirty="0"/>
              <a:t>And they were all filled with the Holy Spirit and began to speak in other tongues, as the Spirit gave them the ability.</a:t>
            </a:r>
          </a:p>
          <a:p>
            <a:pPr marL="0" indent="0" algn="r">
              <a:buNone/>
            </a:pPr>
            <a:r>
              <a:rPr lang="en-US" i="1" dirty="0"/>
              <a:t>Acts 2, 3-4</a:t>
            </a:r>
          </a:p>
          <a:p>
            <a:pPr marL="0" indent="0" algn="ctr">
              <a:buNone/>
            </a:pPr>
            <a:r>
              <a:rPr lang="en-US" sz="4000" i="1" dirty="0"/>
              <a:t>Let us pray for the virtue of love</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046" t="9109" r="11177" b="9053"/>
          <a:stretch/>
        </p:blipFill>
        <p:spPr>
          <a:xfrm>
            <a:off x="6815286" y="404664"/>
            <a:ext cx="4609633" cy="6167256"/>
          </a:xfrm>
          <a:prstGeom prst="rect">
            <a:avLst/>
          </a:prstGeom>
        </p:spPr>
      </p:pic>
    </p:spTree>
    <p:extLst>
      <p:ext uri="{BB962C8B-B14F-4D97-AF65-F5344CB8AC3E}">
        <p14:creationId xmlns:p14="http://schemas.microsoft.com/office/powerpoint/2010/main" val="191567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7247331"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980287" y="4437112"/>
            <a:ext cx="7424981" cy="2062103"/>
          </a:xfrm>
          <a:prstGeom prst="rect">
            <a:avLst/>
          </a:prstGeom>
          <a:noFill/>
        </p:spPr>
        <p:txBody>
          <a:bodyPr wrap="none" rtlCol="0">
            <a:spAutoFit/>
          </a:bodyPr>
          <a:lstStyle/>
          <a:p>
            <a:pPr algn="just" defTabSz="457200"/>
            <a:r>
              <a:rPr lang="en-US" sz="3200" dirty="0">
                <a:solidFill>
                  <a:prstClr val="white"/>
                </a:solidFill>
              </a:rPr>
              <a:t>O my Jesus, forgive us our 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69" b="4677"/>
          <a:stretch/>
        </p:blipFill>
        <p:spPr bwMode="auto">
          <a:xfrm>
            <a:off x="7391350" y="-442732"/>
            <a:ext cx="4608513" cy="61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16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0" y="374076"/>
            <a:ext cx="7064898" cy="6483927"/>
          </a:xfrm>
        </p:spPr>
        <p:txBody>
          <a:bodyPr>
            <a:normAutofit fontScale="92500" lnSpcReduction="20000"/>
          </a:bodyPr>
          <a:lstStyle/>
          <a:p>
            <a:pPr marL="0" indent="0" algn="ctr">
              <a:buNone/>
            </a:pPr>
            <a:r>
              <a:rPr lang="en-US" sz="4000" dirty="0"/>
              <a:t>The 4</a:t>
            </a:r>
            <a:r>
              <a:rPr lang="en-US" sz="4000" baseline="30000" dirty="0"/>
              <a:t>th</a:t>
            </a:r>
            <a:r>
              <a:rPr lang="en-US" sz="4000" dirty="0"/>
              <a:t> Glorious Mystery – The Assumption of Mary into Heaven</a:t>
            </a:r>
          </a:p>
          <a:p>
            <a:pPr marL="0" indent="0" algn="ctr">
              <a:buNone/>
            </a:pPr>
            <a:endParaRPr lang="en-US" sz="2000" dirty="0"/>
          </a:p>
          <a:p>
            <a:pPr>
              <a:buSzPct val="25000"/>
              <a:buFont typeface="Wingdings" pitchFamily="2" charset="2"/>
              <a:buChar char="Ø"/>
            </a:pPr>
            <a:r>
              <a:rPr lang="en-CA" sz="4300" dirty="0"/>
              <a:t>The Most Blessed Virgin Mary, when the course of her earthly life was completed, was taken up body and soul into the glory of heaven, where she already shares in the glory of her Son’s Resurrection, anticipating the resurrection of all members of his Body.</a:t>
            </a:r>
            <a:r>
              <a:rPr lang="en-CA" sz="4300" b="1" dirty="0"/>
              <a:t> </a:t>
            </a:r>
            <a:endParaRPr lang="en-US" sz="4300" dirty="0"/>
          </a:p>
          <a:p>
            <a:pPr marL="0" indent="0" algn="r">
              <a:buNone/>
            </a:pPr>
            <a:r>
              <a:rPr lang="en-CA" i="1" dirty="0"/>
              <a:t>CCC 974 </a:t>
            </a:r>
          </a:p>
          <a:p>
            <a:pPr marL="0" indent="0" algn="r">
              <a:buNone/>
            </a:pPr>
            <a:r>
              <a:rPr lang="en-US" sz="4000" i="1" dirty="0"/>
              <a:t>Let us pray for a happy death</a:t>
            </a:r>
          </a:p>
          <a:p>
            <a:pPr marL="0" indent="0" algn="r">
              <a:buNone/>
            </a:pPr>
            <a:endParaRPr lang="en-US" i="1" dirty="0"/>
          </a:p>
          <a:p>
            <a:pPr marL="0" indent="0" algn="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239" y="288695"/>
            <a:ext cx="4522599" cy="6308657"/>
          </a:xfrm>
          <a:prstGeom prst="rect">
            <a:avLst/>
          </a:prstGeom>
        </p:spPr>
      </p:pic>
    </p:spTree>
    <p:extLst>
      <p:ext uri="{BB962C8B-B14F-4D97-AF65-F5344CB8AC3E}">
        <p14:creationId xmlns:p14="http://schemas.microsoft.com/office/powerpoint/2010/main" val="217357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5519139"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082493" y="4149080"/>
            <a:ext cx="9218742" cy="2554545"/>
          </a:xfrm>
          <a:prstGeom prst="rect">
            <a:avLst/>
          </a:prstGeom>
          <a:noFill/>
        </p:spPr>
        <p:txBody>
          <a:bodyPr wrap="non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need of Thy mercy.</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773"/>
          <a:stretch/>
        </p:blipFill>
        <p:spPr bwMode="auto">
          <a:xfrm>
            <a:off x="7463358" y="278188"/>
            <a:ext cx="4524375" cy="556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68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218185" y="169818"/>
            <a:ext cx="6885134" cy="6688183"/>
          </a:xfrm>
        </p:spPr>
        <p:txBody>
          <a:bodyPr>
            <a:normAutofit/>
          </a:bodyPr>
          <a:lstStyle/>
          <a:p>
            <a:pPr marL="0" indent="0" algn="ctr">
              <a:buNone/>
            </a:pPr>
            <a:r>
              <a:rPr lang="en-US" sz="3600" dirty="0"/>
              <a:t>The 5</a:t>
            </a:r>
            <a:r>
              <a:rPr lang="en-US" sz="3600" baseline="30000" dirty="0"/>
              <a:t>th</a:t>
            </a:r>
            <a:r>
              <a:rPr lang="en-US" sz="3600" dirty="0"/>
              <a:t> Glorious Mystery – The Crowning of Our Blessed Lady</a:t>
            </a:r>
          </a:p>
          <a:p>
            <a:pPr marL="0" indent="0" algn="ctr">
              <a:buNone/>
            </a:pPr>
            <a:endParaRPr lang="en-US" sz="4000" dirty="0"/>
          </a:p>
          <a:p>
            <a:pPr marL="0" indent="0">
              <a:buNone/>
            </a:pPr>
            <a:r>
              <a:rPr lang="en-US" sz="4000" dirty="0"/>
              <a:t>And a great sign appeared in heaven, a woman clothed with the sun, with the moon under her feet, and on her head a crown of twelve stars;</a:t>
            </a:r>
          </a:p>
          <a:p>
            <a:pPr marL="0" indent="0" algn="r">
              <a:buNone/>
            </a:pPr>
            <a:r>
              <a:rPr lang="en-US" i="1" dirty="0"/>
              <a:t>Revelation 12, 1</a:t>
            </a:r>
          </a:p>
          <a:p>
            <a:pPr marL="0" indent="0" algn="ctr">
              <a:buNone/>
            </a:pPr>
            <a:endParaRPr lang="en-US" sz="4000" i="1" dirty="0"/>
          </a:p>
          <a:p>
            <a:pPr marL="0" indent="0" algn="ctr">
              <a:buNone/>
            </a:pPr>
            <a:r>
              <a:rPr lang="en-US" sz="4000" i="1" dirty="0"/>
              <a:t>Let us pray for eternal salvation</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4" name="Picture 4" descr="C:\Users\Mike C\Knights\Novena\Daily PPTs 2024\Our Lady of Guadalu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9382" y="231068"/>
            <a:ext cx="4197496" cy="629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68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5519139"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90550" y="3337401"/>
            <a:ext cx="7574814" cy="3170099"/>
          </a:xfrm>
          <a:prstGeom prst="rect">
            <a:avLst/>
          </a:prstGeom>
          <a:noFill/>
        </p:spPr>
        <p:txBody>
          <a:bodyPr wrap="squar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need of Thy mercy.</a:t>
            </a:r>
          </a:p>
        </p:txBody>
      </p:sp>
      <p:pic>
        <p:nvPicPr>
          <p:cNvPr id="5124" name="Picture 4" descr="C:\Users\Mike C\Knights\Novena\Daily PPTs 2024\Our Lady of Guadalu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372" y="188640"/>
            <a:ext cx="4197496" cy="629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7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 y="702369"/>
            <a:ext cx="12190413" cy="6155634"/>
          </a:xfrm>
        </p:spPr>
        <p:txBody>
          <a:bodyPr>
            <a:normAutofit/>
          </a:bodyPr>
          <a:lstStyle/>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4" name="Rectangle 2">
            <a:extLst>
              <a:ext uri="{FF2B5EF4-FFF2-40B4-BE49-F238E27FC236}">
                <a16:creationId xmlns:a16="http://schemas.microsoft.com/office/drawing/2014/main" id="{6A37DDFC-38AD-4740-9E55-B11D9FBA3074}"/>
              </a:ext>
            </a:extLst>
          </p:cNvPr>
          <p:cNvSpPr>
            <a:spLocks noChangeArrowheads="1"/>
          </p:cNvSpPr>
          <p:nvPr/>
        </p:nvSpPr>
        <p:spPr bwMode="auto">
          <a:xfrm>
            <a:off x="104495" y="86916"/>
            <a:ext cx="12085923"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2400" b="1" dirty="0">
                <a:solidFill>
                  <a:prstClr val="white"/>
                </a:solidFill>
                <a:latin typeface="Arial" panose="020B0604020202020204" pitchFamily="34" charset="0"/>
              </a:rPr>
              <a:t>Hail, Holy Queen </a:t>
            </a:r>
          </a:p>
          <a:p>
            <a:pPr algn="ctr" eaLnBrk="0" fontAlgn="base" hangingPunct="0">
              <a:spcBef>
                <a:spcPct val="0"/>
              </a:spcBef>
              <a:spcAft>
                <a:spcPct val="0"/>
              </a:spcAft>
            </a:pPr>
            <a:endParaRPr lang="en-US" altLang="en-US" sz="1400" b="1" dirty="0">
              <a:solidFill>
                <a:prstClr val="white"/>
              </a:solidFill>
              <a:latin typeface="Arial" panose="020B0604020202020204" pitchFamily="34" charset="0"/>
            </a:endParaRPr>
          </a:p>
          <a:p>
            <a:pPr eaLnBrk="0" fontAlgn="base" hangingPunct="0">
              <a:spcBef>
                <a:spcPct val="0"/>
              </a:spcBef>
              <a:spcAft>
                <a:spcPct val="0"/>
              </a:spcAft>
            </a:pPr>
            <a:r>
              <a:rPr lang="en-US" altLang="en-US" sz="3600" dirty="0">
                <a:solidFill>
                  <a:prstClr val="white"/>
                </a:solidFill>
                <a:latin typeface="Arial" panose="020B0604020202020204" pitchFamily="34" charset="0"/>
              </a:rPr>
              <a:t>Hail, Holy Queen, Mother of mercy, our life, our sweetness, and our hope.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cry, poor banished children of Eve.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send up our sighs,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mourning and weeping in this valley of tears.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Turn then, most gracious advocate, thine eyes of mercy toward us; and after this our exile show unto us the blessed fruit of thy womb, Jesus.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O clement! O loving! O sweet Virgin Mary.</a:t>
            </a:r>
          </a:p>
          <a:p>
            <a:pPr eaLnBrk="0" fontAlgn="base" hangingPunct="0">
              <a:spcBef>
                <a:spcPct val="0"/>
              </a:spcBef>
              <a:spcAft>
                <a:spcPct val="0"/>
              </a:spcAft>
            </a:pPr>
            <a:r>
              <a:rPr lang="en-US" altLang="en-US" sz="3600" strike="sngStrike" dirty="0">
                <a:solidFill>
                  <a:prstClr val="white"/>
                </a:solidFill>
                <a:latin typeface="Arial" panose="020B0604020202020204" pitchFamily="34" charset="0"/>
              </a:rPr>
              <a:t>v</a:t>
            </a:r>
            <a:r>
              <a:rPr lang="en-US" altLang="en-US" sz="3600" dirty="0">
                <a:solidFill>
                  <a:prstClr val="white"/>
                </a:solidFill>
                <a:latin typeface="Arial" panose="020B0604020202020204" pitchFamily="34" charset="0"/>
              </a:rPr>
              <a:t>  - Pray for us O Holy Mother of God.</a:t>
            </a:r>
          </a:p>
          <a:p>
            <a:pPr eaLnBrk="0" fontAlgn="base" hangingPunct="0">
              <a:spcBef>
                <a:spcPct val="0"/>
              </a:spcBef>
              <a:spcAft>
                <a:spcPct val="0"/>
              </a:spcAft>
            </a:pPr>
            <a:r>
              <a:rPr lang="en-US" altLang="en-US" sz="3600" strike="sngStrike" dirty="0">
                <a:solidFill>
                  <a:prstClr val="white"/>
                </a:solidFill>
                <a:latin typeface="Arial" panose="020B0604020202020204" pitchFamily="34" charset="0"/>
              </a:rPr>
              <a:t>r</a:t>
            </a:r>
            <a:r>
              <a:rPr lang="en-US" altLang="en-US" sz="3600" dirty="0">
                <a:solidFill>
                  <a:prstClr val="white"/>
                </a:solidFill>
                <a:latin typeface="Arial" panose="020B0604020202020204" pitchFamily="34" charset="0"/>
              </a:rPr>
              <a:t>  - That we may be made worthy of the promises of Christ.</a:t>
            </a:r>
          </a:p>
        </p:txBody>
      </p:sp>
    </p:spTree>
    <p:extLst>
      <p:ext uri="{BB962C8B-B14F-4D97-AF65-F5344CB8AC3E}">
        <p14:creationId xmlns:p14="http://schemas.microsoft.com/office/powerpoint/2010/main" val="279791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C3527-3D4D-4D87-A055-F897FE579004}"/>
              </a:ext>
            </a:extLst>
          </p:cNvPr>
          <p:cNvSpPr>
            <a:spLocks noGrp="1"/>
          </p:cNvSpPr>
          <p:nvPr>
            <p:ph idx="1"/>
          </p:nvPr>
        </p:nvSpPr>
        <p:spPr>
          <a:xfrm>
            <a:off x="103897" y="6"/>
            <a:ext cx="11854484" cy="6660573"/>
          </a:xfrm>
        </p:spPr>
        <p:txBody>
          <a:bodyPr>
            <a:normAutofit lnSpcReduction="10000"/>
          </a:bodyPr>
          <a:lstStyle/>
          <a:p>
            <a:pPr marL="0" indent="0">
              <a:buNone/>
            </a:pPr>
            <a:r>
              <a:rPr lang="en-US" dirty="0"/>
              <a:t>Let us pray</a:t>
            </a:r>
          </a:p>
          <a:p>
            <a:pPr marL="0" indent="0">
              <a:buNone/>
            </a:pPr>
            <a:r>
              <a:rPr lang="en-US" sz="4000" dirty="0"/>
              <a:t>O God, whose only-begotten Son, by His life, death, and resurrection, has purchased for us the rewards of eternal salvation; grant we beseech Thee, that meditating upon these mysteries of the most holy Rosary of the Blessed Virgin Mary, we may imitate what they contain and obtain what they promise. Through the same Christ our Lord. Amen.</a:t>
            </a:r>
          </a:p>
          <a:p>
            <a:pPr marL="0" indent="0">
              <a:buNone/>
            </a:pPr>
            <a:r>
              <a:rPr lang="en-US" sz="2400" i="1" strike="sngStrike" dirty="0"/>
              <a:t>V</a:t>
            </a:r>
            <a:r>
              <a:rPr lang="en-US" sz="2400" dirty="0"/>
              <a:t>   </a:t>
            </a:r>
            <a:r>
              <a:rPr lang="en-US" sz="4000" dirty="0"/>
              <a:t>May the divine assistance remain always with us. </a:t>
            </a:r>
          </a:p>
          <a:p>
            <a:pPr marL="0" indent="0">
              <a:buNone/>
            </a:pPr>
            <a:r>
              <a:rPr lang="en-US" sz="3600" i="1" strike="sngStrike" dirty="0"/>
              <a:t>r</a:t>
            </a:r>
            <a:r>
              <a:rPr lang="en-US" sz="4000" dirty="0"/>
              <a:t>   Amen</a:t>
            </a:r>
          </a:p>
          <a:p>
            <a:pPr marL="0" indent="0">
              <a:buNone/>
            </a:pPr>
            <a:r>
              <a:rPr lang="en-US" sz="2400" i="1" strike="sngStrike" dirty="0"/>
              <a:t>V</a:t>
            </a:r>
            <a:r>
              <a:rPr lang="en-US" sz="2400" i="1" dirty="0"/>
              <a:t> </a:t>
            </a:r>
            <a:r>
              <a:rPr lang="en-US" sz="2400" dirty="0"/>
              <a:t>  </a:t>
            </a:r>
            <a:r>
              <a:rPr lang="en-US" sz="4000" dirty="0"/>
              <a:t>And may the souls of the faithful departed, through the mercy of God, rest in peace.  </a:t>
            </a:r>
            <a:r>
              <a:rPr lang="en-US" sz="3500" i="1" strike="sngStrike" dirty="0"/>
              <a:t>r</a:t>
            </a:r>
            <a:r>
              <a:rPr lang="en-US" sz="4000" dirty="0"/>
              <a:t>  Amen</a:t>
            </a:r>
          </a:p>
        </p:txBody>
      </p:sp>
    </p:spTree>
    <p:extLst>
      <p:ext uri="{BB962C8B-B14F-4D97-AF65-F5344CB8AC3E}">
        <p14:creationId xmlns:p14="http://schemas.microsoft.com/office/powerpoint/2010/main" val="111548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46750" y="0"/>
            <a:ext cx="11743662" cy="6858000"/>
          </a:xfrm>
        </p:spPr>
        <p:txBody>
          <a:bodyPr>
            <a:normAutofit/>
          </a:bodyPr>
          <a:lstStyle/>
          <a:p>
            <a:pPr marL="0" indent="0" algn="ctr">
              <a:buNone/>
            </a:pPr>
            <a:r>
              <a:rPr lang="en-US" sz="3200" dirty="0"/>
              <a:t>Memorare of Our Lady of Guadalupe</a:t>
            </a:r>
          </a:p>
          <a:p>
            <a:pPr marL="0" indent="0" algn="ctr">
              <a:buNone/>
            </a:pPr>
            <a:endParaRPr lang="en-US" sz="3200" dirty="0"/>
          </a:p>
          <a:p>
            <a:pPr marL="0" indent="0">
              <a:lnSpc>
                <a:spcPct val="100000"/>
              </a:lnSpc>
              <a:buNone/>
            </a:pPr>
            <a:r>
              <a:rPr lang="en-US" sz="4000" dirty="0"/>
              <a:t>Remember, O most gracious Virgin of Guadalupe, </a:t>
            </a:r>
          </a:p>
          <a:p>
            <a:pPr marL="0" indent="0">
              <a:lnSpc>
                <a:spcPct val="100000"/>
              </a:lnSpc>
              <a:buNone/>
            </a:pPr>
            <a:r>
              <a:rPr lang="en-US" sz="4000" dirty="0"/>
              <a:t>that in your heavenly apparitions </a:t>
            </a:r>
          </a:p>
          <a:p>
            <a:pPr marL="0" indent="0">
              <a:lnSpc>
                <a:spcPct val="100000"/>
              </a:lnSpc>
              <a:buNone/>
            </a:pPr>
            <a:r>
              <a:rPr lang="en-US" sz="4000" dirty="0"/>
              <a:t>on the mount of Tepeyac,  you promised to show your compassion and pity towards all who, loving and trusting you, seek your help and call upon you in their necessities and afflictions. You promised to hear our supplications, to dry our tears, and to give us consolation and relief.</a:t>
            </a:r>
          </a:p>
        </p:txBody>
      </p:sp>
    </p:spTree>
    <p:extLst>
      <p:ext uri="{BB962C8B-B14F-4D97-AF65-F5344CB8AC3E}">
        <p14:creationId xmlns:p14="http://schemas.microsoft.com/office/powerpoint/2010/main" val="347576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384415" y="278296"/>
            <a:ext cx="12190413" cy="6858000"/>
          </a:xfrm>
        </p:spPr>
        <p:txBody>
          <a:bodyPr>
            <a:normAutofit fontScale="85000" lnSpcReduction="20000"/>
          </a:bodyPr>
          <a:lstStyle/>
          <a:p>
            <a:pPr marL="0" indent="0">
              <a:buNone/>
            </a:pPr>
            <a:r>
              <a:rPr lang="en-US" sz="4700" dirty="0"/>
              <a:t>Never has it been known that anyone </a:t>
            </a:r>
          </a:p>
          <a:p>
            <a:pPr marL="0" indent="0">
              <a:buNone/>
            </a:pPr>
            <a:r>
              <a:rPr lang="en-US" sz="4700" dirty="0"/>
              <a:t>who fled to your protection, implored your help, </a:t>
            </a:r>
          </a:p>
          <a:p>
            <a:pPr marL="0" indent="0">
              <a:buNone/>
            </a:pPr>
            <a:r>
              <a:rPr lang="en-US" sz="4700" dirty="0"/>
              <a:t>or sought your intercession, was left unaided. </a:t>
            </a:r>
          </a:p>
          <a:p>
            <a:pPr marL="0" indent="0">
              <a:buNone/>
            </a:pPr>
            <a:r>
              <a:rPr lang="en-US" sz="4700" dirty="0"/>
              <a:t> Inspired by this confidence, we fly to you, </a:t>
            </a:r>
          </a:p>
          <a:p>
            <a:pPr marL="0" indent="0">
              <a:buNone/>
            </a:pPr>
            <a:r>
              <a:rPr lang="en-US" sz="4700" dirty="0"/>
              <a:t>O Mary, ever-Virgin Mother of the true God!  </a:t>
            </a:r>
          </a:p>
          <a:p>
            <a:pPr marL="0" indent="0">
              <a:buNone/>
            </a:pPr>
            <a:r>
              <a:rPr lang="en-US" sz="4700" dirty="0"/>
              <a:t>Though grieving under the weight of our sins, </a:t>
            </a:r>
          </a:p>
          <a:p>
            <a:pPr marL="0" indent="0">
              <a:buNone/>
            </a:pPr>
            <a:r>
              <a:rPr lang="en-US" sz="4700" dirty="0"/>
              <a:t>we come to prostrate ourselves before you. </a:t>
            </a:r>
          </a:p>
          <a:p>
            <a:pPr marL="0" indent="0">
              <a:buNone/>
            </a:pPr>
            <a:r>
              <a:rPr lang="en-US" sz="4700" dirty="0"/>
              <a:t>We fully trust that, standing beneath your shadow </a:t>
            </a:r>
          </a:p>
          <a:p>
            <a:pPr marL="0" indent="0">
              <a:buNone/>
            </a:pPr>
            <a:r>
              <a:rPr lang="en-US" sz="4700" dirty="0"/>
              <a:t>and protection, nothing will trouble or afflict us,</a:t>
            </a:r>
          </a:p>
          <a:p>
            <a:pPr marL="0" indent="0">
              <a:buNone/>
            </a:pPr>
            <a:r>
              <a:rPr lang="en-US" sz="4700" dirty="0"/>
              <a:t>nor do we need to fear illness or misfortune, </a:t>
            </a:r>
          </a:p>
          <a:p>
            <a:pPr marL="0" indent="0">
              <a:buNone/>
            </a:pPr>
            <a:r>
              <a:rPr lang="en-US" sz="4700" dirty="0"/>
              <a:t>or any other sorrow.</a:t>
            </a:r>
          </a:p>
          <a:p>
            <a:pPr marL="0" indent="0" algn="ctr">
              <a:buNone/>
            </a:pPr>
            <a:r>
              <a:rPr lang="en-US" sz="4000" dirty="0"/>
              <a:t> </a:t>
            </a:r>
          </a:p>
        </p:txBody>
      </p:sp>
    </p:spTree>
    <p:extLst>
      <p:ext uri="{BB962C8B-B14F-4D97-AF65-F5344CB8AC3E}">
        <p14:creationId xmlns:p14="http://schemas.microsoft.com/office/powerpoint/2010/main" val="106838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50648" y="504939"/>
            <a:ext cx="11085657" cy="6155634"/>
          </a:xfrm>
        </p:spPr>
        <p:txBody>
          <a:bodyPr>
            <a:normAutofit lnSpcReduction="10000"/>
          </a:bodyPr>
          <a:lstStyle/>
          <a:p>
            <a:pPr marL="0" indent="0" algn="ctr">
              <a:buNone/>
            </a:pPr>
            <a:endParaRPr lang="en-US" sz="4000" dirty="0"/>
          </a:p>
          <a:p>
            <a:pPr marL="0" indent="0">
              <a:buNone/>
            </a:pPr>
            <a:r>
              <a:rPr lang="en-CA" sz="4400" dirty="0">
                <a:effectLst/>
                <a:latin typeface="Aptos" panose="020B0004020202020204" pitchFamily="34" charset="0"/>
                <a:ea typeface="Aptos" panose="020B0004020202020204" pitchFamily="34" charset="0"/>
                <a:cs typeface="Times New Roman" panose="02020603050405020304" pitchFamily="18" charset="0"/>
              </a:rPr>
              <a:t>Dearest Lady of Guadalupe, fruitful Mother of holiness, teach us your ways of gentleness and strength. Hear our humble prayers offered with heartfelt confidence to beg this favour... </a:t>
            </a:r>
            <a:r>
              <a:rPr lang="en-CA" sz="4400" i="1" dirty="0">
                <a:effectLst/>
                <a:latin typeface="Aptos" panose="020B0004020202020204" pitchFamily="34" charset="0"/>
                <a:ea typeface="Aptos" panose="020B0004020202020204" pitchFamily="34" charset="0"/>
                <a:cs typeface="Times New Roman" panose="02020603050405020304" pitchFamily="18" charset="0"/>
              </a:rPr>
              <a:t>for the unborn, infirm, elderly, mentally and terminally ill, and mothers facing an unplanned pregnancy that they may be loved and protected by all those responsible for their care</a:t>
            </a:r>
            <a:endParaRPr lang="en-CA" sz="4400" dirty="0"/>
          </a:p>
          <a:p>
            <a:pPr marL="0" indent="0">
              <a:buNone/>
            </a:pPr>
            <a:endParaRPr lang="en-CA" sz="4000" dirty="0"/>
          </a:p>
        </p:txBody>
      </p:sp>
    </p:spTree>
    <p:extLst>
      <p:ext uri="{BB962C8B-B14F-4D97-AF65-F5344CB8AC3E}">
        <p14:creationId xmlns:p14="http://schemas.microsoft.com/office/powerpoint/2010/main" val="3666502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36361" y="0"/>
            <a:ext cx="12190413" cy="6858000"/>
          </a:xfrm>
        </p:spPr>
        <p:txBody>
          <a:bodyPr>
            <a:normAutofit/>
          </a:bodyPr>
          <a:lstStyle/>
          <a:p>
            <a:pPr marL="0" indent="0">
              <a:buNone/>
            </a:pPr>
            <a:endParaRPr lang="en-US" sz="1400" dirty="0"/>
          </a:p>
          <a:p>
            <a:pPr marL="0" indent="0">
              <a:lnSpc>
                <a:spcPct val="100000"/>
              </a:lnSpc>
              <a:buNone/>
            </a:pPr>
            <a:r>
              <a:rPr lang="en-US" sz="4000" dirty="0"/>
              <a:t>O Virgin of Guadalupe, you want to remain with us through your admirable image, you who are our Mother, our health and our life.  </a:t>
            </a:r>
          </a:p>
          <a:p>
            <a:pPr marL="0" indent="0">
              <a:lnSpc>
                <a:spcPct val="100000"/>
              </a:lnSpc>
              <a:buNone/>
            </a:pPr>
            <a:r>
              <a:rPr lang="en-US" sz="4000" dirty="0"/>
              <a:t>Placing ourselves beneath your maternal gaze, </a:t>
            </a:r>
          </a:p>
          <a:p>
            <a:pPr marL="0" indent="0">
              <a:lnSpc>
                <a:spcPct val="100000"/>
              </a:lnSpc>
              <a:buNone/>
            </a:pPr>
            <a:r>
              <a:rPr lang="en-US" sz="4000" dirty="0"/>
              <a:t>and having recourse to you in all our necessities,</a:t>
            </a:r>
          </a:p>
          <a:p>
            <a:pPr marL="0" indent="0">
              <a:lnSpc>
                <a:spcPct val="100000"/>
              </a:lnSpc>
              <a:buNone/>
            </a:pPr>
            <a:r>
              <a:rPr lang="en-US" sz="4000" dirty="0"/>
              <a:t> we need do nothing more.</a:t>
            </a:r>
          </a:p>
          <a:p>
            <a:pPr marL="0" indent="0">
              <a:lnSpc>
                <a:spcPct val="100000"/>
              </a:lnSpc>
              <a:buNone/>
            </a:pPr>
            <a:r>
              <a:rPr lang="en-US" sz="4000" dirty="0"/>
              <a:t>O Holy Mother of God, despise not our petitions, </a:t>
            </a:r>
          </a:p>
          <a:p>
            <a:pPr marL="0" indent="0">
              <a:lnSpc>
                <a:spcPct val="100000"/>
              </a:lnSpc>
              <a:buNone/>
            </a:pPr>
            <a:r>
              <a:rPr lang="en-US" sz="4000" dirty="0"/>
              <a:t>but in your mercy hear and answer us.</a:t>
            </a:r>
          </a:p>
          <a:p>
            <a:pPr marL="0" indent="0" algn="ctr">
              <a:lnSpc>
                <a:spcPct val="100000"/>
              </a:lnSpc>
              <a:buNone/>
            </a:pPr>
            <a:r>
              <a:rPr lang="en-US" sz="4000" dirty="0"/>
              <a:t>Amen.</a:t>
            </a:r>
          </a:p>
          <a:p>
            <a:pPr marL="0" indent="0" algn="ctr">
              <a:buNone/>
            </a:pPr>
            <a:endParaRPr lang="en-US" sz="4000" dirty="0"/>
          </a:p>
        </p:txBody>
      </p:sp>
    </p:spTree>
    <p:extLst>
      <p:ext uri="{BB962C8B-B14F-4D97-AF65-F5344CB8AC3E}">
        <p14:creationId xmlns:p14="http://schemas.microsoft.com/office/powerpoint/2010/main" val="404515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246" y="601455"/>
            <a:ext cx="4552774" cy="5788954"/>
          </a:xfrm>
          <a:prstGeom prst="rect">
            <a:avLst/>
          </a:prstGeom>
        </p:spPr>
      </p:pic>
    </p:spTree>
    <p:extLst>
      <p:ext uri="{BB962C8B-B14F-4D97-AF65-F5344CB8AC3E}">
        <p14:creationId xmlns:p14="http://schemas.microsoft.com/office/powerpoint/2010/main" val="256593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702367"/>
            <a:ext cx="12190413" cy="6155634"/>
          </a:xfrm>
        </p:spPr>
        <p:txBody>
          <a:bodyPr>
            <a:normAutofit/>
          </a:bodyPr>
          <a:lstStyle/>
          <a:p>
            <a:pPr marL="0" indent="0" algn="ctr">
              <a:buNone/>
            </a:pPr>
            <a:r>
              <a:rPr lang="en-US" sz="4000" dirty="0"/>
              <a:t>The Holy Rosary</a:t>
            </a:r>
          </a:p>
          <a:p>
            <a:pPr marL="0" indent="0" algn="ctr">
              <a:buNone/>
            </a:pPr>
            <a:endParaRPr lang="en-US" sz="4000" dirty="0"/>
          </a:p>
          <a:p>
            <a:pPr marL="0" indent="0">
              <a:buNone/>
            </a:pPr>
            <a:r>
              <a:rPr lang="en-US" sz="4000" dirty="0"/>
              <a:t>To begin:</a:t>
            </a:r>
          </a:p>
          <a:p>
            <a:pPr marL="0" indent="0" algn="ctr">
              <a:buNone/>
            </a:pPr>
            <a:r>
              <a:rPr lang="en-US" sz="4000" dirty="0"/>
              <a:t>The Sign of the Cross</a:t>
            </a:r>
          </a:p>
          <a:p>
            <a:pPr marL="0" indent="0" algn="ctr">
              <a:buNone/>
            </a:pPr>
            <a:r>
              <a:rPr lang="en-US" sz="4000" dirty="0"/>
              <a:t>The Apostles’ Creed</a:t>
            </a:r>
          </a:p>
          <a:p>
            <a:pPr marL="0" indent="0" algn="ctr">
              <a:buNone/>
            </a:pPr>
            <a:r>
              <a:rPr lang="en-US" sz="4000" dirty="0"/>
              <a:t>3 Hail </a:t>
            </a:r>
            <a:r>
              <a:rPr lang="en-US" sz="4000" dirty="0" err="1"/>
              <a:t>Marys</a:t>
            </a:r>
            <a:r>
              <a:rPr lang="en-US" sz="4000" dirty="0"/>
              <a:t> – for an increase in faith, hope and charity</a:t>
            </a:r>
          </a:p>
          <a:p>
            <a:pPr marL="0" indent="0" algn="ctr">
              <a:buNone/>
            </a:pPr>
            <a:r>
              <a:rPr lang="en-US" sz="4000" dirty="0"/>
              <a:t>Glory Be </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72652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3989" y="676406"/>
            <a:ext cx="10382724" cy="5909310"/>
          </a:xfrm>
          <a:prstGeom prst="rect">
            <a:avLst/>
          </a:prstGeom>
          <a:noFill/>
        </p:spPr>
        <p:txBody>
          <a:bodyPr wrap="square" rtlCol="0">
            <a:spAutoFit/>
          </a:bodyPr>
          <a:lstStyle/>
          <a:p>
            <a:pPr defTabSz="457200"/>
            <a:r>
              <a:rPr lang="en-CA" sz="4000" dirty="0">
                <a:solidFill>
                  <a:prstClr val="white"/>
                </a:solidFill>
              </a:rPr>
              <a:t>I believe in God, the Father almighty,</a:t>
            </a:r>
            <a:br>
              <a:rPr lang="en-CA" sz="4000" dirty="0">
                <a:solidFill>
                  <a:prstClr val="white"/>
                </a:solidFill>
              </a:rPr>
            </a:br>
            <a:r>
              <a:rPr lang="en-CA" sz="4000" dirty="0">
                <a:solidFill>
                  <a:prstClr val="white"/>
                </a:solidFill>
              </a:rPr>
              <a:t>Creator of heaven and earth,</a:t>
            </a:r>
          </a:p>
          <a:p>
            <a:pPr defTabSz="457200"/>
            <a:r>
              <a:rPr lang="en-CA" sz="4000" dirty="0">
                <a:solidFill>
                  <a:prstClr val="white"/>
                </a:solidFill>
              </a:rPr>
              <a:t>and in Jesus Christ, his only Son, our Lord,</a:t>
            </a:r>
            <a:br>
              <a:rPr lang="en-CA" sz="4000" dirty="0">
                <a:solidFill>
                  <a:prstClr val="white"/>
                </a:solidFill>
              </a:rPr>
            </a:br>
            <a:r>
              <a:rPr lang="en-CA" sz="4000" i="1" dirty="0">
                <a:solidFill>
                  <a:prstClr val="white"/>
                </a:solidFill>
              </a:rPr>
              <a:t>who was conceived by the Holy Spirit,</a:t>
            </a:r>
            <a:br>
              <a:rPr lang="en-CA" sz="4000" i="1" dirty="0">
                <a:solidFill>
                  <a:prstClr val="white"/>
                </a:solidFill>
              </a:rPr>
            </a:br>
            <a:r>
              <a:rPr lang="en-CA" sz="4000" i="1" dirty="0">
                <a:solidFill>
                  <a:prstClr val="white"/>
                </a:solidFill>
              </a:rPr>
              <a:t>born of the Virgin Mary</a:t>
            </a:r>
            <a:r>
              <a:rPr lang="en-CA" sz="4000" dirty="0">
                <a:solidFill>
                  <a:prstClr val="white"/>
                </a:solidFill>
              </a:rPr>
              <a:t>,</a:t>
            </a:r>
            <a:br>
              <a:rPr lang="en-CA" sz="4000" dirty="0">
                <a:solidFill>
                  <a:prstClr val="white"/>
                </a:solidFill>
              </a:rPr>
            </a:br>
            <a:r>
              <a:rPr lang="en-CA" sz="4000" dirty="0">
                <a:solidFill>
                  <a:prstClr val="white"/>
                </a:solidFill>
              </a:rPr>
              <a:t>suffered under Pontius Pilate,</a:t>
            </a:r>
            <a:br>
              <a:rPr lang="en-CA" sz="4000" dirty="0">
                <a:solidFill>
                  <a:prstClr val="white"/>
                </a:solidFill>
              </a:rPr>
            </a:br>
            <a:r>
              <a:rPr lang="en-CA" sz="4000" dirty="0">
                <a:solidFill>
                  <a:prstClr val="white"/>
                </a:solidFill>
              </a:rPr>
              <a:t>was crucified, died and was buried;</a:t>
            </a:r>
            <a:br>
              <a:rPr lang="en-CA" sz="4000" dirty="0">
                <a:solidFill>
                  <a:prstClr val="white"/>
                </a:solidFill>
              </a:rPr>
            </a:br>
            <a:r>
              <a:rPr lang="en-CA" sz="4000" dirty="0">
                <a:solidFill>
                  <a:prstClr val="white"/>
                </a:solidFill>
              </a:rPr>
              <a:t>he descended into hell;</a:t>
            </a:r>
            <a:br>
              <a:rPr lang="en-CA" sz="4000" dirty="0">
                <a:solidFill>
                  <a:prstClr val="white"/>
                </a:solidFill>
              </a:rPr>
            </a:br>
            <a:r>
              <a:rPr lang="en-CA" sz="4000" dirty="0">
                <a:solidFill>
                  <a:prstClr val="white"/>
                </a:solidFill>
              </a:rPr>
              <a:t>on the third day he rose again from the dead;</a:t>
            </a:r>
            <a:br>
              <a:rPr lang="en-CA" sz="4000" dirty="0">
                <a:solidFill>
                  <a:prstClr val="white"/>
                </a:solidFill>
              </a:rPr>
            </a:br>
            <a:endParaRPr lang="en-CA" dirty="0">
              <a:solidFill>
                <a:prstClr val="white"/>
              </a:solidFill>
            </a:endParaRPr>
          </a:p>
        </p:txBody>
      </p:sp>
    </p:spTree>
    <p:extLst>
      <p:ext uri="{BB962C8B-B14F-4D97-AF65-F5344CB8AC3E}">
        <p14:creationId xmlns:p14="http://schemas.microsoft.com/office/powerpoint/2010/main" val="132313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215" y="475993"/>
            <a:ext cx="10774397" cy="6524863"/>
          </a:xfrm>
          <a:prstGeom prst="rect">
            <a:avLst/>
          </a:prstGeom>
        </p:spPr>
        <p:txBody>
          <a:bodyPr wrap="square">
            <a:spAutoFit/>
          </a:bodyPr>
          <a:lstStyle/>
          <a:p>
            <a:pPr defTabSz="457200"/>
            <a:r>
              <a:rPr lang="en-CA" sz="4000" dirty="0">
                <a:solidFill>
                  <a:prstClr val="white"/>
                </a:solidFill>
              </a:rPr>
              <a:t>he ascended into heaven, and is seated at the right hand of God the Father Almighty;</a:t>
            </a:r>
            <a:br>
              <a:rPr lang="en-CA" sz="4000" dirty="0">
                <a:solidFill>
                  <a:prstClr val="white"/>
                </a:solidFill>
              </a:rPr>
            </a:br>
            <a:r>
              <a:rPr lang="en-CA" sz="4000" dirty="0">
                <a:solidFill>
                  <a:prstClr val="white"/>
                </a:solidFill>
              </a:rPr>
              <a:t>from there he will come to judge the living and the dead.</a:t>
            </a:r>
          </a:p>
          <a:p>
            <a:pPr defTabSz="457200"/>
            <a:r>
              <a:rPr lang="en-CA" sz="4000" dirty="0">
                <a:solidFill>
                  <a:prstClr val="white"/>
                </a:solidFill>
              </a:rPr>
              <a:t>I believe in the Holy Spirit,</a:t>
            </a:r>
            <a:br>
              <a:rPr lang="en-CA" sz="4000" dirty="0">
                <a:solidFill>
                  <a:prstClr val="white"/>
                </a:solidFill>
              </a:rPr>
            </a:br>
            <a:r>
              <a:rPr lang="en-CA" sz="4000" dirty="0">
                <a:solidFill>
                  <a:prstClr val="white"/>
                </a:solidFill>
              </a:rPr>
              <a:t>the holy catholic Church,</a:t>
            </a:r>
            <a:br>
              <a:rPr lang="en-CA" sz="4000" dirty="0">
                <a:solidFill>
                  <a:prstClr val="white"/>
                </a:solidFill>
              </a:rPr>
            </a:br>
            <a:r>
              <a:rPr lang="en-CA" sz="4000" dirty="0">
                <a:solidFill>
                  <a:prstClr val="white"/>
                </a:solidFill>
              </a:rPr>
              <a:t>the communion of saints,</a:t>
            </a:r>
            <a:br>
              <a:rPr lang="en-CA" sz="4000" dirty="0">
                <a:solidFill>
                  <a:prstClr val="white"/>
                </a:solidFill>
              </a:rPr>
            </a:br>
            <a:r>
              <a:rPr lang="en-CA" sz="4000" dirty="0">
                <a:solidFill>
                  <a:prstClr val="white"/>
                </a:solidFill>
              </a:rPr>
              <a:t>the forgiveness of sins,</a:t>
            </a:r>
            <a:br>
              <a:rPr lang="en-CA" sz="4000" dirty="0">
                <a:solidFill>
                  <a:prstClr val="white"/>
                </a:solidFill>
              </a:rPr>
            </a:br>
            <a:r>
              <a:rPr lang="en-CA" sz="4000" dirty="0">
                <a:solidFill>
                  <a:prstClr val="white"/>
                </a:solidFill>
              </a:rPr>
              <a:t>the resurrection of the body,</a:t>
            </a:r>
            <a:br>
              <a:rPr lang="en-CA" sz="4000" dirty="0">
                <a:solidFill>
                  <a:prstClr val="white"/>
                </a:solidFill>
              </a:rPr>
            </a:br>
            <a:r>
              <a:rPr lang="en-CA" sz="4000" dirty="0">
                <a:solidFill>
                  <a:prstClr val="white"/>
                </a:solidFill>
              </a:rPr>
              <a:t>and life everlasting.  Amen.</a:t>
            </a:r>
          </a:p>
          <a:p>
            <a:pPr defTabSz="457200"/>
            <a:endParaRPr lang="en-CA" dirty="0">
              <a:solidFill>
                <a:prstClr val="white"/>
              </a:solidFill>
            </a:endParaRPr>
          </a:p>
        </p:txBody>
      </p:sp>
    </p:spTree>
    <p:extLst>
      <p:ext uri="{BB962C8B-B14F-4D97-AF65-F5344CB8AC3E}">
        <p14:creationId xmlns:p14="http://schemas.microsoft.com/office/powerpoint/2010/main" val="294768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93511" y="1070267"/>
            <a:ext cx="5137600" cy="5569527"/>
          </a:xfrm>
        </p:spPr>
        <p:txBody>
          <a:bodyPr>
            <a:normAutofit fontScale="85000" lnSpcReduction="10000"/>
          </a:bodyPr>
          <a:lstStyle/>
          <a:p>
            <a:pPr marL="0" indent="0" algn="ctr">
              <a:buNone/>
            </a:pPr>
            <a:endParaRPr lang="en-US" sz="1900" dirty="0"/>
          </a:p>
          <a:p>
            <a:pPr marL="0" indent="0">
              <a:lnSpc>
                <a:spcPct val="110000"/>
              </a:lnSpc>
              <a:buNone/>
            </a:pPr>
            <a:r>
              <a:rPr lang="en-US" sz="4000" dirty="0"/>
              <a:t>But the angel said to the women,  “Do not be afraid; for I know that you seek Jesus, who was crucified.  </a:t>
            </a:r>
          </a:p>
          <a:p>
            <a:pPr marL="0" indent="0">
              <a:lnSpc>
                <a:spcPct val="110000"/>
              </a:lnSpc>
              <a:buNone/>
            </a:pPr>
            <a:r>
              <a:rPr lang="en-US" sz="4000" dirty="0"/>
              <a:t>He is not here, for he has risen,  as he said. Come, see the place where he lay.</a:t>
            </a:r>
          </a:p>
          <a:p>
            <a:pPr marL="0" indent="0" algn="r">
              <a:buNone/>
            </a:pPr>
            <a:r>
              <a:rPr lang="en-US" i="1" dirty="0"/>
              <a:t>Matt. 28, 5-6</a:t>
            </a:r>
          </a:p>
          <a:p>
            <a:pPr marL="0" indent="0" algn="ctr">
              <a:buNone/>
            </a:pPr>
            <a:r>
              <a:rPr lang="en-US" sz="4000" i="1" dirty="0"/>
              <a:t>Let us pray for the virtue of faith</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48"/>
          <a:stretch/>
        </p:blipFill>
        <p:spPr>
          <a:xfrm>
            <a:off x="5303118" y="1052736"/>
            <a:ext cx="6753391" cy="5212867"/>
          </a:xfrm>
          <a:prstGeom prst="rect">
            <a:avLst/>
          </a:prstGeom>
        </p:spPr>
      </p:pic>
      <p:sp>
        <p:nvSpPr>
          <p:cNvPr id="9" name="TextBox 8"/>
          <p:cNvSpPr txBox="1"/>
          <p:nvPr/>
        </p:nvSpPr>
        <p:spPr>
          <a:xfrm>
            <a:off x="1110645" y="224497"/>
            <a:ext cx="9390003" cy="984885"/>
          </a:xfrm>
          <a:prstGeom prst="rect">
            <a:avLst/>
          </a:prstGeom>
          <a:noFill/>
        </p:spPr>
        <p:txBody>
          <a:bodyPr wrap="none" rtlCol="0">
            <a:spAutoFit/>
          </a:bodyPr>
          <a:lstStyle/>
          <a:p>
            <a:pPr defTabSz="457200"/>
            <a:r>
              <a:rPr lang="en-US" sz="4000" dirty="0">
                <a:solidFill>
                  <a:prstClr val="white"/>
                </a:solidFill>
              </a:rPr>
              <a:t>The 1</a:t>
            </a:r>
            <a:r>
              <a:rPr lang="en-US" sz="4000" baseline="30000" dirty="0">
                <a:solidFill>
                  <a:prstClr val="white"/>
                </a:solidFill>
              </a:rPr>
              <a:t>st</a:t>
            </a:r>
            <a:r>
              <a:rPr lang="en-US" sz="4000" dirty="0">
                <a:solidFill>
                  <a:prstClr val="white"/>
                </a:solidFill>
              </a:rPr>
              <a:t>  Glorious Mystery – The Resurrection</a:t>
            </a:r>
          </a:p>
          <a:p>
            <a:pPr defTabSz="457200"/>
            <a:endParaRPr lang="en-CA" dirty="0">
              <a:solidFill>
                <a:prstClr val="white"/>
              </a:solidFill>
            </a:endParaRPr>
          </a:p>
        </p:txBody>
      </p:sp>
    </p:spTree>
    <p:extLst>
      <p:ext uri="{BB962C8B-B14F-4D97-AF65-F5344CB8AC3E}">
        <p14:creationId xmlns:p14="http://schemas.microsoft.com/office/powerpoint/2010/main" val="115069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8"/>
            <a:ext cx="4727051" cy="3532027"/>
          </a:xfrm>
        </p:spPr>
        <p:txBody>
          <a:bodyPr>
            <a:normAutofit fontScale="92500"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endParaRPr lang="en-US" sz="4000" dirty="0"/>
          </a:p>
          <a:p>
            <a:pPr marL="0" indent="0" algn="ctr">
              <a:buNone/>
            </a:pPr>
            <a:endParaRPr lang="en-US" sz="4000" dirty="0"/>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406574" y="4114815"/>
            <a:ext cx="6984777" cy="2554545"/>
          </a:xfrm>
          <a:prstGeom prst="rect">
            <a:avLst/>
          </a:prstGeom>
          <a:noFill/>
        </p:spPr>
        <p:txBody>
          <a:bodyPr wrap="square" rtlCol="0">
            <a:spAutoFit/>
          </a:bodyPr>
          <a:lstStyle/>
          <a:p>
            <a:pPr algn="just" defTabSz="457200"/>
            <a:r>
              <a:rPr lang="en-US" sz="3200" dirty="0">
                <a:solidFill>
                  <a:prstClr val="white"/>
                </a:solidFill>
              </a:rPr>
              <a:t>O my Jesus, forgive us our 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80" r="4362"/>
          <a:stretch/>
        </p:blipFill>
        <p:spPr bwMode="auto">
          <a:xfrm>
            <a:off x="5951190" y="188639"/>
            <a:ext cx="6008914"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44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0" y="1643589"/>
            <a:ext cx="4078982" cy="4934771"/>
          </a:xfrm>
        </p:spPr>
        <p:txBody>
          <a:bodyPr>
            <a:normAutofit/>
          </a:bodyPr>
          <a:lstStyle/>
          <a:p>
            <a:pPr marL="0" indent="0">
              <a:buNone/>
            </a:pPr>
            <a:r>
              <a:rPr lang="en-US" sz="4000" dirty="0"/>
              <a:t>So then the Lord Jesus, after he had spoken to them, was taken up into heaven, and sat down at the right hand of God.</a:t>
            </a:r>
          </a:p>
          <a:p>
            <a:pPr marL="0" indent="0" algn="r">
              <a:buNone/>
            </a:pPr>
            <a:r>
              <a:rPr lang="en-US" i="1" dirty="0"/>
              <a:t>Mark 16-19</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974" y="1196752"/>
            <a:ext cx="8084373" cy="4042713"/>
          </a:xfrm>
          <a:prstGeom prst="rect">
            <a:avLst/>
          </a:prstGeom>
        </p:spPr>
      </p:pic>
      <p:sp>
        <p:nvSpPr>
          <p:cNvPr id="4" name="TextBox 3"/>
          <p:cNvSpPr txBox="1"/>
          <p:nvPr/>
        </p:nvSpPr>
        <p:spPr>
          <a:xfrm>
            <a:off x="500446" y="323089"/>
            <a:ext cx="11450747" cy="984885"/>
          </a:xfrm>
          <a:prstGeom prst="rect">
            <a:avLst/>
          </a:prstGeom>
          <a:noFill/>
        </p:spPr>
        <p:txBody>
          <a:bodyPr wrap="none" rtlCol="0">
            <a:spAutoFit/>
          </a:bodyPr>
          <a:lstStyle/>
          <a:p>
            <a:pPr defTabSz="457200"/>
            <a:r>
              <a:rPr lang="en-US" sz="4000" dirty="0">
                <a:solidFill>
                  <a:prstClr val="white"/>
                </a:solidFill>
              </a:rPr>
              <a:t>The 2</a:t>
            </a:r>
            <a:r>
              <a:rPr lang="en-US" sz="4000" baseline="30000" dirty="0">
                <a:solidFill>
                  <a:prstClr val="white"/>
                </a:solidFill>
              </a:rPr>
              <a:t>nd</a:t>
            </a:r>
            <a:r>
              <a:rPr lang="en-US" sz="4000" dirty="0">
                <a:solidFill>
                  <a:prstClr val="white"/>
                </a:solidFill>
              </a:rPr>
              <a:t> Glorious Mystery – The Ascension into Heaven</a:t>
            </a:r>
          </a:p>
          <a:p>
            <a:pPr defTabSz="457200"/>
            <a:endParaRPr lang="en-CA" dirty="0">
              <a:solidFill>
                <a:prstClr val="white"/>
              </a:solidFill>
            </a:endParaRPr>
          </a:p>
        </p:txBody>
      </p:sp>
      <p:sp>
        <p:nvSpPr>
          <p:cNvPr id="5" name="TextBox 4"/>
          <p:cNvSpPr txBox="1"/>
          <p:nvPr/>
        </p:nvSpPr>
        <p:spPr>
          <a:xfrm>
            <a:off x="6225816" y="5205845"/>
            <a:ext cx="5379736" cy="1477328"/>
          </a:xfrm>
          <a:prstGeom prst="rect">
            <a:avLst/>
          </a:prstGeom>
          <a:noFill/>
        </p:spPr>
        <p:txBody>
          <a:bodyPr wrap="square" rtlCol="0">
            <a:spAutoFit/>
          </a:bodyPr>
          <a:lstStyle/>
          <a:p>
            <a:pPr defTabSz="457200"/>
            <a:r>
              <a:rPr lang="en-US" sz="3600" i="1" dirty="0">
                <a:solidFill>
                  <a:prstClr val="white"/>
                </a:solidFill>
              </a:rPr>
              <a:t>Let us pray for hope and trust in God</a:t>
            </a:r>
            <a:endParaRPr lang="en-US" sz="3600" dirty="0">
              <a:solidFill>
                <a:prstClr val="white"/>
              </a:solidFill>
            </a:endParaRPr>
          </a:p>
          <a:p>
            <a:pPr defTabSz="457200"/>
            <a:endParaRPr lang="en-CA" dirty="0">
              <a:solidFill>
                <a:prstClr val="white"/>
              </a:solidFill>
            </a:endParaRPr>
          </a:p>
        </p:txBody>
      </p:sp>
    </p:spTree>
    <p:extLst>
      <p:ext uri="{BB962C8B-B14F-4D97-AF65-F5344CB8AC3E}">
        <p14:creationId xmlns:p14="http://schemas.microsoft.com/office/powerpoint/2010/main" val="415016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596272"/>
            <a:ext cx="3502915" cy="3048752"/>
          </a:xfrm>
        </p:spPr>
        <p:txBody>
          <a:bodyPr>
            <a:normAutofit fontScale="92500"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262558" y="4114815"/>
            <a:ext cx="5852756" cy="2554545"/>
          </a:xfrm>
          <a:prstGeom prst="rect">
            <a:avLst/>
          </a:prstGeom>
          <a:noFill/>
        </p:spPr>
        <p:txBody>
          <a:bodyPr wrap="square" rtlCol="0">
            <a:spAutoFit/>
          </a:bodyPr>
          <a:lstStyle/>
          <a:p>
            <a:pPr algn="just" defTabSz="457200"/>
            <a:r>
              <a:rPr lang="en-US" sz="3200" dirty="0">
                <a:solidFill>
                  <a:prstClr val="white"/>
                </a:solidFill>
              </a:rPr>
              <a:t>O my Jesus, forgive us our 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46" y="404664"/>
            <a:ext cx="73448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79911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118</TotalTime>
  <Words>1276</Words>
  <Application>Microsoft Office PowerPoint</Application>
  <PresentationFormat>Custom</PresentationFormat>
  <Paragraphs>194</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Aptos</vt:lpstr>
      <vt:lpstr>Arial</vt:lpstr>
      <vt:lpstr>Calibri</vt:lpstr>
      <vt:lpstr>Calibri Light</vt:lpstr>
      <vt:lpstr>Wingdings</vt:lpstr>
      <vt:lpstr>1_Office Theme</vt:lpstr>
      <vt:lpstr>2_Office Theme</vt:lpstr>
      <vt:lpstr>9 Day Novena for life  to Our Lady of Guadalupe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Day Novena for life  to Our Lady of Guadalupe</dc:title>
  <dc:creator>Mike C</dc:creator>
  <cp:lastModifiedBy>Chris Rappel</cp:lastModifiedBy>
  <cp:revision>25</cp:revision>
  <dcterms:created xsi:type="dcterms:W3CDTF">2018-12-03T17:23:53Z</dcterms:created>
  <dcterms:modified xsi:type="dcterms:W3CDTF">2025-09-22T20:14:42Z</dcterms:modified>
</cp:coreProperties>
</file>