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76"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18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6152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196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396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364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648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010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758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697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487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75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923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3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5920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8002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3" y="1709741"/>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3" y="4589466"/>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871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655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0" y="365128"/>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8"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8"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659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569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395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0"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28"/>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0"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34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0"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28"/>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0"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1994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2" y="365128"/>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2"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2" y="6356353"/>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3"/>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79" y="6356353"/>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3893321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023107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3" y="365125"/>
            <a:ext cx="10514231" cy="2365012"/>
          </a:xfrm>
        </p:spPr>
        <p:txBody>
          <a:bodyPr>
            <a:normAutofit/>
          </a:bodyPr>
          <a:lstStyle/>
          <a:p>
            <a:pPr algn="ctr"/>
            <a:r>
              <a:rPr lang="en-US" b="1" dirty="0"/>
              <a:t>Novena for life </a:t>
            </a:r>
            <a:br>
              <a:rPr lang="en-US" b="1" dirty="0"/>
            </a:br>
            <a:r>
              <a:rPr lang="en-US" b="1" dirty="0"/>
              <a:t>to</a:t>
            </a:r>
            <a:br>
              <a:rPr lang="en-US" b="1" dirty="0"/>
            </a:br>
            <a:r>
              <a:rPr lang="en-US" b="1"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3" y="2593911"/>
            <a:ext cx="10514231" cy="3583052"/>
          </a:xfrm>
        </p:spPr>
        <p:txBody>
          <a:bodyPr>
            <a:normAutofit/>
          </a:bodyPr>
          <a:lstStyle/>
          <a:p>
            <a:pPr marL="0" indent="0">
              <a:buNone/>
            </a:pPr>
            <a:endParaRPr lang="en-US" dirty="0"/>
          </a:p>
          <a:p>
            <a:pPr marL="0" indent="0" algn="ctr">
              <a:lnSpc>
                <a:spcPct val="150000"/>
              </a:lnSpc>
              <a:buNone/>
            </a:pPr>
            <a:r>
              <a:rPr lang="en-US" sz="4000" dirty="0"/>
              <a:t>Day 2</a:t>
            </a:r>
          </a:p>
          <a:p>
            <a:pPr marL="0" indent="0" algn="ctr">
              <a:lnSpc>
                <a:spcPct val="150000"/>
              </a:lnSpc>
              <a:buNone/>
            </a:pPr>
            <a:r>
              <a:rPr lang="en-US" sz="4000" dirty="0"/>
              <a:t>Thursday, December 5, 2024</a:t>
            </a:r>
          </a:p>
          <a:p>
            <a:pPr marL="0" indent="0" algn="ctr">
              <a:lnSpc>
                <a:spcPct val="150000"/>
              </a:lnSpc>
              <a:buNone/>
            </a:pPr>
            <a:r>
              <a:rPr lang="en-US" sz="4000" dirty="0"/>
              <a:t>The Luminous Mysteries of the Rosary</a:t>
            </a:r>
          </a:p>
        </p:txBody>
      </p:sp>
    </p:spTree>
    <p:extLst>
      <p:ext uri="{BB962C8B-B14F-4D97-AF65-F5344CB8AC3E}">
        <p14:creationId xmlns:p14="http://schemas.microsoft.com/office/powerpoint/2010/main" val="149549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18542" y="1089585"/>
            <a:ext cx="5512511" cy="5724516"/>
          </a:xfrm>
        </p:spPr>
        <p:txBody>
          <a:bodyPr>
            <a:normAutofit fontScale="85000" lnSpcReduction="20000"/>
          </a:bodyPr>
          <a:lstStyle/>
          <a:p>
            <a:pPr marL="0" indent="0">
              <a:buNone/>
            </a:pPr>
            <a:r>
              <a:rPr lang="en-US" sz="4000" dirty="0"/>
              <a:t>From that time Jesus began to preach, saying ‘Repent, for the kingdom of God is at hand”…And he went about all Galilee, teaching in their synagogues and preaching the gospel of the kingdom and healing every disease, and infirmity among the people. </a:t>
            </a:r>
          </a:p>
          <a:p>
            <a:pPr marL="0" indent="0">
              <a:buNone/>
            </a:pPr>
            <a:r>
              <a:rPr lang="en-US" sz="4000" dirty="0"/>
              <a:t>...And great crowds followed him from Galilee and the Decapolis and Jerusalem and Judea and from beyond the Jordan.</a:t>
            </a:r>
          </a:p>
          <a:p>
            <a:pPr marL="0" indent="0" algn="r">
              <a:buNone/>
            </a:pPr>
            <a:r>
              <a:rPr lang="en-US" i="1" dirty="0"/>
              <a:t>Matt 4,17 &amp; 23 &amp; 25</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297" y="1052650"/>
            <a:ext cx="6490573" cy="3456470"/>
          </a:xfrm>
          <a:prstGeom prst="rect">
            <a:avLst/>
          </a:prstGeom>
        </p:spPr>
      </p:pic>
      <p:sp>
        <p:nvSpPr>
          <p:cNvPr id="4" name="TextBox 3"/>
          <p:cNvSpPr txBox="1"/>
          <p:nvPr/>
        </p:nvSpPr>
        <p:spPr>
          <a:xfrm>
            <a:off x="410941" y="166255"/>
            <a:ext cx="11267580" cy="923330"/>
          </a:xfrm>
          <a:prstGeom prst="rect">
            <a:avLst/>
          </a:prstGeom>
          <a:noFill/>
        </p:spPr>
        <p:txBody>
          <a:bodyPr wrap="none" rtlCol="0">
            <a:spAutoFit/>
          </a:bodyPr>
          <a:lstStyle/>
          <a:p>
            <a:pPr defTabSz="457200"/>
            <a:r>
              <a:rPr lang="en-US" sz="3600" dirty="0">
                <a:solidFill>
                  <a:prstClr val="white"/>
                </a:solidFill>
              </a:rPr>
              <a:t>3</a:t>
            </a:r>
            <a:r>
              <a:rPr lang="en-US" sz="3600" baseline="30000" dirty="0">
                <a:solidFill>
                  <a:prstClr val="white"/>
                </a:solidFill>
              </a:rPr>
              <a:t>rd</a:t>
            </a:r>
            <a:r>
              <a:rPr lang="en-US" sz="3600" dirty="0">
                <a:solidFill>
                  <a:prstClr val="white"/>
                </a:solidFill>
              </a:rPr>
              <a:t>  Luminous Mystery – The Proclamation of the Kingdom</a:t>
            </a:r>
          </a:p>
          <a:p>
            <a:pPr defTabSz="457200"/>
            <a:endParaRPr lang="en-CA" dirty="0">
              <a:solidFill>
                <a:prstClr val="white"/>
              </a:solidFill>
            </a:endParaRPr>
          </a:p>
        </p:txBody>
      </p:sp>
      <p:sp>
        <p:nvSpPr>
          <p:cNvPr id="5" name="TextBox 4"/>
          <p:cNvSpPr txBox="1"/>
          <p:nvPr/>
        </p:nvSpPr>
        <p:spPr>
          <a:xfrm>
            <a:off x="6974120" y="4892028"/>
            <a:ext cx="4953094" cy="1354217"/>
          </a:xfrm>
          <a:prstGeom prst="rect">
            <a:avLst/>
          </a:prstGeom>
          <a:noFill/>
        </p:spPr>
        <p:txBody>
          <a:bodyPr wrap="square" rtlCol="0">
            <a:spAutoFit/>
          </a:bodyPr>
          <a:lstStyle/>
          <a:p>
            <a:pPr defTabSz="457200"/>
            <a:r>
              <a:rPr lang="en-US" sz="3200" i="1" dirty="0">
                <a:solidFill>
                  <a:prstClr val="white"/>
                </a:solidFill>
              </a:rPr>
              <a:t>Let us pray for the grace of conversion</a:t>
            </a:r>
            <a:endParaRPr lang="en-US" sz="3200" dirty="0">
              <a:solidFill>
                <a:prstClr val="white"/>
              </a:solidFill>
            </a:endParaRPr>
          </a:p>
          <a:p>
            <a:pPr defTabSz="457200"/>
            <a:endParaRPr lang="en-CA" dirty="0">
              <a:solidFill>
                <a:prstClr val="white"/>
              </a:solidFill>
            </a:endParaRPr>
          </a:p>
        </p:txBody>
      </p:sp>
    </p:spTree>
    <p:extLst>
      <p:ext uri="{BB962C8B-B14F-4D97-AF65-F5344CB8AC3E}">
        <p14:creationId xmlns:p14="http://schemas.microsoft.com/office/powerpoint/2010/main" val="30837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4727052"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262558" y="3735030"/>
            <a:ext cx="7724963" cy="2862322"/>
          </a:xfrm>
          <a:prstGeom prst="rect">
            <a:avLst/>
          </a:prstGeom>
          <a:noFill/>
        </p:spPr>
        <p:txBody>
          <a:bodyPr wrap="square" rtlCol="0">
            <a:spAutoFit/>
          </a:bodyPr>
          <a:lstStyle/>
          <a:p>
            <a:pPr algn="just" defTabSz="457200"/>
            <a:r>
              <a:rPr lang="en-US" sz="3600" dirty="0">
                <a:solidFill>
                  <a:prstClr val="white"/>
                </a:solidFill>
              </a:rPr>
              <a:t>O my Jesus, forgive us our sins, </a:t>
            </a:r>
          </a:p>
          <a:p>
            <a:pPr algn="just" defTabSz="457200"/>
            <a:r>
              <a:rPr lang="en-US" sz="3600" dirty="0">
                <a:solidFill>
                  <a:prstClr val="white"/>
                </a:solidFill>
              </a:rPr>
              <a:t>save us from the fires of hell.  </a:t>
            </a:r>
          </a:p>
          <a:p>
            <a:pPr algn="just" defTabSz="457200"/>
            <a:r>
              <a:rPr lang="en-US" sz="3600" dirty="0">
                <a:solidFill>
                  <a:prstClr val="white"/>
                </a:solidFill>
              </a:rPr>
              <a:t>Lead all souls to Heaven, </a:t>
            </a:r>
          </a:p>
          <a:p>
            <a:pPr algn="just" defTabSz="457200"/>
            <a:r>
              <a:rPr lang="en-US" sz="3600" dirty="0">
                <a:solidFill>
                  <a:prstClr val="white"/>
                </a:solidFill>
              </a:rPr>
              <a:t>especially those in most need </a:t>
            </a:r>
          </a:p>
          <a:p>
            <a:pPr algn="just" defTabSz="457200"/>
            <a:r>
              <a:rPr lang="en-US" sz="3600" dirty="0">
                <a:solidFill>
                  <a:prstClr val="white"/>
                </a:solidFill>
              </a:rPr>
              <a:t>of Thy mercy.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134" y="332656"/>
            <a:ext cx="648652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41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1018311"/>
            <a:ext cx="5298585" cy="5725391"/>
          </a:xfrm>
        </p:spPr>
        <p:txBody>
          <a:bodyPr>
            <a:normAutofit fontScale="92500" lnSpcReduction="20000"/>
          </a:bodyPr>
          <a:lstStyle/>
          <a:p>
            <a:pPr marL="0" indent="0">
              <a:buNone/>
            </a:pPr>
            <a:r>
              <a:rPr lang="en-US" sz="4000" dirty="0"/>
              <a:t>And after six days Jesus took with him Peter and James and John his brother, and led them up a high mountain apart.  And he was transfigured before them, and his face shone like the sun, and his garments became as white as light.  And behold, there appeared to them Moses and Elijah, talking with him.</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588" y="1196752"/>
            <a:ext cx="6765027" cy="4008569"/>
          </a:xfrm>
          <a:prstGeom prst="rect">
            <a:avLst/>
          </a:prstGeom>
        </p:spPr>
      </p:pic>
      <p:sp>
        <p:nvSpPr>
          <p:cNvPr id="4" name="TextBox 3"/>
          <p:cNvSpPr txBox="1"/>
          <p:nvPr/>
        </p:nvSpPr>
        <p:spPr>
          <a:xfrm>
            <a:off x="245035" y="155866"/>
            <a:ext cx="11891309" cy="677108"/>
          </a:xfrm>
          <a:prstGeom prst="rect">
            <a:avLst/>
          </a:prstGeom>
          <a:noFill/>
        </p:spPr>
        <p:txBody>
          <a:bodyPr wrap="square" rtlCol="0">
            <a:spAutoFit/>
          </a:bodyPr>
          <a:lstStyle/>
          <a:p>
            <a:pPr defTabSz="457200"/>
            <a:r>
              <a:rPr lang="en-US" sz="3800" dirty="0">
                <a:solidFill>
                  <a:prstClr val="white"/>
                </a:solidFill>
              </a:rPr>
              <a:t>The 4th  Luminous Mystery – The Transfiguration  </a:t>
            </a:r>
            <a:r>
              <a:rPr lang="en-US" sz="2400" i="1" dirty="0">
                <a:solidFill>
                  <a:prstClr val="white"/>
                </a:solidFill>
              </a:rPr>
              <a:t>Matt. 17, 1-3</a:t>
            </a:r>
            <a:endParaRPr lang="en-CA" dirty="0">
              <a:solidFill>
                <a:prstClr val="white"/>
              </a:solidFill>
            </a:endParaRPr>
          </a:p>
        </p:txBody>
      </p:sp>
      <p:sp>
        <p:nvSpPr>
          <p:cNvPr id="5" name="TextBox 4"/>
          <p:cNvSpPr txBox="1"/>
          <p:nvPr/>
        </p:nvSpPr>
        <p:spPr>
          <a:xfrm>
            <a:off x="6340773" y="5984413"/>
            <a:ext cx="5581913" cy="646331"/>
          </a:xfrm>
          <a:prstGeom prst="rect">
            <a:avLst/>
          </a:prstGeom>
          <a:noFill/>
        </p:spPr>
        <p:txBody>
          <a:bodyPr wrap="none" rtlCol="0">
            <a:spAutoFit/>
          </a:bodyPr>
          <a:lstStyle/>
          <a:p>
            <a:pPr defTabSz="457200"/>
            <a:r>
              <a:rPr lang="en-US" sz="3600" i="1" dirty="0">
                <a:solidFill>
                  <a:prstClr val="white"/>
                </a:solidFill>
              </a:rPr>
              <a:t> Pray for the holy fear of God</a:t>
            </a:r>
            <a:endParaRPr lang="en-CA" dirty="0">
              <a:solidFill>
                <a:prstClr val="white"/>
              </a:solidFill>
            </a:endParaRPr>
          </a:p>
        </p:txBody>
      </p:sp>
    </p:spTree>
    <p:extLst>
      <p:ext uri="{BB962C8B-B14F-4D97-AF65-F5344CB8AC3E}">
        <p14:creationId xmlns:p14="http://schemas.microsoft.com/office/powerpoint/2010/main" val="106422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4367012"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143826" y="4289028"/>
            <a:ext cx="8313814" cy="2308324"/>
          </a:xfrm>
          <a:prstGeom prst="rect">
            <a:avLst/>
          </a:prstGeom>
          <a:noFill/>
        </p:spPr>
        <p:txBody>
          <a:bodyPr wrap="none" rtlCol="0">
            <a:spAutoFit/>
          </a:bodyPr>
          <a:lstStyle/>
          <a:p>
            <a:pPr algn="just" defTabSz="457200"/>
            <a:r>
              <a:rPr lang="en-US" sz="3600" dirty="0">
                <a:solidFill>
                  <a:prstClr val="white"/>
                </a:solidFill>
              </a:rPr>
              <a:t>O my Jesus, forgive us our sins, </a:t>
            </a:r>
          </a:p>
          <a:p>
            <a:pPr algn="just" defTabSz="457200"/>
            <a:r>
              <a:rPr lang="en-US" sz="3600" dirty="0">
                <a:solidFill>
                  <a:prstClr val="white"/>
                </a:solidFill>
              </a:rPr>
              <a:t>save us from the fires of hell.  </a:t>
            </a:r>
          </a:p>
          <a:p>
            <a:pPr algn="just" defTabSz="457200"/>
            <a:r>
              <a:rPr lang="en-US" sz="3600" dirty="0">
                <a:solidFill>
                  <a:prstClr val="white"/>
                </a:solidFill>
              </a:rPr>
              <a:t>Lead all souls to Heaven, </a:t>
            </a:r>
          </a:p>
          <a:p>
            <a:pPr algn="just" defTabSz="457200"/>
            <a:r>
              <a:rPr lang="en-US" sz="3600" dirty="0">
                <a:solidFill>
                  <a:prstClr val="white"/>
                </a:solidFill>
              </a:rPr>
              <a:t>especially those in most need of Thy mercy.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094" y="332656"/>
            <a:ext cx="6767513"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18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14287" y="1105873"/>
            <a:ext cx="7473715" cy="5635495"/>
          </a:xfrm>
        </p:spPr>
        <p:txBody>
          <a:bodyPr>
            <a:normAutofit fontScale="85000" lnSpcReduction="20000"/>
          </a:bodyPr>
          <a:lstStyle/>
          <a:p>
            <a:pPr marL="0" indent="0">
              <a:buNone/>
            </a:pPr>
            <a:r>
              <a:rPr lang="en-US" sz="4000" dirty="0"/>
              <a:t>And when the hour came, he sat at table, and the apostles with him.  And he said to them, “I have earnestly desired to eat this Passover with you before I suffer; for I tell you, I shall not eat it until it is fulfilled in the kingdom of God”. </a:t>
            </a:r>
            <a:r>
              <a:rPr lang="en-CA" sz="4000" dirty="0"/>
              <a:t>And he took bread, and when he had given thanks he broke it and gave it to them, saying, “This is my body which is given for you. Do this in remembrance of me.” And likewise the cup after supper, saying, “This cup which is poured out for you is the new covenant in my blood.”</a:t>
            </a:r>
            <a:r>
              <a:rPr lang="en-CA" sz="4000" b="1" dirty="0"/>
              <a:t> </a:t>
            </a:r>
            <a:r>
              <a:rPr lang="en-US" i="1" dirty="0"/>
              <a:t>Luke 22, 14-16 &amp; 19 - 21</a:t>
            </a:r>
          </a:p>
          <a:p>
            <a:pPr marL="0" indent="0" algn="ctr">
              <a:buNone/>
            </a:pPr>
            <a:r>
              <a:rPr lang="en-US" sz="4000" i="1" dirty="0"/>
              <a:t>Let us pray for Thanksgiving to God</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303894" y="120991"/>
            <a:ext cx="11859973" cy="984885"/>
          </a:xfrm>
          <a:prstGeom prst="rect">
            <a:avLst/>
          </a:prstGeom>
          <a:noFill/>
        </p:spPr>
        <p:txBody>
          <a:bodyPr wrap="none" rtlCol="0">
            <a:spAutoFit/>
          </a:bodyPr>
          <a:lstStyle/>
          <a:p>
            <a:pPr defTabSz="457200"/>
            <a:r>
              <a:rPr lang="en-US" sz="4000" dirty="0">
                <a:solidFill>
                  <a:prstClr val="white"/>
                </a:solidFill>
              </a:rPr>
              <a:t>The 5th  Luminous Mystery – Institution of the Eucharist</a:t>
            </a:r>
          </a:p>
          <a:p>
            <a:pPr defTabSz="457200"/>
            <a:endParaRPr lang="en-CA" dirty="0">
              <a:solidFill>
                <a:prstClr val="white"/>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360" r="20683"/>
          <a:stretch/>
        </p:blipFill>
        <p:spPr>
          <a:xfrm>
            <a:off x="7830107" y="1254642"/>
            <a:ext cx="3986689" cy="5065718"/>
          </a:xfrm>
          <a:prstGeom prst="rect">
            <a:avLst/>
          </a:prstGeom>
        </p:spPr>
      </p:pic>
    </p:spTree>
    <p:extLst>
      <p:ext uri="{BB962C8B-B14F-4D97-AF65-F5344CB8AC3E}">
        <p14:creationId xmlns:p14="http://schemas.microsoft.com/office/powerpoint/2010/main" val="161607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4439020"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927802" y="4217020"/>
            <a:ext cx="8313814" cy="2308324"/>
          </a:xfrm>
          <a:prstGeom prst="rect">
            <a:avLst/>
          </a:prstGeom>
          <a:noFill/>
        </p:spPr>
        <p:txBody>
          <a:bodyPr wrap="none" rtlCol="0">
            <a:spAutoFit/>
          </a:bodyPr>
          <a:lstStyle/>
          <a:p>
            <a:pPr algn="just" defTabSz="457200"/>
            <a:r>
              <a:rPr lang="en-US" sz="3600" dirty="0">
                <a:solidFill>
                  <a:prstClr val="white"/>
                </a:solidFill>
              </a:rPr>
              <a:t>O my Jesus, forgive us our sins, </a:t>
            </a:r>
          </a:p>
          <a:p>
            <a:pPr algn="just" defTabSz="457200"/>
            <a:r>
              <a:rPr lang="en-US" sz="3600" dirty="0">
                <a:solidFill>
                  <a:prstClr val="white"/>
                </a:solidFill>
              </a:rPr>
              <a:t>save us from the fires of hell.  </a:t>
            </a:r>
          </a:p>
          <a:p>
            <a:pPr algn="just" defTabSz="457200"/>
            <a:r>
              <a:rPr lang="en-US" sz="3600" dirty="0">
                <a:solidFill>
                  <a:prstClr val="white"/>
                </a:solidFill>
              </a:rPr>
              <a:t>Lead all souls to Heaven, </a:t>
            </a:r>
          </a:p>
          <a:p>
            <a:pPr algn="just" defTabSz="457200"/>
            <a:r>
              <a:rPr lang="en-US" sz="3600" dirty="0">
                <a:solidFill>
                  <a:prstClr val="white"/>
                </a:solidFill>
              </a:rPr>
              <a:t>especially those in most need of Thy mercy.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990" y="548680"/>
            <a:ext cx="3987800"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2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 y="702366"/>
            <a:ext cx="12190413" cy="6155634"/>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0" y="86916"/>
            <a:ext cx="12085923"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274334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8" y="5"/>
            <a:ext cx="11854484" cy="6660573"/>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by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323203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8000"/>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36456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6" y="278296"/>
            <a:ext cx="12190413" cy="6858000"/>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 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07319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478582" y="774374"/>
            <a:ext cx="10877867" cy="5390930"/>
          </a:xfrm>
        </p:spPr>
        <p:txBody>
          <a:bodyPr>
            <a:normAutofit/>
          </a:bodyPr>
          <a:lstStyle/>
          <a:p>
            <a:pPr marL="0" indent="0">
              <a:buNone/>
            </a:pPr>
            <a:r>
              <a:rPr lang="en-CA" sz="4000" dirty="0">
                <a:effectLst/>
                <a:latin typeface="Aptos" panose="020B0004020202020204" pitchFamily="34" charset="0"/>
                <a:ea typeface="Aptos" panose="020B0004020202020204" pitchFamily="34" charset="0"/>
                <a:cs typeface="Times New Roman" panose="02020603050405020304" pitchFamily="18" charset="0"/>
              </a:rPr>
              <a:t>O Mary conceived without sin, we come to your throne of grace to share the fervent devotion of your faithful children who call upon you under the glorious title of Guadalupe. Obtain for us a lively faith to do your Son’s holy will always: May His will be done on earth as it is in heaven.</a:t>
            </a:r>
            <a:endParaRPr lang="en-US" sz="4000" dirty="0"/>
          </a:p>
          <a:p>
            <a:pPr marL="0" indent="0" algn="ctr">
              <a:buNone/>
            </a:pPr>
            <a:endParaRPr lang="en-US" sz="4000" dirty="0"/>
          </a:p>
          <a:p>
            <a:pPr marL="0" indent="0" algn="ctr">
              <a:buNone/>
            </a:pPr>
            <a:endParaRPr lang="en-CA" sz="4000" dirty="0"/>
          </a:p>
          <a:p>
            <a:pPr marL="0" indent="0" algn="ctr">
              <a:buNone/>
            </a:pPr>
            <a:endParaRPr lang="en-US" sz="4000" dirty="0"/>
          </a:p>
        </p:txBody>
      </p:sp>
    </p:spTree>
    <p:extLst>
      <p:ext uri="{BB962C8B-B14F-4D97-AF65-F5344CB8AC3E}">
        <p14:creationId xmlns:p14="http://schemas.microsoft.com/office/powerpoint/2010/main" val="9529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8000"/>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229032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455"/>
            <a:ext cx="4552774" cy="5788954"/>
          </a:xfrm>
          <a:prstGeom prst="rect">
            <a:avLst/>
          </a:prstGeom>
        </p:spPr>
      </p:pic>
    </p:spTree>
    <p:extLst>
      <p:ext uri="{BB962C8B-B14F-4D97-AF65-F5344CB8AC3E}">
        <p14:creationId xmlns:p14="http://schemas.microsoft.com/office/powerpoint/2010/main" val="141998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 y="702366"/>
            <a:ext cx="12190413" cy="6155634"/>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The Lord’s Prayer</a:t>
            </a:r>
          </a:p>
          <a:p>
            <a:pPr marL="0" indent="0" algn="ctr">
              <a:buNone/>
            </a:pPr>
            <a:r>
              <a:rPr lang="en-US" sz="4000" dirty="0"/>
              <a:t>3 Hail Marys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364587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406"/>
            <a:ext cx="10382724" cy="5909310"/>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dirty="0">
              <a:solidFill>
                <a:prstClr val="white"/>
              </a:solidFill>
            </a:endParaRPr>
          </a:p>
        </p:txBody>
      </p:sp>
    </p:spTree>
    <p:extLst>
      <p:ext uri="{BB962C8B-B14F-4D97-AF65-F5344CB8AC3E}">
        <p14:creationId xmlns:p14="http://schemas.microsoft.com/office/powerpoint/2010/main" val="229005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10" y="475992"/>
            <a:ext cx="10774397" cy="6524863"/>
          </a:xfrm>
          <a:prstGeom prst="rect">
            <a:avLst/>
          </a:prstGeom>
        </p:spPr>
        <p:txBody>
          <a:bodyPr wrap="square">
            <a:spAutoFit/>
          </a:bodyPr>
          <a:lstStyle/>
          <a:p>
            <a:pPr defTabSz="457200"/>
            <a:r>
              <a:rPr lang="en-CA" sz="4000" dirty="0">
                <a:solidFill>
                  <a:prstClr val="white"/>
                </a:solidFill>
              </a:rPr>
              <a:t>He ascended into heaven, and is seated at the right hand of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dirty="0">
              <a:solidFill>
                <a:prstClr val="white"/>
              </a:solidFill>
            </a:endParaRPr>
          </a:p>
        </p:txBody>
      </p:sp>
    </p:spTree>
    <p:extLst>
      <p:ext uri="{BB962C8B-B14F-4D97-AF65-F5344CB8AC3E}">
        <p14:creationId xmlns:p14="http://schemas.microsoft.com/office/powerpoint/2010/main" val="416289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 y="0"/>
            <a:ext cx="7407755" cy="6858000"/>
          </a:xfrm>
        </p:spPr>
        <p:txBody>
          <a:bodyPr>
            <a:normAutofit fontScale="85000" lnSpcReduction="20000"/>
          </a:bodyPr>
          <a:lstStyle/>
          <a:p>
            <a:pPr marL="0" indent="0" algn="ctr">
              <a:buNone/>
            </a:pPr>
            <a:r>
              <a:rPr lang="en-US" sz="4000" dirty="0"/>
              <a:t>The 1st Luminous Mystery – The Baptism of Jesus</a:t>
            </a:r>
          </a:p>
          <a:p>
            <a:pPr marL="0" indent="0" algn="ctr">
              <a:buNone/>
            </a:pPr>
            <a:endParaRPr lang="en-US" sz="1900" dirty="0"/>
          </a:p>
          <a:p>
            <a:pPr marL="0" indent="0">
              <a:lnSpc>
                <a:spcPct val="110000"/>
              </a:lnSpc>
              <a:buNone/>
            </a:pPr>
            <a:r>
              <a:rPr lang="en-US" sz="4000" dirty="0"/>
              <a:t>In those days Jesus came from Nazareth of Galilee and was baptized by John in the Jordan.  And when he came up out of the water, immediately  he saw the heavens opened and the Spirit descending upon him like a dove; and a voice came from heaven, “You are my beloved Son, with you I am well-pleased.</a:t>
            </a:r>
          </a:p>
          <a:p>
            <a:pPr marL="0" indent="0" algn="r">
              <a:buNone/>
            </a:pPr>
            <a:r>
              <a:rPr lang="en-US" i="1" dirty="0"/>
              <a:t>Mark 1, 9-11</a:t>
            </a:r>
          </a:p>
          <a:p>
            <a:pPr marL="0" indent="0" algn="r">
              <a:buNone/>
            </a:pPr>
            <a:endParaRPr lang="en-US" i="1" dirty="0"/>
          </a:p>
          <a:p>
            <a:pPr marL="0" indent="0" algn="ctr">
              <a:buNone/>
            </a:pPr>
            <a:r>
              <a:rPr lang="en-US" sz="4000" i="1" dirty="0"/>
              <a:t>Let us pray for pray for submission to God’s will</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74" y="274103"/>
            <a:ext cx="4373495" cy="6179233"/>
          </a:xfrm>
          <a:prstGeom prst="rect">
            <a:avLst/>
          </a:prstGeom>
        </p:spPr>
      </p:pic>
    </p:spTree>
    <p:extLst>
      <p:ext uri="{BB962C8B-B14F-4D97-AF65-F5344CB8AC3E}">
        <p14:creationId xmlns:p14="http://schemas.microsoft.com/office/powerpoint/2010/main" val="258427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4439020"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1" y="3657604"/>
            <a:ext cx="7632848" cy="3785652"/>
          </a:xfrm>
          <a:prstGeom prst="rect">
            <a:avLst/>
          </a:prstGeom>
          <a:noFill/>
        </p:spPr>
        <p:txBody>
          <a:bodyPr wrap="square" rtlCol="0">
            <a:spAutoFit/>
          </a:bodyPr>
          <a:lstStyle/>
          <a:p>
            <a:pPr defTabSz="457200"/>
            <a:r>
              <a:rPr lang="en-US" sz="4000" dirty="0">
                <a:solidFill>
                  <a:prstClr val="white"/>
                </a:solidFill>
              </a:rPr>
              <a:t>O my Jesus, forgive us our sins, </a:t>
            </a:r>
          </a:p>
          <a:p>
            <a:pPr defTabSz="457200"/>
            <a:r>
              <a:rPr lang="en-US" sz="4000" dirty="0">
                <a:solidFill>
                  <a:prstClr val="white"/>
                </a:solidFill>
              </a:rPr>
              <a:t>save us from the fires of hell.  </a:t>
            </a:r>
          </a:p>
          <a:p>
            <a:pPr defTabSz="457200"/>
            <a:r>
              <a:rPr lang="en-US" sz="4000" dirty="0">
                <a:solidFill>
                  <a:prstClr val="white"/>
                </a:solidFill>
              </a:rPr>
              <a:t>Lead all souls to Heaven, </a:t>
            </a:r>
          </a:p>
          <a:p>
            <a:pPr defTabSz="457200"/>
            <a:r>
              <a:rPr lang="en-US" sz="4000" dirty="0">
                <a:solidFill>
                  <a:prstClr val="white"/>
                </a:solidFill>
              </a:rPr>
              <a:t>especially those in most need of Thy mercy.</a:t>
            </a:r>
          </a:p>
          <a:p>
            <a:pPr defTabSz="457200"/>
            <a:endParaRPr lang="en-CA" sz="40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863" y="338138"/>
            <a:ext cx="437197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89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 y="914401"/>
            <a:ext cx="7368165" cy="6026726"/>
          </a:xfrm>
        </p:spPr>
        <p:txBody>
          <a:bodyPr>
            <a:normAutofit fontScale="85000" lnSpcReduction="20000"/>
          </a:bodyPr>
          <a:lstStyle/>
          <a:p>
            <a:pPr marL="0" indent="0">
              <a:buNone/>
            </a:pPr>
            <a:r>
              <a:rPr lang="en-US" sz="4000" dirty="0"/>
              <a:t>On the third day there was a marriage at Cana in Galilee, and the mother of Jesus was there;  Jesus also was invited to the marriage, with his disciples.  When the wine failed, the mother of Jesus said to him, “They have no wine.” And Jesus said to her, “O woman, what have you to do with me?  My hour has not yet come.”  His mother said to the servants, “Do whatever he tells you”  …This, the first of his signs, Jesus did at Cana in Galilee, and manifested his glory; and his disciples believed in him.</a:t>
            </a:r>
          </a:p>
          <a:p>
            <a:pPr marL="0" indent="0" algn="r">
              <a:buNone/>
            </a:pPr>
            <a:endParaRPr lang="en-US" sz="2100" i="1" dirty="0"/>
          </a:p>
          <a:p>
            <a:pPr marL="0" indent="0" algn="ctr">
              <a:buNone/>
            </a:pPr>
            <a:r>
              <a:rPr lang="en-US" sz="4000" i="1" dirty="0"/>
              <a:t>Let us pray for devotion to Mary</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TextBox 3"/>
          <p:cNvSpPr txBox="1"/>
          <p:nvPr/>
        </p:nvSpPr>
        <p:spPr>
          <a:xfrm>
            <a:off x="322928" y="135088"/>
            <a:ext cx="11711746" cy="1354217"/>
          </a:xfrm>
          <a:prstGeom prst="rect">
            <a:avLst/>
          </a:prstGeom>
          <a:noFill/>
        </p:spPr>
        <p:txBody>
          <a:bodyPr wrap="none" rtlCol="0">
            <a:spAutoFit/>
          </a:bodyPr>
          <a:lstStyle/>
          <a:p>
            <a:pPr defTabSz="457200"/>
            <a:r>
              <a:rPr lang="en-US" sz="3200" dirty="0">
                <a:solidFill>
                  <a:prstClr val="white"/>
                </a:solidFill>
              </a:rPr>
              <a:t>The 2</a:t>
            </a:r>
            <a:r>
              <a:rPr lang="en-US" sz="3200" baseline="30000" dirty="0">
                <a:solidFill>
                  <a:prstClr val="white"/>
                </a:solidFill>
              </a:rPr>
              <a:t>nd</a:t>
            </a:r>
            <a:r>
              <a:rPr lang="en-US" sz="3200" dirty="0">
                <a:solidFill>
                  <a:prstClr val="white"/>
                </a:solidFill>
              </a:rPr>
              <a:t> Luminous Mystery – The Wedding Feast at Cana   </a:t>
            </a:r>
            <a:r>
              <a:rPr lang="en-US" sz="2400" i="1" dirty="0">
                <a:solidFill>
                  <a:prstClr val="white"/>
                </a:solidFill>
              </a:rPr>
              <a:t>John 2, 1-5 &amp; 11</a:t>
            </a:r>
          </a:p>
          <a:p>
            <a:pPr defTabSz="457200"/>
            <a:endParaRPr lang="en-US" sz="3200" dirty="0">
              <a:solidFill>
                <a:prstClr val="white"/>
              </a:solidFill>
            </a:endParaRPr>
          </a:p>
          <a:p>
            <a:pPr defTabSz="457200"/>
            <a:endParaRPr lang="en-CA"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868" y="779652"/>
            <a:ext cx="4325970" cy="5798447"/>
          </a:xfrm>
          <a:prstGeom prst="rect">
            <a:avLst/>
          </a:prstGeom>
        </p:spPr>
      </p:pic>
    </p:spTree>
    <p:extLst>
      <p:ext uri="{BB962C8B-B14F-4D97-AF65-F5344CB8AC3E}">
        <p14:creationId xmlns:p14="http://schemas.microsoft.com/office/powerpoint/2010/main" val="364583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3574924" cy="3048752"/>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262558" y="3356992"/>
            <a:ext cx="7704856" cy="3785652"/>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a:t>
            </a:r>
          </a:p>
          <a:p>
            <a:pPr algn="just" defTabSz="457200"/>
            <a:r>
              <a:rPr lang="en-US" sz="4000" dirty="0">
                <a:solidFill>
                  <a:prstClr val="white"/>
                </a:solidFill>
              </a:rPr>
              <a:t>need of Thy mercy.</a:t>
            </a:r>
          </a:p>
          <a:p>
            <a:pPr algn="just" defTabSz="457200"/>
            <a:endParaRPr lang="en-CA" sz="4000"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701" y="530225"/>
            <a:ext cx="4329113"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4490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112</TotalTime>
  <Words>1521</Words>
  <Application>Microsoft Office PowerPoint</Application>
  <PresentationFormat>Custom</PresentationFormat>
  <Paragraphs>191</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Calibri</vt:lpstr>
      <vt:lpstr>Calibri Light</vt:lpstr>
      <vt:lpstr>1_Office Theme</vt:lpstr>
      <vt:lpstr>Office Theme</vt:lpstr>
      <vt:lpstr>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Day Novena for life  to Our Lady of Guadalupe</dc:title>
  <dc:creator>Mike C</dc:creator>
  <cp:lastModifiedBy>Chris Rappel</cp:lastModifiedBy>
  <cp:revision>24</cp:revision>
  <dcterms:created xsi:type="dcterms:W3CDTF">2018-12-03T17:08:55Z</dcterms:created>
  <dcterms:modified xsi:type="dcterms:W3CDTF">2025-09-22T20:17:25Z</dcterms:modified>
</cp:coreProperties>
</file>