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sldIdLst>
    <p:sldId id="257" r:id="rId5"/>
    <p:sldId id="279" r:id="rId6"/>
    <p:sldId id="259" r:id="rId7"/>
    <p:sldId id="275" r:id="rId8"/>
    <p:sldId id="276"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7" r:id="rId25"/>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32"/>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4169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8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07"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94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31"/>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5111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2202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8" y="1710134"/>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58"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472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458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210"/>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3"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13"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388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012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62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5" y="457314"/>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662"/>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649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0392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5" y="457314"/>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662"/>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9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247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9314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07"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506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9"/>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92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408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5" y="1710135"/>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55"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857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0064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211"/>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0"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10"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2507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5641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781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9" y="1710134"/>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59"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3588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2" y="457312"/>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661"/>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2308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2" y="457312"/>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661"/>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9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48451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843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04"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8053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4"/>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317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2215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5" y="1710135"/>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5"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496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76889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2" y="365211"/>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0"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0"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5529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58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32463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0502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307"/>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6" y="987656"/>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8130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307"/>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6" y="987656"/>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936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09561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4"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329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210"/>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4"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14"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911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015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221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315"/>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663"/>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414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315"/>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663"/>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9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38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210"/>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8"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95"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9825781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210"/>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7"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95"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6479261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211"/>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4"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92"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6429246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4" y="365211"/>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4"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4"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2"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06730025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6" y="365209"/>
            <a:ext cx="10514231" cy="2365560"/>
          </a:xfrm>
        </p:spPr>
        <p:txBody>
          <a:bodyPr>
            <a:normAutofit/>
          </a:bodyPr>
          <a:lstStyle/>
          <a:p>
            <a:pPr algn="ctr"/>
            <a:r>
              <a:rPr lang="en-US" b="1" dirty="0"/>
              <a:t>Novena for life </a:t>
            </a:r>
            <a:br>
              <a:rPr lang="en-US" b="1" dirty="0"/>
            </a:br>
            <a:r>
              <a:rPr lang="en-US" b="1" dirty="0"/>
              <a:t>to</a:t>
            </a:r>
            <a:br>
              <a:rPr lang="en-US" b="1" dirty="0"/>
            </a:br>
            <a:r>
              <a:rPr lang="en-US" b="1"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6" y="3201151"/>
            <a:ext cx="10514231" cy="2977252"/>
          </a:xfrm>
        </p:spPr>
        <p:txBody>
          <a:bodyPr>
            <a:normAutofit/>
          </a:bodyPr>
          <a:lstStyle/>
          <a:p>
            <a:pPr marL="0" indent="0" algn="ctr">
              <a:buNone/>
            </a:pPr>
            <a:r>
              <a:rPr lang="en-US" sz="3600" dirty="0">
                <a:latin typeface="Arial" panose="020B0604020202020204" pitchFamily="34" charset="0"/>
                <a:cs typeface="Arial" panose="020B0604020202020204" pitchFamily="34" charset="0"/>
              </a:rPr>
              <a:t>Day 3</a:t>
            </a:r>
          </a:p>
          <a:p>
            <a:pPr marL="0" indent="0" algn="ctr">
              <a:buNone/>
            </a:pPr>
            <a:r>
              <a:rPr lang="en-US" sz="3600" dirty="0">
                <a:latin typeface="Arial" panose="020B0604020202020204" pitchFamily="34" charset="0"/>
                <a:cs typeface="Arial" panose="020B0604020202020204" pitchFamily="34" charset="0"/>
              </a:rPr>
              <a:t>Friday, Dec 6, 2025</a:t>
            </a:r>
          </a:p>
          <a:p>
            <a:pPr marL="0" indent="0">
              <a:buNone/>
            </a:pPr>
            <a:endParaRPr lang="en-US" dirty="0"/>
          </a:p>
          <a:p>
            <a:pPr marL="0" indent="0" algn="ctr">
              <a:buNone/>
            </a:pPr>
            <a:r>
              <a:rPr lang="en-US" sz="4000" dirty="0"/>
              <a:t>The Sorrowful Mysteries of the Rosary</a:t>
            </a:r>
          </a:p>
        </p:txBody>
      </p:sp>
    </p:spTree>
    <p:extLst>
      <p:ext uri="{BB962C8B-B14F-4D97-AF65-F5344CB8AC3E}">
        <p14:creationId xmlns:p14="http://schemas.microsoft.com/office/powerpoint/2010/main" val="312819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66233" y="239909"/>
            <a:ext cx="6898664" cy="6619689"/>
          </a:xfrm>
        </p:spPr>
        <p:txBody>
          <a:bodyPr>
            <a:normAutofit fontScale="85000" lnSpcReduction="20000"/>
          </a:bodyPr>
          <a:lstStyle/>
          <a:p>
            <a:pPr marL="0" indent="0" algn="ctr">
              <a:buNone/>
            </a:pPr>
            <a:r>
              <a:rPr lang="en-US" sz="4000" dirty="0"/>
              <a:t>The 3</a:t>
            </a:r>
            <a:r>
              <a:rPr lang="en-US" sz="4000" baseline="30000" dirty="0"/>
              <a:t>rd</a:t>
            </a:r>
            <a:r>
              <a:rPr lang="en-US" sz="4000" dirty="0"/>
              <a:t>  Sorrowful Mystery – The Crowning with Thorns</a:t>
            </a:r>
          </a:p>
          <a:p>
            <a:pPr marL="0" indent="0" algn="ctr">
              <a:buNone/>
            </a:pPr>
            <a:endParaRPr lang="en-US" sz="2100" dirty="0"/>
          </a:p>
          <a:p>
            <a:pPr marL="0" indent="0">
              <a:lnSpc>
                <a:spcPct val="110000"/>
              </a:lnSpc>
              <a:buNone/>
            </a:pPr>
            <a:r>
              <a:rPr lang="en-US" sz="4200" dirty="0"/>
              <a:t>And plaiting a crown of thorns,  they put it on his head, and put a reed in his right hand. And kneeling before him they mocked him saying, “Hail, King of the Jews!”  </a:t>
            </a:r>
          </a:p>
          <a:p>
            <a:pPr marL="0" indent="0">
              <a:lnSpc>
                <a:spcPct val="110000"/>
              </a:lnSpc>
              <a:buNone/>
            </a:pPr>
            <a:r>
              <a:rPr lang="en-US" sz="4200" dirty="0"/>
              <a:t>And they spat upon him, and took the reed and struck him on the head.</a:t>
            </a:r>
          </a:p>
          <a:p>
            <a:pPr marL="0" indent="0" algn="r">
              <a:buNone/>
            </a:pPr>
            <a:r>
              <a:rPr lang="en-US" i="1" dirty="0"/>
              <a:t>Matthew 27, 29-30</a:t>
            </a:r>
          </a:p>
          <a:p>
            <a:pPr marL="0" indent="0" algn="ctr">
              <a:buNone/>
            </a:pPr>
            <a:r>
              <a:rPr lang="en-US" sz="4000" i="1" dirty="0"/>
              <a:t>Let us pray for moral strength and courage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350" y="563273"/>
            <a:ext cx="4680519" cy="5674841"/>
          </a:xfrm>
          <a:prstGeom prst="rect">
            <a:avLst/>
          </a:prstGeom>
        </p:spPr>
      </p:pic>
    </p:spTree>
    <p:extLst>
      <p:ext uri="{BB962C8B-B14F-4D97-AF65-F5344CB8AC3E}">
        <p14:creationId xmlns:p14="http://schemas.microsoft.com/office/powerpoint/2010/main" val="398765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8" y="401122"/>
            <a:ext cx="7175321" cy="3049458"/>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18542" y="3501802"/>
            <a:ext cx="7128792" cy="3785652"/>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a:p>
            <a:pPr algn="just" defTabSz="457200"/>
            <a:endParaRPr lang="en-CA" sz="4000"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344" y="405463"/>
            <a:ext cx="4681537"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55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3506" y="1132881"/>
            <a:ext cx="4129492" cy="5517928"/>
          </a:xfrm>
        </p:spPr>
        <p:txBody>
          <a:bodyPr>
            <a:normAutofit fontScale="47500" lnSpcReduction="20000"/>
          </a:bodyPr>
          <a:lstStyle/>
          <a:p>
            <a:pPr marL="0" indent="0">
              <a:lnSpc>
                <a:spcPct val="120000"/>
              </a:lnSpc>
              <a:buNone/>
            </a:pPr>
            <a:r>
              <a:rPr lang="en-US" sz="6700" dirty="0"/>
              <a:t>Then he handed him over to them to be crucified.</a:t>
            </a:r>
          </a:p>
          <a:p>
            <a:pPr marL="0" indent="0">
              <a:lnSpc>
                <a:spcPct val="120000"/>
              </a:lnSpc>
              <a:buNone/>
            </a:pPr>
            <a:r>
              <a:rPr lang="en-US" sz="6700" dirty="0"/>
              <a:t>So they took Jesus, and he went out, bearing his own cross, to the place called the place of the skull,  which is called in Hebrew, Gol’gotha.</a:t>
            </a:r>
          </a:p>
          <a:p>
            <a:pPr marL="0" indent="0" algn="r">
              <a:buNone/>
            </a:pPr>
            <a:r>
              <a:rPr lang="en-US" sz="5100" i="1" dirty="0"/>
              <a:t>John 19, 16-18</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043" y="981103"/>
            <a:ext cx="7226709" cy="4749953"/>
          </a:xfrm>
          <a:prstGeom prst="rect">
            <a:avLst/>
          </a:prstGeom>
        </p:spPr>
      </p:pic>
      <p:sp>
        <p:nvSpPr>
          <p:cNvPr id="4" name="TextBox 3"/>
          <p:cNvSpPr txBox="1"/>
          <p:nvPr/>
        </p:nvSpPr>
        <p:spPr>
          <a:xfrm>
            <a:off x="965633" y="256449"/>
            <a:ext cx="10358984" cy="923544"/>
          </a:xfrm>
          <a:prstGeom prst="rect">
            <a:avLst/>
          </a:prstGeom>
          <a:noFill/>
        </p:spPr>
        <p:txBody>
          <a:bodyPr wrap="square" rtlCol="0">
            <a:spAutoFit/>
          </a:bodyPr>
          <a:lstStyle/>
          <a:p>
            <a:pPr defTabSz="457200"/>
            <a:r>
              <a:rPr lang="en-US" sz="3600" dirty="0">
                <a:solidFill>
                  <a:prstClr val="white"/>
                </a:solidFill>
              </a:rPr>
              <a:t>The 4th  Sorrowful Mystery – The Carrying of the Cross</a:t>
            </a:r>
          </a:p>
          <a:p>
            <a:pPr defTabSz="457200"/>
            <a:endParaRPr lang="en-CA" sz="1800" dirty="0">
              <a:solidFill>
                <a:prstClr val="white"/>
              </a:solidFill>
            </a:endParaRPr>
          </a:p>
        </p:txBody>
      </p:sp>
      <p:sp>
        <p:nvSpPr>
          <p:cNvPr id="6" name="TextBox 5"/>
          <p:cNvSpPr txBox="1"/>
          <p:nvPr/>
        </p:nvSpPr>
        <p:spPr>
          <a:xfrm>
            <a:off x="5038996" y="5924860"/>
            <a:ext cx="7099148" cy="861974"/>
          </a:xfrm>
          <a:prstGeom prst="rect">
            <a:avLst/>
          </a:prstGeom>
          <a:noFill/>
        </p:spPr>
        <p:txBody>
          <a:bodyPr wrap="square" rtlCol="0">
            <a:spAutoFit/>
          </a:bodyPr>
          <a:lstStyle/>
          <a:p>
            <a:pPr algn="ctr" defTabSz="457200"/>
            <a:r>
              <a:rPr lang="en-US" sz="3200" i="1" dirty="0">
                <a:solidFill>
                  <a:prstClr val="white"/>
                </a:solidFill>
              </a:rPr>
              <a:t>Let us pray for the virtue of patience</a:t>
            </a:r>
            <a:endParaRPr lang="en-US" sz="3200" dirty="0">
              <a:solidFill>
                <a:prstClr val="white"/>
              </a:solidFill>
            </a:endParaRPr>
          </a:p>
          <a:p>
            <a:pPr defTabSz="457200"/>
            <a:endParaRPr lang="en-CA" sz="1800" dirty="0">
              <a:solidFill>
                <a:prstClr val="white"/>
              </a:solidFill>
            </a:endParaRPr>
          </a:p>
        </p:txBody>
      </p:sp>
    </p:spTree>
    <p:extLst>
      <p:ext uri="{BB962C8B-B14F-4D97-AF65-F5344CB8AC3E}">
        <p14:creationId xmlns:p14="http://schemas.microsoft.com/office/powerpoint/2010/main" val="349646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5" y="401122"/>
            <a:ext cx="4655041" cy="3316704"/>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18542" y="4221887"/>
            <a:ext cx="11665296" cy="2554545"/>
          </a:xfrm>
          <a:prstGeom prst="rect">
            <a:avLst/>
          </a:prstGeom>
          <a:noFill/>
        </p:spPr>
        <p:txBody>
          <a:bodyPr wrap="square" rtlCol="0">
            <a:spAutoFit/>
          </a:bodyPr>
          <a:lstStyle/>
          <a:p>
            <a:pPr algn="just" defTabSz="457200"/>
            <a:r>
              <a:rPr lang="en-US" sz="3200" dirty="0">
                <a:solidFill>
                  <a:prstClr val="white"/>
                </a:solidFill>
              </a:rPr>
              <a:t>O my Jesus, forgive us our </a:t>
            </a:r>
          </a:p>
          <a:p>
            <a:pPr algn="just" defTabSz="457200"/>
            <a:r>
              <a:rPr lang="en-US" sz="3200" dirty="0">
                <a:solidFill>
                  <a:prstClr val="white"/>
                </a:solidFill>
              </a:rPr>
              <a:t>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endParaRPr lang="en-CA" sz="4000"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058" y="261442"/>
            <a:ext cx="7224713"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58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74024" y="456505"/>
            <a:ext cx="6836328" cy="6157059"/>
          </a:xfrm>
        </p:spPr>
        <p:txBody>
          <a:bodyPr>
            <a:normAutofit fontScale="92500"/>
          </a:bodyPr>
          <a:lstStyle/>
          <a:p>
            <a:pPr marL="0" indent="0" algn="ctr">
              <a:buNone/>
            </a:pPr>
            <a:endParaRPr lang="en-US" sz="4000" dirty="0"/>
          </a:p>
          <a:p>
            <a:pPr marL="0" indent="0" algn="ctr">
              <a:buNone/>
            </a:pPr>
            <a:r>
              <a:rPr lang="en-US" sz="4000" dirty="0"/>
              <a:t>The 5</a:t>
            </a:r>
            <a:r>
              <a:rPr lang="en-US" sz="4000" baseline="30000" dirty="0"/>
              <a:t>th</a:t>
            </a:r>
            <a:r>
              <a:rPr lang="en-US" sz="4000" dirty="0"/>
              <a:t>  Sorrowful Mystery – The Crucifixion</a:t>
            </a:r>
          </a:p>
          <a:p>
            <a:pPr marL="0" indent="0" algn="ctr">
              <a:buNone/>
            </a:pPr>
            <a:endParaRPr lang="en-US" sz="1900" dirty="0"/>
          </a:p>
          <a:p>
            <a:pPr marL="0" indent="0">
              <a:lnSpc>
                <a:spcPct val="100000"/>
              </a:lnSpc>
              <a:buNone/>
            </a:pPr>
            <a:r>
              <a:rPr lang="en-US" sz="4300" dirty="0"/>
              <a:t>When Jesus had received the vinegar, he said, “It is finished!”</a:t>
            </a:r>
          </a:p>
          <a:p>
            <a:pPr marL="0" indent="0">
              <a:lnSpc>
                <a:spcPct val="100000"/>
              </a:lnSpc>
              <a:buNone/>
            </a:pPr>
            <a:r>
              <a:rPr lang="en-US" sz="4300" dirty="0"/>
              <a:t>and he bowed his head and gave up his spirit.</a:t>
            </a:r>
          </a:p>
          <a:p>
            <a:pPr marL="0" indent="0" algn="r">
              <a:buNone/>
            </a:pPr>
            <a:r>
              <a:rPr lang="en-US" i="1" dirty="0"/>
              <a:t>John 19, 30</a:t>
            </a:r>
          </a:p>
          <a:p>
            <a:pPr marL="0" indent="0" algn="ctr">
              <a:buNone/>
            </a:pPr>
            <a:r>
              <a:rPr lang="en-US" sz="4000" i="1" dirty="0"/>
              <a:t>Let us pray for final perseverance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398" y="45828"/>
            <a:ext cx="3783625" cy="6840350"/>
          </a:xfrm>
          <a:prstGeom prst="rect">
            <a:avLst/>
          </a:prstGeom>
        </p:spPr>
      </p:pic>
    </p:spTree>
    <p:extLst>
      <p:ext uri="{BB962C8B-B14F-4D97-AF65-F5344CB8AC3E}">
        <p14:creationId xmlns:p14="http://schemas.microsoft.com/office/powerpoint/2010/main" val="43658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 y="401122"/>
            <a:ext cx="6815281" cy="3049458"/>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406574" y="3658452"/>
            <a:ext cx="7190745" cy="3785652"/>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a:p>
            <a:pPr algn="just" defTabSz="457200"/>
            <a:endParaRPr lang="en-CA" sz="4000" dirty="0">
              <a:solidFill>
                <a:prstClr val="white"/>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440" y="19056"/>
            <a:ext cx="3779837"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83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539"/>
            <a:ext cx="12190413" cy="6157059"/>
          </a:xfrm>
        </p:spPr>
        <p:txBody>
          <a:bodyPr>
            <a:normAutofit/>
          </a:bodyPr>
          <a:lstStyle/>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Rectangle 2">
            <a:extLst>
              <a:ext uri="{FF2B5EF4-FFF2-40B4-BE49-F238E27FC236}">
                <a16:creationId xmlns:a16="http://schemas.microsoft.com/office/drawing/2014/main" id="{6A37DDFC-38AD-4740-9E55-B11D9FBA3074}"/>
              </a:ext>
            </a:extLst>
          </p:cNvPr>
          <p:cNvSpPr>
            <a:spLocks noChangeArrowheads="1"/>
          </p:cNvSpPr>
          <p:nvPr/>
        </p:nvSpPr>
        <p:spPr bwMode="auto">
          <a:xfrm>
            <a:off x="104495" y="86936"/>
            <a:ext cx="12085923" cy="677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2400" b="1" dirty="0">
                <a:solidFill>
                  <a:prstClr val="white"/>
                </a:solidFill>
                <a:latin typeface="Arial" panose="020B0604020202020204" pitchFamily="34" charset="0"/>
              </a:rPr>
              <a:t>Hail, Holy Queen </a:t>
            </a:r>
          </a:p>
          <a:p>
            <a:pPr algn="ctr" defTabSz="914400" eaLnBrk="0" fontAlgn="base" hangingPunct="0">
              <a:spcBef>
                <a:spcPct val="0"/>
              </a:spcBef>
              <a:spcAft>
                <a:spcPct val="0"/>
              </a:spcAft>
            </a:pPr>
            <a:endParaRPr lang="en-US" altLang="en-US" sz="1400" b="1" dirty="0">
              <a:solidFill>
                <a:prstClr val="white"/>
              </a:solidFill>
              <a:latin typeface="Arial" panose="020B0604020202020204" pitchFamily="34" charset="0"/>
            </a:endParaRPr>
          </a:p>
          <a:p>
            <a:pPr defTabSz="914400" eaLnBrk="0" fontAlgn="base" hangingPunct="0">
              <a:spcBef>
                <a:spcPct val="0"/>
              </a:spcBef>
              <a:spcAft>
                <a:spcPct val="0"/>
              </a:spcAft>
            </a:pPr>
            <a:r>
              <a:rPr lang="en-US" altLang="en-US" sz="3600" dirty="0">
                <a:solidFill>
                  <a:prstClr val="white"/>
                </a:solidFill>
                <a:latin typeface="Arial" panose="020B0604020202020204" pitchFamily="34" charset="0"/>
              </a:rPr>
              <a:t>Hail, Holy Queen, Mother of mercy, our life, our sweetness, and our hope.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cry, poor banished children of Eve.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send up our sighs, mourning and weeping in this valley of tears.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Turn then, most gracious advocate, thine eyes of mercy toward us; and after this our exile, show unto us the blessed fruit of thy womb, Jesus.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O clement! O loving! O sweet Virgin Mary.</a:t>
            </a:r>
          </a:p>
          <a:p>
            <a:pPr defTabSz="914400" eaLnBrk="0" fontAlgn="base" hangingPunct="0">
              <a:spcBef>
                <a:spcPct val="0"/>
              </a:spcBef>
              <a:spcAft>
                <a:spcPct val="0"/>
              </a:spcAft>
            </a:pPr>
            <a:r>
              <a:rPr lang="en-US" altLang="en-US" sz="3600" strike="sngStrike" dirty="0">
                <a:solidFill>
                  <a:prstClr val="white"/>
                </a:solidFill>
                <a:latin typeface="Arial" panose="020B0604020202020204" pitchFamily="34" charset="0"/>
              </a:rPr>
              <a:t>v</a:t>
            </a:r>
            <a:r>
              <a:rPr lang="en-US" altLang="en-US" sz="3600" dirty="0">
                <a:solidFill>
                  <a:prstClr val="white"/>
                </a:solidFill>
                <a:latin typeface="Arial" panose="020B0604020202020204" pitchFamily="34" charset="0"/>
              </a:rPr>
              <a:t>  - Pray for us O Holy Mother of God.</a:t>
            </a:r>
          </a:p>
          <a:p>
            <a:pPr defTabSz="914400" eaLnBrk="0" fontAlgn="base" hangingPunct="0">
              <a:spcBef>
                <a:spcPct val="0"/>
              </a:spcBef>
              <a:spcAft>
                <a:spcPct val="0"/>
              </a:spcAft>
            </a:pPr>
            <a:r>
              <a:rPr lang="en-US" altLang="en-US" sz="3600" strike="sngStrike" dirty="0">
                <a:solidFill>
                  <a:prstClr val="white"/>
                </a:solidFill>
                <a:latin typeface="Arial" panose="020B0604020202020204" pitchFamily="34" charset="0"/>
              </a:rPr>
              <a:t>r</a:t>
            </a:r>
            <a:r>
              <a:rPr lang="en-US" altLang="en-US" sz="3600" dirty="0">
                <a:solidFill>
                  <a:prstClr val="white"/>
                </a:solidFill>
                <a:latin typeface="Arial" panose="020B0604020202020204" pitchFamily="34" charset="0"/>
              </a:rPr>
              <a:t>  - That we may be made worthy of the promises of Christ.</a:t>
            </a:r>
          </a:p>
        </p:txBody>
      </p:sp>
    </p:spTree>
    <p:extLst>
      <p:ext uri="{BB962C8B-B14F-4D97-AF65-F5344CB8AC3E}">
        <p14:creationId xmlns:p14="http://schemas.microsoft.com/office/powerpoint/2010/main" val="373028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3527-3D4D-4D87-A055-F897FE579004}"/>
              </a:ext>
            </a:extLst>
          </p:cNvPr>
          <p:cNvSpPr>
            <a:spLocks noGrp="1"/>
          </p:cNvSpPr>
          <p:nvPr>
            <p:ph idx="1"/>
          </p:nvPr>
        </p:nvSpPr>
        <p:spPr>
          <a:xfrm>
            <a:off x="103898" y="11"/>
            <a:ext cx="11854484" cy="6662115"/>
          </a:xfrm>
        </p:spPr>
        <p:txBody>
          <a:bodyPr>
            <a:normAutofit lnSpcReduction="10000"/>
          </a:bodyPr>
          <a:lstStyle/>
          <a:p>
            <a:pPr marL="0" indent="0">
              <a:buNone/>
            </a:pPr>
            <a:r>
              <a:rPr lang="en-US" dirty="0"/>
              <a:t>Let us pray</a:t>
            </a:r>
          </a:p>
          <a:p>
            <a:pPr marL="0" indent="0">
              <a:buNone/>
            </a:pPr>
            <a:r>
              <a:rPr lang="en-US" sz="4000" dirty="0"/>
              <a:t>O God, whose only-begotten Son, by His life, death, and resurrection, has purchased for us the rewards of eternal salvation; grant we beseech Thee, that by meditating upon these mysteries of the most holy Rosary of the Blessed Virgin Mary, we may imitate what they contain and obtain what they promise. Through the same Christ our Lord. Amen.</a:t>
            </a:r>
          </a:p>
          <a:p>
            <a:pPr marL="0" indent="0">
              <a:buNone/>
            </a:pPr>
            <a:r>
              <a:rPr lang="en-US" sz="2400" i="1" strike="sngStrike" dirty="0"/>
              <a:t>V</a:t>
            </a:r>
            <a:r>
              <a:rPr lang="en-US" sz="2400" dirty="0"/>
              <a:t>   </a:t>
            </a:r>
            <a:r>
              <a:rPr lang="en-US" sz="4000" dirty="0"/>
              <a:t>May the divine assistance remain always with us. </a:t>
            </a:r>
          </a:p>
          <a:p>
            <a:pPr marL="0" indent="0">
              <a:buNone/>
            </a:pPr>
            <a:r>
              <a:rPr lang="en-US" sz="3600" i="1" strike="sngStrike" dirty="0"/>
              <a:t>r</a:t>
            </a:r>
            <a:r>
              <a:rPr lang="en-US" sz="4000" dirty="0"/>
              <a:t>   Amen</a:t>
            </a:r>
          </a:p>
          <a:p>
            <a:pPr marL="0" indent="0">
              <a:buNone/>
            </a:pPr>
            <a:r>
              <a:rPr lang="en-US" sz="2400" i="1" strike="sngStrike" dirty="0"/>
              <a:t>V</a:t>
            </a:r>
            <a:r>
              <a:rPr lang="en-US" sz="2400" i="1" dirty="0"/>
              <a:t> </a:t>
            </a:r>
            <a:r>
              <a:rPr lang="en-US" sz="2400" dirty="0"/>
              <a:t>  </a:t>
            </a:r>
            <a:r>
              <a:rPr lang="en-US" sz="4000" dirty="0"/>
              <a:t>And may the souls of the faithful departed, through the mercy of God, rest in peace.  </a:t>
            </a:r>
            <a:r>
              <a:rPr lang="en-US" sz="3500" i="1" strike="sngStrike" dirty="0"/>
              <a:t>r</a:t>
            </a:r>
            <a:r>
              <a:rPr lang="en-US" sz="4000" dirty="0"/>
              <a:t>  Amen</a:t>
            </a:r>
          </a:p>
        </p:txBody>
      </p:sp>
    </p:spTree>
    <p:extLst>
      <p:ext uri="{BB962C8B-B14F-4D97-AF65-F5344CB8AC3E}">
        <p14:creationId xmlns:p14="http://schemas.microsoft.com/office/powerpoint/2010/main" val="108154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0" y="0"/>
            <a:ext cx="11743662" cy="6859588"/>
          </a:xfrm>
        </p:spPr>
        <p:txBody>
          <a:bodyPr>
            <a:normAutofit/>
          </a:bodyPr>
          <a:lstStyle/>
          <a:p>
            <a:pPr marL="0" indent="0" algn="ctr">
              <a:buNone/>
            </a:pPr>
            <a:r>
              <a:rPr lang="en-US" sz="3200" dirty="0"/>
              <a:t>Memorare of Our Lady of Guadalupe</a:t>
            </a:r>
          </a:p>
          <a:p>
            <a:pPr marL="0" indent="0" algn="ctr">
              <a:buNone/>
            </a:pPr>
            <a:endParaRPr lang="en-US" sz="32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142917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6" y="278360"/>
            <a:ext cx="12190413" cy="6859588"/>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181608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50590" y="1053530"/>
            <a:ext cx="11085657" cy="4392488"/>
          </a:xfrm>
        </p:spPr>
        <p:txBody>
          <a:bodyPr>
            <a:normAutofit/>
          </a:bodyPr>
          <a:lstStyle/>
          <a:p>
            <a:pPr marL="0" indent="0" algn="ctr">
              <a:buNone/>
            </a:pPr>
            <a:r>
              <a:rPr lang="en-CA" sz="4000" dirty="0">
                <a:effectLst/>
                <a:latin typeface="Aptos" panose="020B0004020202020204" pitchFamily="34" charset="0"/>
                <a:ea typeface="Aptos" panose="020B0004020202020204" pitchFamily="34" charset="0"/>
                <a:cs typeface="Times New Roman" panose="02020603050405020304" pitchFamily="18" charset="0"/>
              </a:rPr>
              <a:t>O Mary, most sorrowful, whose Immaculate Heart, was pierced by seven swords of grief, help us to walk valiantly amid the sharp thorns strewn across our pathways. Obtain for us the strength to be  true imitators of you. This we ask you, our dearest Mother.</a:t>
            </a:r>
            <a:endParaRPr lang="en-US" sz="4000" dirty="0"/>
          </a:p>
        </p:txBody>
      </p:sp>
    </p:spTree>
    <p:extLst>
      <p:ext uri="{BB962C8B-B14F-4D97-AF65-F5344CB8AC3E}">
        <p14:creationId xmlns:p14="http://schemas.microsoft.com/office/powerpoint/2010/main" val="163507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9588"/>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202248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46" y="601594"/>
            <a:ext cx="4552774" cy="5790294"/>
          </a:xfrm>
          <a:prstGeom prst="rect">
            <a:avLst/>
          </a:prstGeom>
        </p:spPr>
      </p:pic>
    </p:spTree>
    <p:extLst>
      <p:ext uri="{BB962C8B-B14F-4D97-AF65-F5344CB8AC3E}">
        <p14:creationId xmlns:p14="http://schemas.microsoft.com/office/powerpoint/2010/main" val="223910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539"/>
            <a:ext cx="12190413" cy="6157059"/>
          </a:xfrm>
        </p:spPr>
        <p:txBody>
          <a:bodyPr>
            <a:normAutofit/>
          </a:bodyPr>
          <a:lstStyle/>
          <a:p>
            <a:pPr marL="0" indent="0" algn="ctr">
              <a:buNone/>
            </a:pPr>
            <a:r>
              <a:rPr lang="en-US" sz="4000" dirty="0"/>
              <a:t>The Holy Rosary</a:t>
            </a:r>
          </a:p>
          <a:p>
            <a:pPr marL="0" indent="0" algn="ctr">
              <a:buNone/>
            </a:pPr>
            <a:endParaRPr lang="en-US" sz="4000" dirty="0"/>
          </a:p>
          <a:p>
            <a:pPr marL="0" indent="0">
              <a:buNone/>
            </a:pPr>
            <a:r>
              <a:rPr lang="en-US" sz="4000" dirty="0"/>
              <a:t>To begin:</a:t>
            </a:r>
          </a:p>
          <a:p>
            <a:pPr marL="0" indent="0" algn="ctr">
              <a:buNone/>
            </a:pPr>
            <a:r>
              <a:rPr lang="en-US" sz="4000" dirty="0"/>
              <a:t>The Sign of the Cross</a:t>
            </a:r>
          </a:p>
          <a:p>
            <a:pPr marL="0" indent="0" algn="ctr">
              <a:buNone/>
            </a:pPr>
            <a:r>
              <a:rPr lang="en-US" sz="4000" dirty="0"/>
              <a:t>The Apostles’ Creed</a:t>
            </a:r>
          </a:p>
          <a:p>
            <a:pPr marL="0" indent="0" algn="ctr">
              <a:buNone/>
            </a:pPr>
            <a:r>
              <a:rPr lang="en-US" sz="4000" dirty="0"/>
              <a:t>The Lord’s Prayer</a:t>
            </a:r>
          </a:p>
          <a:p>
            <a:pPr marL="0" indent="0" algn="ctr">
              <a:buNone/>
            </a:pPr>
            <a:r>
              <a:rPr lang="en-US" sz="4000" dirty="0"/>
              <a:t>3 Hail Marys – for an increase in faith, hope and charity</a:t>
            </a:r>
          </a:p>
          <a:p>
            <a:pPr marL="0" indent="0" algn="ctr">
              <a:buNone/>
            </a:pPr>
            <a:r>
              <a:rPr lang="en-US" sz="4000" dirty="0"/>
              <a:t>Glory Be </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310045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3989" y="676563"/>
            <a:ext cx="10382724" cy="5910678"/>
          </a:xfrm>
          <a:prstGeom prst="rect">
            <a:avLst/>
          </a:prstGeom>
          <a:noFill/>
        </p:spPr>
        <p:txBody>
          <a:bodyPr wrap="square" rtlCol="0">
            <a:spAutoFit/>
          </a:bodyPr>
          <a:lstStyle/>
          <a:p>
            <a:pPr defTabSz="457200"/>
            <a:r>
              <a:rPr lang="en-CA" sz="4000" dirty="0">
                <a:solidFill>
                  <a:prstClr val="white"/>
                </a:solidFill>
              </a:rPr>
              <a:t>I believe in God, the Father almighty,</a:t>
            </a:r>
            <a:br>
              <a:rPr lang="en-CA" sz="4000" dirty="0">
                <a:solidFill>
                  <a:prstClr val="white"/>
                </a:solidFill>
              </a:rPr>
            </a:br>
            <a:r>
              <a:rPr lang="en-CA" sz="4000" dirty="0">
                <a:solidFill>
                  <a:prstClr val="white"/>
                </a:solidFill>
              </a:rPr>
              <a:t>Creator of heaven and earth,</a:t>
            </a:r>
          </a:p>
          <a:p>
            <a:pPr defTabSz="457200"/>
            <a:r>
              <a:rPr lang="en-CA" sz="4000" dirty="0">
                <a:solidFill>
                  <a:prstClr val="white"/>
                </a:solidFill>
              </a:rPr>
              <a:t>and in Jesus Christ, His only Son, our Lord,</a:t>
            </a:r>
            <a:br>
              <a:rPr lang="en-CA" sz="4000" dirty="0">
                <a:solidFill>
                  <a:prstClr val="white"/>
                </a:solidFill>
              </a:rPr>
            </a:br>
            <a:r>
              <a:rPr lang="en-CA" sz="4000" i="1" dirty="0">
                <a:solidFill>
                  <a:prstClr val="white"/>
                </a:solidFill>
              </a:rPr>
              <a:t>who was conceived by the Holy Spirit,</a:t>
            </a:r>
            <a:br>
              <a:rPr lang="en-CA" sz="4000" i="1" dirty="0">
                <a:solidFill>
                  <a:prstClr val="white"/>
                </a:solidFill>
              </a:rPr>
            </a:br>
            <a:r>
              <a:rPr lang="en-CA" sz="4000" i="1" dirty="0">
                <a:solidFill>
                  <a:prstClr val="white"/>
                </a:solidFill>
              </a:rPr>
              <a:t>born of the Virgin Mary</a:t>
            </a:r>
            <a:r>
              <a:rPr lang="en-CA" sz="4000" dirty="0">
                <a:solidFill>
                  <a:prstClr val="white"/>
                </a:solidFill>
              </a:rPr>
              <a:t>,</a:t>
            </a:r>
            <a:br>
              <a:rPr lang="en-CA" sz="4000" dirty="0">
                <a:solidFill>
                  <a:prstClr val="white"/>
                </a:solidFill>
              </a:rPr>
            </a:br>
            <a:r>
              <a:rPr lang="en-CA" sz="4000" dirty="0">
                <a:solidFill>
                  <a:prstClr val="white"/>
                </a:solidFill>
              </a:rPr>
              <a:t>suffered under Pontius Pilate,</a:t>
            </a:r>
            <a:br>
              <a:rPr lang="en-CA" sz="4000" dirty="0">
                <a:solidFill>
                  <a:prstClr val="white"/>
                </a:solidFill>
              </a:rPr>
            </a:br>
            <a:r>
              <a:rPr lang="en-CA" sz="4000" dirty="0">
                <a:solidFill>
                  <a:prstClr val="white"/>
                </a:solidFill>
              </a:rPr>
              <a:t>was crucified, died and was buried;</a:t>
            </a:r>
            <a:br>
              <a:rPr lang="en-CA" sz="4000" dirty="0">
                <a:solidFill>
                  <a:prstClr val="white"/>
                </a:solidFill>
              </a:rPr>
            </a:br>
            <a:r>
              <a:rPr lang="en-CA" sz="4000" dirty="0">
                <a:solidFill>
                  <a:prstClr val="white"/>
                </a:solidFill>
              </a:rPr>
              <a:t>He descended into hell;</a:t>
            </a:r>
            <a:br>
              <a:rPr lang="en-CA" sz="4000" dirty="0">
                <a:solidFill>
                  <a:prstClr val="white"/>
                </a:solidFill>
              </a:rPr>
            </a:br>
            <a:r>
              <a:rPr lang="en-CA" sz="4000" dirty="0">
                <a:solidFill>
                  <a:prstClr val="white"/>
                </a:solidFill>
              </a:rPr>
              <a:t>on the third day He rose again from the dead;</a:t>
            </a:r>
            <a:br>
              <a:rPr lang="en-CA" sz="4000" dirty="0">
                <a:solidFill>
                  <a:prstClr val="white"/>
                </a:solidFill>
              </a:rPr>
            </a:br>
            <a:endParaRPr lang="en-CA" sz="1800" dirty="0">
              <a:solidFill>
                <a:prstClr val="white"/>
              </a:solidFill>
            </a:endParaRPr>
          </a:p>
        </p:txBody>
      </p:sp>
    </p:spTree>
    <p:extLst>
      <p:ext uri="{BB962C8B-B14F-4D97-AF65-F5344CB8AC3E}">
        <p14:creationId xmlns:p14="http://schemas.microsoft.com/office/powerpoint/2010/main" val="300882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226" y="476109"/>
            <a:ext cx="10774397" cy="6526374"/>
          </a:xfrm>
          <a:prstGeom prst="rect">
            <a:avLst/>
          </a:prstGeom>
        </p:spPr>
        <p:txBody>
          <a:bodyPr wrap="square">
            <a:spAutoFit/>
          </a:bodyPr>
          <a:lstStyle/>
          <a:p>
            <a:pPr defTabSz="457200"/>
            <a:r>
              <a:rPr lang="en-CA" sz="4000" dirty="0">
                <a:solidFill>
                  <a:prstClr val="white"/>
                </a:solidFill>
              </a:rPr>
              <a:t>He ascended into heaven, and is seated at the right hand of God the Father almighty;</a:t>
            </a:r>
            <a:br>
              <a:rPr lang="en-CA" sz="4000" dirty="0">
                <a:solidFill>
                  <a:prstClr val="white"/>
                </a:solidFill>
              </a:rPr>
            </a:br>
            <a:r>
              <a:rPr lang="en-CA" sz="4000" dirty="0">
                <a:solidFill>
                  <a:prstClr val="white"/>
                </a:solidFill>
              </a:rPr>
              <a:t>from there He will come to judge the living and the dead.</a:t>
            </a:r>
          </a:p>
          <a:p>
            <a:pPr defTabSz="457200"/>
            <a:r>
              <a:rPr lang="en-CA" sz="4000" dirty="0">
                <a:solidFill>
                  <a:prstClr val="white"/>
                </a:solidFill>
              </a:rPr>
              <a:t>I believe in the Holy Spirit,</a:t>
            </a:r>
            <a:br>
              <a:rPr lang="en-CA" sz="4000" dirty="0">
                <a:solidFill>
                  <a:prstClr val="white"/>
                </a:solidFill>
              </a:rPr>
            </a:br>
            <a:r>
              <a:rPr lang="en-CA" sz="4000" dirty="0">
                <a:solidFill>
                  <a:prstClr val="white"/>
                </a:solidFill>
              </a:rPr>
              <a:t>the holy catholic Church,</a:t>
            </a:r>
            <a:br>
              <a:rPr lang="en-CA" sz="4000" dirty="0">
                <a:solidFill>
                  <a:prstClr val="white"/>
                </a:solidFill>
              </a:rPr>
            </a:br>
            <a:r>
              <a:rPr lang="en-CA" sz="4000" dirty="0">
                <a:solidFill>
                  <a:prstClr val="white"/>
                </a:solidFill>
              </a:rPr>
              <a:t>the communion of saints,</a:t>
            </a:r>
            <a:br>
              <a:rPr lang="en-CA" sz="4000" dirty="0">
                <a:solidFill>
                  <a:prstClr val="white"/>
                </a:solidFill>
              </a:rPr>
            </a:br>
            <a:r>
              <a:rPr lang="en-CA" sz="4000" dirty="0">
                <a:solidFill>
                  <a:prstClr val="white"/>
                </a:solidFill>
              </a:rPr>
              <a:t>the forgiveness of sins,</a:t>
            </a:r>
            <a:br>
              <a:rPr lang="en-CA" sz="4000" dirty="0">
                <a:solidFill>
                  <a:prstClr val="white"/>
                </a:solidFill>
              </a:rPr>
            </a:br>
            <a:r>
              <a:rPr lang="en-CA" sz="4000" dirty="0">
                <a:solidFill>
                  <a:prstClr val="white"/>
                </a:solidFill>
              </a:rPr>
              <a:t>the resurrection of the body,</a:t>
            </a:r>
            <a:br>
              <a:rPr lang="en-CA" sz="4000" dirty="0">
                <a:solidFill>
                  <a:prstClr val="white"/>
                </a:solidFill>
              </a:rPr>
            </a:br>
            <a:r>
              <a:rPr lang="en-CA" sz="4000" dirty="0">
                <a:solidFill>
                  <a:prstClr val="white"/>
                </a:solidFill>
              </a:rPr>
              <a:t>and life everlasting.  Amen.</a:t>
            </a:r>
          </a:p>
          <a:p>
            <a:pPr defTabSz="457200"/>
            <a:endParaRPr lang="en-CA" sz="1800" dirty="0">
              <a:solidFill>
                <a:prstClr val="white"/>
              </a:solidFill>
            </a:endParaRPr>
          </a:p>
        </p:txBody>
      </p:sp>
    </p:spTree>
    <p:extLst>
      <p:ext uri="{BB962C8B-B14F-4D97-AF65-F5344CB8AC3E}">
        <p14:creationId xmlns:p14="http://schemas.microsoft.com/office/powerpoint/2010/main" val="367734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03983" y="357804"/>
            <a:ext cx="6316851" cy="6377073"/>
          </a:xfrm>
        </p:spPr>
        <p:txBody>
          <a:bodyPr>
            <a:normAutofit fontScale="92500" lnSpcReduction="10000"/>
          </a:bodyPr>
          <a:lstStyle/>
          <a:p>
            <a:pPr marL="0" indent="0" algn="ctr">
              <a:buNone/>
            </a:pPr>
            <a:r>
              <a:rPr lang="en-US" sz="4000" dirty="0"/>
              <a:t>The 1</a:t>
            </a:r>
            <a:r>
              <a:rPr lang="en-US" sz="4000" baseline="30000" dirty="0"/>
              <a:t>st</a:t>
            </a:r>
            <a:r>
              <a:rPr lang="en-US" sz="4000" dirty="0"/>
              <a:t>  Sorrowful Mystery – The Agony in the Garden</a:t>
            </a:r>
          </a:p>
          <a:p>
            <a:pPr marL="0" indent="0" algn="ctr">
              <a:buNone/>
            </a:pPr>
            <a:endParaRPr lang="en-US" sz="1900" dirty="0"/>
          </a:p>
          <a:p>
            <a:pPr marL="0" indent="0">
              <a:buNone/>
            </a:pPr>
            <a:r>
              <a:rPr lang="en-US" sz="4300" dirty="0"/>
              <a:t>And being in an agony he  prayed more earnestly; </a:t>
            </a:r>
          </a:p>
          <a:p>
            <a:pPr marL="0" indent="0">
              <a:buNone/>
            </a:pPr>
            <a:r>
              <a:rPr lang="en-US" sz="4300" dirty="0"/>
              <a:t>and his sweat became like great drops of blood falling down upon the ground. </a:t>
            </a:r>
          </a:p>
          <a:p>
            <a:pPr marL="0" indent="0" algn="r">
              <a:buNone/>
            </a:pPr>
            <a:r>
              <a:rPr lang="en-US" i="1" dirty="0"/>
              <a:t>Luke 22, 44</a:t>
            </a:r>
          </a:p>
          <a:p>
            <a:pPr marL="0" indent="0" algn="r">
              <a:buNone/>
            </a:pPr>
            <a:endParaRPr lang="en-US" sz="4000" i="1" dirty="0"/>
          </a:p>
          <a:p>
            <a:pPr marL="0" indent="0" algn="ctr">
              <a:buNone/>
            </a:pPr>
            <a:r>
              <a:rPr lang="en-US" sz="4000" i="1" dirty="0"/>
              <a:t>Let us pray for true repentance for our sins</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5900"/>
          <a:stretch/>
        </p:blipFill>
        <p:spPr>
          <a:xfrm>
            <a:off x="6521882" y="667412"/>
            <a:ext cx="5374160" cy="5412678"/>
          </a:xfrm>
          <a:prstGeom prst="rect">
            <a:avLst/>
          </a:prstGeom>
        </p:spPr>
      </p:pic>
    </p:spTree>
    <p:extLst>
      <p:ext uri="{BB962C8B-B14F-4D97-AF65-F5344CB8AC3E}">
        <p14:creationId xmlns:p14="http://schemas.microsoft.com/office/powerpoint/2010/main" val="248880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5" y="401122"/>
            <a:ext cx="5519137" cy="3049458"/>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550590" y="3501807"/>
            <a:ext cx="6048672" cy="3477875"/>
          </a:xfrm>
          <a:prstGeom prst="rect">
            <a:avLst/>
          </a:prstGeom>
          <a:noFill/>
        </p:spPr>
        <p:txBody>
          <a:bodyPr wrap="square" rtlCol="0">
            <a:spAutoFit/>
          </a:bodyPr>
          <a:lstStyle/>
          <a:p>
            <a:pPr defTabSz="457200"/>
            <a:r>
              <a:rPr lang="en-US" sz="3600" dirty="0">
                <a:solidFill>
                  <a:prstClr val="white"/>
                </a:solidFill>
              </a:rPr>
              <a:t>O my Jesus, forgive us our sins, </a:t>
            </a:r>
          </a:p>
          <a:p>
            <a:pPr defTabSz="457200"/>
            <a:r>
              <a:rPr lang="en-US" sz="3600" dirty="0">
                <a:solidFill>
                  <a:prstClr val="white"/>
                </a:solidFill>
              </a:rPr>
              <a:t>save us from the fires of hell.  </a:t>
            </a:r>
          </a:p>
          <a:p>
            <a:pPr defTabSz="457200"/>
            <a:r>
              <a:rPr lang="en-US" sz="3600" dirty="0">
                <a:solidFill>
                  <a:prstClr val="white"/>
                </a:solidFill>
              </a:rPr>
              <a:t>Lead all souls to Heaven, </a:t>
            </a:r>
          </a:p>
          <a:p>
            <a:pPr defTabSz="457200"/>
            <a:r>
              <a:rPr lang="en-US" sz="3600" dirty="0">
                <a:solidFill>
                  <a:prstClr val="white"/>
                </a:solidFill>
              </a:rPr>
              <a:t>especially those in most need of Thy mercy.</a:t>
            </a:r>
          </a:p>
          <a:p>
            <a:pPr algn="just" defTabSz="457200"/>
            <a:endParaRPr lang="en-CA" sz="4000"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500" y="795114"/>
            <a:ext cx="537051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10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99842" y="1458966"/>
            <a:ext cx="4269280" cy="4998456"/>
          </a:xfrm>
        </p:spPr>
        <p:txBody>
          <a:bodyPr>
            <a:normAutofit lnSpcReduction="10000"/>
          </a:bodyPr>
          <a:lstStyle/>
          <a:p>
            <a:pPr marL="0" indent="0">
              <a:buNone/>
            </a:pPr>
            <a:r>
              <a:rPr lang="en-US" sz="4000" dirty="0"/>
              <a:t>So Pilate, wishing to satisfy the crowd,  released for them Barabbas, </a:t>
            </a:r>
          </a:p>
          <a:p>
            <a:pPr marL="0" indent="0">
              <a:buNone/>
            </a:pPr>
            <a:r>
              <a:rPr lang="en-US" sz="4000" dirty="0"/>
              <a:t>and having scourged Jesus, he delivered him to be crucified.</a:t>
            </a:r>
          </a:p>
          <a:p>
            <a:pPr marL="0" indent="0" algn="r">
              <a:buNone/>
            </a:pPr>
            <a:r>
              <a:rPr lang="en-US" i="1" dirty="0"/>
              <a:t>Mark 15. 15</a:t>
            </a:r>
          </a:p>
          <a:p>
            <a:pPr marL="0" indent="0" algn="r">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122" y="1458966"/>
            <a:ext cx="7386724" cy="3933066"/>
          </a:xfrm>
          <a:prstGeom prst="rect">
            <a:avLst/>
          </a:prstGeom>
        </p:spPr>
      </p:pic>
      <p:sp>
        <p:nvSpPr>
          <p:cNvPr id="2" name="TextBox 1"/>
          <p:cNvSpPr txBox="1"/>
          <p:nvPr/>
        </p:nvSpPr>
        <p:spPr>
          <a:xfrm>
            <a:off x="292416" y="176687"/>
            <a:ext cx="11707527" cy="1077467"/>
          </a:xfrm>
          <a:prstGeom prst="rect">
            <a:avLst/>
          </a:prstGeom>
          <a:noFill/>
        </p:spPr>
        <p:txBody>
          <a:bodyPr wrap="square" rtlCol="0">
            <a:spAutoFit/>
          </a:bodyPr>
          <a:lstStyle/>
          <a:p>
            <a:pPr defTabSz="457200"/>
            <a:r>
              <a:rPr lang="en-US" sz="4000" dirty="0">
                <a:solidFill>
                  <a:prstClr val="white"/>
                </a:solidFill>
              </a:rPr>
              <a:t>The 2</a:t>
            </a:r>
            <a:r>
              <a:rPr lang="en-US" sz="4000" baseline="30000" dirty="0">
                <a:solidFill>
                  <a:prstClr val="white"/>
                </a:solidFill>
              </a:rPr>
              <a:t>nd</a:t>
            </a:r>
            <a:r>
              <a:rPr lang="en-US" sz="4000" dirty="0">
                <a:solidFill>
                  <a:prstClr val="white"/>
                </a:solidFill>
              </a:rPr>
              <a:t> Sorrowful Mystery – The Scourging at the Pillar</a:t>
            </a:r>
          </a:p>
          <a:p>
            <a:pPr defTabSz="457200"/>
            <a:endParaRPr lang="en-CA" sz="2400" dirty="0">
              <a:solidFill>
                <a:prstClr val="white"/>
              </a:solidFill>
            </a:endParaRPr>
          </a:p>
        </p:txBody>
      </p:sp>
      <p:sp>
        <p:nvSpPr>
          <p:cNvPr id="5" name="TextBox 4"/>
          <p:cNvSpPr txBox="1"/>
          <p:nvPr/>
        </p:nvSpPr>
        <p:spPr>
          <a:xfrm>
            <a:off x="5415416" y="5392032"/>
            <a:ext cx="5588261" cy="1477328"/>
          </a:xfrm>
          <a:prstGeom prst="rect">
            <a:avLst/>
          </a:prstGeom>
          <a:noFill/>
        </p:spPr>
        <p:txBody>
          <a:bodyPr wrap="none" rtlCol="0">
            <a:spAutoFit/>
          </a:bodyPr>
          <a:lstStyle/>
          <a:p>
            <a:pPr defTabSz="457200"/>
            <a:r>
              <a:rPr lang="en-US" sz="3600" i="1" dirty="0">
                <a:solidFill>
                  <a:prstClr val="white"/>
                </a:solidFill>
              </a:rPr>
              <a:t>Let us pray for purity of mind</a:t>
            </a:r>
          </a:p>
          <a:p>
            <a:pPr defTabSz="457200"/>
            <a:r>
              <a:rPr lang="en-US" sz="3600" i="1" dirty="0">
                <a:solidFill>
                  <a:prstClr val="white"/>
                </a:solidFill>
              </a:rPr>
              <a:t>and body</a:t>
            </a:r>
            <a:endParaRPr lang="en-US" sz="3600" dirty="0">
              <a:solidFill>
                <a:prstClr val="white"/>
              </a:solidFill>
            </a:endParaRPr>
          </a:p>
          <a:p>
            <a:pPr defTabSz="457200"/>
            <a:endParaRPr lang="en-CA" sz="1800" dirty="0">
              <a:solidFill>
                <a:prstClr val="white"/>
              </a:solidFill>
            </a:endParaRPr>
          </a:p>
        </p:txBody>
      </p:sp>
    </p:spTree>
    <p:extLst>
      <p:ext uri="{BB962C8B-B14F-4D97-AF65-F5344CB8AC3E}">
        <p14:creationId xmlns:p14="http://schemas.microsoft.com/office/powerpoint/2010/main" val="328171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5" y="401122"/>
            <a:ext cx="4439017" cy="3964776"/>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r>
              <a:rPr lang="en-US" sz="4000" dirty="0"/>
              <a:t> </a:t>
            </a:r>
          </a:p>
          <a:p>
            <a:pPr marL="0" indent="0">
              <a:buNone/>
            </a:pPr>
            <a:r>
              <a:rPr lang="en-US" sz="4000" i="1" dirty="0"/>
              <a:t>Fatima Prayer:</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90555" y="4365898"/>
            <a:ext cx="11809313" cy="2308324"/>
          </a:xfrm>
          <a:prstGeom prst="rect">
            <a:avLst/>
          </a:prstGeom>
          <a:noFill/>
        </p:spPr>
        <p:txBody>
          <a:bodyPr wrap="square" rtlCol="0">
            <a:spAutoFit/>
          </a:bodyPr>
          <a:lstStyle/>
          <a:p>
            <a:pPr algn="just" defTabSz="457200"/>
            <a:r>
              <a:rPr lang="en-US" sz="3600" dirty="0">
                <a:solidFill>
                  <a:prstClr val="white"/>
                </a:solidFill>
              </a:rPr>
              <a:t>O my Jesus, forgive us our sins, </a:t>
            </a:r>
          </a:p>
          <a:p>
            <a:pPr algn="just" defTabSz="457200"/>
            <a:r>
              <a:rPr lang="en-US" sz="3600" dirty="0">
                <a:solidFill>
                  <a:prstClr val="white"/>
                </a:solidFill>
              </a:rPr>
              <a:t>save us from the fires of hell.  </a:t>
            </a:r>
          </a:p>
          <a:p>
            <a:pPr algn="just" defTabSz="457200"/>
            <a:r>
              <a:rPr lang="en-US" sz="3600" dirty="0">
                <a:solidFill>
                  <a:prstClr val="white"/>
                </a:solidFill>
              </a:rPr>
              <a:t>Lead all souls to Heaven, </a:t>
            </a:r>
          </a:p>
          <a:p>
            <a:pPr algn="just" defTabSz="457200"/>
            <a:r>
              <a:rPr lang="en-US" sz="3600" dirty="0">
                <a:solidFill>
                  <a:prstClr val="white"/>
                </a:solidFill>
              </a:rPr>
              <a:t>especially those in most need of Thy mercy.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030" y="283300"/>
            <a:ext cx="7388225"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7040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249</TotalTime>
  <Words>1241</Words>
  <Application>Microsoft Office PowerPoint</Application>
  <PresentationFormat>Custom</PresentationFormat>
  <Paragraphs>198</Paragraphs>
  <Slides>21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Aptos</vt:lpstr>
      <vt:lpstr>Arial</vt:lpstr>
      <vt:lpstr>Calibri</vt:lpstr>
      <vt:lpstr>Calibri Light</vt:lpstr>
      <vt:lpstr>1_Office Theme</vt:lpstr>
      <vt:lpstr>Office Theme</vt:lpstr>
      <vt:lpstr>2_Office Theme</vt:lpstr>
      <vt:lpstr>4_Office Theme</vt:lpstr>
      <vt:lpstr>Novena for life  to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dc:creator>
  <cp:lastModifiedBy>Chris Rappel</cp:lastModifiedBy>
  <cp:revision>31</cp:revision>
  <dcterms:created xsi:type="dcterms:W3CDTF">2018-12-03T15:06:48Z</dcterms:created>
  <dcterms:modified xsi:type="dcterms:W3CDTF">2025-09-22T20:23:18Z</dcterms:modified>
</cp:coreProperties>
</file>