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337" r:id="rId6"/>
    <p:sldId id="340" r:id="rId7"/>
    <p:sldId id="341" r:id="rId8"/>
    <p:sldId id="342" r:id="rId9"/>
    <p:sldId id="343" r:id="rId10"/>
    <p:sldId id="344" r:id="rId11"/>
    <p:sldId id="345" r:id="rId12"/>
    <p:sldId id="347" r:id="rId13"/>
    <p:sldId id="348" r:id="rId14"/>
    <p:sldId id="349" r:id="rId15"/>
    <p:sldId id="350" r:id="rId16"/>
    <p:sldId id="351" r:id="rId17"/>
    <p:sldId id="352" r:id="rId18"/>
    <p:sldId id="353" r:id="rId19"/>
    <p:sldId id="355" r:id="rId20"/>
    <p:sldId id="35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97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5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8BC088-EC5E-6C4C-9177-A806A3E062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1F4580-BC18-F941-B601-B9391F2A2D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89695-8ED8-6245-844B-88D1A493DF21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74DDB6-9DC8-574A-A68F-D4D1F901E5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27B24F-E68F-2441-8483-117D6BBCE9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53B8C-A55B-514D-A7FC-83B5D00E7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529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E20785-DBE1-4B2F-A37D-B2BDAD1E9283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DFD8C-DB34-4556-8CCB-163DDCB6A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29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500" spc="20" dirty="0">
              <a:solidFill>
                <a:srgbClr val="99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81DD7-537C-472B-86F4-0BF03CDB796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9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E25FF-E584-4CAE-85EC-180C76EB37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24F8B6-AAA6-4594-879B-A4F36EDAD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85139-6BBA-47DB-8A6B-76C270FDE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E7EE9-D826-4B1D-B4EC-F0E86C830243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0993B-C7C9-4FED-ACA1-9D9E60DB9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31CF0-C4CC-4F9D-89A6-3D0EF5042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1E94-67B7-4DAF-AB1C-1F84D37A5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19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74F40-920F-4A48-970E-DB0A299C2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B6C92A-BCCE-4BAE-AF54-0359514C3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EF24D-41E2-4A79-8616-BF84EA326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E7EE9-D826-4B1D-B4EC-F0E86C830243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C786B-C5F6-42AD-9C71-DC5ED5945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98A2B-617D-4D03-968B-E92178846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1E94-67B7-4DAF-AB1C-1F84D37A5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26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9A67ED-A247-4026-957C-21CD994C7F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1CCD75-616E-4D76-8DC5-F9EE40DDD6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D3E87-55B6-4741-93CA-26901D56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E7EE9-D826-4B1D-B4EC-F0E86C830243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BFDF8-376E-476A-8A55-60E14A1F0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75A3F-F739-443F-A70E-88BA029CD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1E94-67B7-4DAF-AB1C-1F84D37A5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96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hasCustomPrompt="1"/>
          </p:nvPr>
        </p:nvSpPr>
        <p:spPr bwMode="gray">
          <a:xfrm>
            <a:off x="529492" y="264489"/>
            <a:ext cx="11150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>
              <a:defRPr sz="3200" b="1" i="0">
                <a:solidFill>
                  <a:srgbClr val="993333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29167" y="1087437"/>
            <a:ext cx="11296651" cy="4195763"/>
          </a:xfrm>
          <a:prstGeom prst="rect">
            <a:avLst/>
          </a:prstGeom>
        </p:spPr>
        <p:txBody>
          <a:bodyPr/>
          <a:lstStyle>
            <a:lvl1pPr marL="457189" indent="-457189">
              <a:spcBef>
                <a:spcPts val="800"/>
              </a:spcBef>
              <a:spcAft>
                <a:spcPts val="8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tx1">
                  <a:lumMod val="50000"/>
                  <a:lumOff val="50000"/>
                </a:schemeClr>
              </a:buCl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Line 42"/>
          <p:cNvSpPr>
            <a:spLocks noChangeShapeType="1"/>
          </p:cNvSpPr>
          <p:nvPr/>
        </p:nvSpPr>
        <p:spPr bwMode="gray">
          <a:xfrm flipV="1">
            <a:off x="523631" y="790897"/>
            <a:ext cx="11783307" cy="1"/>
          </a:xfrm>
          <a:prstGeom prst="line">
            <a:avLst/>
          </a:prstGeom>
          <a:noFill/>
          <a:ln w="19050" cap="rnd">
            <a:solidFill>
              <a:srgbClr val="993333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20" tIns="60960" rIns="121920" bIns="60960" anchor="ctr"/>
          <a:lstStyle/>
          <a:p>
            <a:endParaRPr lang="en-US" sz="2400" dirty="0"/>
          </a:p>
        </p:txBody>
      </p:sp>
      <p:sp>
        <p:nvSpPr>
          <p:cNvPr id="16" name="Line 42">
            <a:extLst>
              <a:ext uri="{FF2B5EF4-FFF2-40B4-BE49-F238E27FC236}">
                <a16:creationId xmlns:a16="http://schemas.microsoft.com/office/drawing/2014/main" id="{B6501FDE-A04D-7142-9F94-DFA446BCFE11}"/>
              </a:ext>
            </a:extLst>
          </p:cNvPr>
          <p:cNvSpPr>
            <a:spLocks noChangeShapeType="1"/>
          </p:cNvSpPr>
          <p:nvPr userDrawn="1"/>
        </p:nvSpPr>
        <p:spPr bwMode="gray">
          <a:xfrm flipV="1">
            <a:off x="23600" y="6459936"/>
            <a:ext cx="3238943" cy="0"/>
          </a:xfrm>
          <a:prstGeom prst="line">
            <a:avLst/>
          </a:prstGeom>
          <a:noFill/>
          <a:ln w="19050" cap="rnd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r>
              <a:rPr lang="en-US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5EA48A-6E1F-124D-BB0D-BF316AF6929D}"/>
              </a:ext>
            </a:extLst>
          </p:cNvPr>
          <p:cNvSpPr txBox="1"/>
          <p:nvPr userDrawn="1"/>
        </p:nvSpPr>
        <p:spPr>
          <a:xfrm>
            <a:off x="69704" y="6493903"/>
            <a:ext cx="5299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1443521-BE01-6542-9D62-D1557034CC7E}" type="slidenum">
              <a:rPr lang="en-US" sz="120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pPr/>
              <a:t>‹#›</a:t>
            </a:fld>
            <a:r>
              <a:rPr lang="en-US" sz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| Saint Camillus Church Bell Tower 15 September 2025 for review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681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244028"/>
            <a:ext cx="12733867" cy="432815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 descr="A logo of a church&#10;&#10;AI-generated content may be incorrect.">
            <a:extLst>
              <a:ext uri="{FF2B5EF4-FFF2-40B4-BE49-F238E27FC236}">
                <a16:creationId xmlns:a16="http://schemas.microsoft.com/office/drawing/2014/main" id="{3B8681CB-E482-B407-5683-DD795F0749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3" y="192485"/>
            <a:ext cx="8908869" cy="466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92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5F717-E559-46F9-864A-6162EE5AE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9E337-64FE-4C82-8726-5439BDB75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E92A2-B91E-41A0-91A2-2C23CD3A8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E7EE9-D826-4B1D-B4EC-F0E86C830243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FF6FE-0230-4D24-BE8B-860068E6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C9D5A-F2B9-49D3-9AFA-6D9D475B6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1E94-67B7-4DAF-AB1C-1F84D37A5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24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BB0C0-2C56-48E9-9CBF-951F4975A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1F1E9-3ADD-42E0-9F31-1E4350E03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34C17-562E-42EA-A6A8-F85906FDA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E7EE9-D826-4B1D-B4EC-F0E86C830243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77D64-F34A-48B2-BAF5-5F08D5064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72DDB-A3E9-4197-A430-73A5B3166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1E94-67B7-4DAF-AB1C-1F84D37A5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F8913-CEE8-45F6-A3BE-6DDEA2FCB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20E9D-04EF-4EC0-9B5F-2DA2A8E62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0F4D5-8B9E-4BED-A3FB-6614B7EBC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23630-33E5-42AF-B56A-A4E95D65E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E7EE9-D826-4B1D-B4EC-F0E86C830243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D36E85-CC53-4C45-9E67-85E24CB7C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BF73AA-28A9-42F5-A2D2-8FE611ECB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1E94-67B7-4DAF-AB1C-1F84D37A5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295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E1CD-5660-4125-A3F8-E58AAEB6B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39416-1D96-42E1-B5D8-DF27872EE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8AEA0D-03AD-4319-BD60-B0C534DE1D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4AB5B-FA30-4B0B-9D67-A9368FFB14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EBB80A-BC9A-49E5-B236-A4710EE106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239D7F-B536-48A7-AD38-070D040DD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E7EE9-D826-4B1D-B4EC-F0E86C830243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AEF867-AC64-41E5-8EEB-BD47E968B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F0B996-E785-4BDA-A214-5645CBA29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1E94-67B7-4DAF-AB1C-1F84D37A5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54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A8693-ACCD-49F1-9391-5C3FD6FD7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AF987C-9F66-4C62-A72D-FEDD5E197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E7EE9-D826-4B1D-B4EC-F0E86C830243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70CE89-7D35-4D50-A5D3-1BB40996B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B34B14-B4A9-4C15-A451-4CE3B6F6F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1E94-67B7-4DAF-AB1C-1F84D37A5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96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B0BEC-CCF7-45A2-91BB-57E5C318B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E7EE9-D826-4B1D-B4EC-F0E86C830243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90B4F5-B581-425A-B061-759F459CB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BF2D7-12F6-427A-A124-ECD71FFFD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1E94-67B7-4DAF-AB1C-1F84D37A5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74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81606-9D9A-4D5A-9D9F-CE252EFA2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B5A25-FAFB-4636-807F-C415FCB83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67438F-A23A-43AE-9EED-28EA6CAFB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CE9D31-83E2-4EE6-9B50-5E81A1E1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E7EE9-D826-4B1D-B4EC-F0E86C830243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ED90D2-20D8-4BA4-916E-352AE9B67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970FB-03F7-4727-9D1E-376DFA1EE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1E94-67B7-4DAF-AB1C-1F84D37A5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91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2B338-2D24-4F98-99AA-4E57601BA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9A9BE3-B225-450B-8B51-4D5D3CD8FF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CAC607-9BD3-4AAC-BA3B-44738E7DC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37F090-A0EB-43E9-BFA2-403E72A29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E7EE9-D826-4B1D-B4EC-F0E86C830243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475FD6-9396-44A6-83F4-5D2F0A4F7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D360CC-63B7-4E42-873A-5CC4780C6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1E94-67B7-4DAF-AB1C-1F84D37A5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45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45066D-6B45-4FB2-B0D1-1FED3257C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6B3E0-DFA7-461D-A052-216BFB952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D4C31-D32E-425A-A7EC-9D9D428767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E7EE9-D826-4B1D-B4EC-F0E86C830243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E442E-B4C3-4020-BAE1-705B257809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D2D5B-EB47-46F1-9602-9BE0435F3C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11E94-67B7-4DAF-AB1C-1F84D37A5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4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2652" y="4846320"/>
            <a:ext cx="65502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1500" spc="27" dirty="0">
                <a:solidFill>
                  <a:srgbClr val="99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Saint Camillus Church </a:t>
            </a:r>
          </a:p>
          <a:p>
            <a:r>
              <a:rPr lang="en-US" sz="3600" b="1" kern="1500" spc="27" dirty="0">
                <a:solidFill>
                  <a:srgbClr val="99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 Tower </a:t>
            </a:r>
          </a:p>
          <a:p>
            <a:r>
              <a:rPr lang="en-US" sz="3600" b="1" kern="1500" spc="27" dirty="0">
                <a:solidFill>
                  <a:srgbClr val="99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Masonry Assessment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7661611" y="5874933"/>
            <a:ext cx="4761781" cy="0"/>
          </a:xfrm>
          <a:prstGeom prst="line">
            <a:avLst/>
          </a:prstGeom>
          <a:ln w="19050" cap="rnd">
            <a:solidFill>
              <a:srgbClr val="993333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999189" y="5044070"/>
            <a:ext cx="4192811" cy="673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1467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CPARL Review</a:t>
            </a:r>
            <a:endParaRPr lang="en-US" sz="1467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1467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September, 2025</a:t>
            </a:r>
          </a:p>
        </p:txBody>
      </p:sp>
    </p:spTree>
    <p:extLst>
      <p:ext uri="{BB962C8B-B14F-4D97-AF65-F5344CB8AC3E}">
        <p14:creationId xmlns:p14="http://schemas.microsoft.com/office/powerpoint/2010/main" val="960131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F60D4-EF4E-1212-0CEC-3330B5D1F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04655-8273-DF61-9919-23D271B8CC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167" y="1084217"/>
            <a:ext cx="10966147" cy="419898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Photographic documentation</a:t>
            </a:r>
          </a:p>
          <a:p>
            <a:r>
              <a:rPr lang="en-US" dirty="0"/>
              <a:t>December 2024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CF7D79C-0710-7126-2091-0CB799B07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25" y="314040"/>
            <a:ext cx="11150600" cy="443198"/>
          </a:xfrm>
        </p:spPr>
        <p:txBody>
          <a:bodyPr/>
          <a:lstStyle/>
          <a:p>
            <a:r>
              <a:rPr lang="en-US" dirty="0"/>
              <a:t>Saint Camillus Church Bell Tower Masonry Assessment</a:t>
            </a:r>
          </a:p>
        </p:txBody>
      </p:sp>
      <p:pic>
        <p:nvPicPr>
          <p:cNvPr id="5" name="Picture 4" descr="A pipe coming out of a hole in a brick wall&#10;&#10;AI-generated content may be incorrect.">
            <a:extLst>
              <a:ext uri="{FF2B5EF4-FFF2-40B4-BE49-F238E27FC236}">
                <a16:creationId xmlns:a16="http://schemas.microsoft.com/office/drawing/2014/main" id="{6C71177C-154D-FD68-4D0A-05113E122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8" y="2328092"/>
            <a:ext cx="4267200" cy="3200400"/>
          </a:xfrm>
          <a:prstGeom prst="rect">
            <a:avLst/>
          </a:prstGeom>
        </p:spPr>
      </p:pic>
      <p:pic>
        <p:nvPicPr>
          <p:cNvPr id="8" name="Picture 7" descr="A crack in the roof&#10;&#10;AI-generated content may be incorrect.">
            <a:extLst>
              <a:ext uri="{FF2B5EF4-FFF2-40B4-BE49-F238E27FC236}">
                <a16:creationId xmlns:a16="http://schemas.microsoft.com/office/drawing/2014/main" id="{F3625CCC-0D20-9A78-61C0-CBA900833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2" y="2328092"/>
            <a:ext cx="4267200" cy="320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E37E24-5ADD-672B-C79D-AEAEC97F4850}"/>
              </a:ext>
            </a:extLst>
          </p:cNvPr>
          <p:cNvSpPr txBox="1"/>
          <p:nvPr/>
        </p:nvSpPr>
        <p:spPr>
          <a:xfrm>
            <a:off x="1201781" y="5560830"/>
            <a:ext cx="2856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Concrete deck deterioration below steeple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AD1DAC-6EBE-025B-741B-FBEEE70FDC03}"/>
              </a:ext>
            </a:extLst>
          </p:cNvPr>
          <p:cNvSpPr txBox="1"/>
          <p:nvPr/>
        </p:nvSpPr>
        <p:spPr>
          <a:xfrm>
            <a:off x="7023328" y="5610179"/>
            <a:ext cx="3244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Rust jacking of concrete deck below steeple</a:t>
            </a:r>
          </a:p>
        </p:txBody>
      </p:sp>
    </p:spTree>
    <p:extLst>
      <p:ext uri="{BB962C8B-B14F-4D97-AF65-F5344CB8AC3E}">
        <p14:creationId xmlns:p14="http://schemas.microsoft.com/office/powerpoint/2010/main" val="4043565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1441F-4023-1351-8989-F6F9CDE6B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CE071-2748-D09E-C5AC-3AF0C49972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167" y="1084217"/>
            <a:ext cx="10966147" cy="419898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Photographic documentation</a:t>
            </a:r>
          </a:p>
          <a:p>
            <a:r>
              <a:rPr lang="en-US" dirty="0"/>
              <a:t>May 2025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57A3848-B2FF-69E1-CF43-99D476D46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25" y="314040"/>
            <a:ext cx="11150600" cy="443198"/>
          </a:xfrm>
        </p:spPr>
        <p:txBody>
          <a:bodyPr/>
          <a:lstStyle/>
          <a:p>
            <a:r>
              <a:rPr lang="en-US" dirty="0"/>
              <a:t>Saint Camillus Church Bell Tower Masonry Assessment</a:t>
            </a:r>
          </a:p>
        </p:txBody>
      </p:sp>
      <p:pic>
        <p:nvPicPr>
          <p:cNvPr id="6" name="Picture 5" descr="Ladder on a ladder in a hole in a wall&#10;&#10;AI-generated content may be incorrect.">
            <a:extLst>
              <a:ext uri="{FF2B5EF4-FFF2-40B4-BE49-F238E27FC236}">
                <a16:creationId xmlns:a16="http://schemas.microsoft.com/office/drawing/2014/main" id="{A39A0C96-D597-4265-C8E1-9B17A5291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97" y="2409779"/>
            <a:ext cx="4267200" cy="3200400"/>
          </a:xfrm>
          <a:prstGeom prst="rect">
            <a:avLst/>
          </a:prstGeom>
        </p:spPr>
      </p:pic>
      <p:pic>
        <p:nvPicPr>
          <p:cNvPr id="9" name="Picture 8" descr="A brick wall with a pipe&#10;&#10;AI-generated content may be incorrect.">
            <a:extLst>
              <a:ext uri="{FF2B5EF4-FFF2-40B4-BE49-F238E27FC236}">
                <a16:creationId xmlns:a16="http://schemas.microsoft.com/office/drawing/2014/main" id="{04C7715A-376B-DDC8-73C6-5D5D3BD10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703" y="2409779"/>
            <a:ext cx="4267200" cy="320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1D406F-A277-B303-E9C5-D657C4C472BF}"/>
              </a:ext>
            </a:extLst>
          </p:cNvPr>
          <p:cNvSpPr txBox="1"/>
          <p:nvPr/>
        </p:nvSpPr>
        <p:spPr>
          <a:xfrm>
            <a:off x="1292691" y="5610179"/>
            <a:ext cx="3383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Rust jacking of concrete deck and rebar deterioration below steeple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BBA5C4-6744-2BE0-7988-0765056877E7}"/>
              </a:ext>
            </a:extLst>
          </p:cNvPr>
          <p:cNvSpPr txBox="1"/>
          <p:nvPr/>
        </p:nvSpPr>
        <p:spPr>
          <a:xfrm>
            <a:off x="7045766" y="5610179"/>
            <a:ext cx="3182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Masonry &amp; sealant degradation at bell tower interior</a:t>
            </a:r>
          </a:p>
        </p:txBody>
      </p:sp>
    </p:spTree>
    <p:extLst>
      <p:ext uri="{BB962C8B-B14F-4D97-AF65-F5344CB8AC3E}">
        <p14:creationId xmlns:p14="http://schemas.microsoft.com/office/powerpoint/2010/main" val="2300520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084E3-78BD-61D2-E257-D8EA3242C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C35BB1-58DE-1F78-F99A-764ACE17EB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167" y="1084217"/>
            <a:ext cx="10966147" cy="419898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Photographic documentation</a:t>
            </a:r>
          </a:p>
          <a:p>
            <a:r>
              <a:rPr lang="en-US" dirty="0"/>
              <a:t>May 2025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E3AD377-D6E8-5165-FF61-F298E3413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25" y="314040"/>
            <a:ext cx="11150600" cy="443198"/>
          </a:xfrm>
        </p:spPr>
        <p:txBody>
          <a:bodyPr/>
          <a:lstStyle/>
          <a:p>
            <a:r>
              <a:rPr lang="en-US" dirty="0"/>
              <a:t>Saint Camillus Church Bell Tower Masonry Assessment</a:t>
            </a:r>
          </a:p>
        </p:txBody>
      </p:sp>
      <p:pic>
        <p:nvPicPr>
          <p:cNvPr id="5" name="Picture 4" descr="A close-up of a brick wall&#10;&#10;AI-generated content may be incorrect.">
            <a:extLst>
              <a:ext uri="{FF2B5EF4-FFF2-40B4-BE49-F238E27FC236}">
                <a16:creationId xmlns:a16="http://schemas.microsoft.com/office/drawing/2014/main" id="{B5BC3BBB-3A19-8B27-FD7D-12B15782D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573383"/>
            <a:ext cx="4267200" cy="3200400"/>
          </a:xfrm>
          <a:prstGeom prst="rect">
            <a:avLst/>
          </a:prstGeom>
        </p:spPr>
      </p:pic>
      <p:pic>
        <p:nvPicPr>
          <p:cNvPr id="8" name="Picture 7" descr="A brick wall with a window&#10;&#10;AI-generated content may be incorrect.">
            <a:extLst>
              <a:ext uri="{FF2B5EF4-FFF2-40B4-BE49-F238E27FC236}">
                <a16:creationId xmlns:a16="http://schemas.microsoft.com/office/drawing/2014/main" id="{16678608-C227-3299-18EB-0258EA8B9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2" y="2573383"/>
            <a:ext cx="4267200" cy="320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6157BB-C991-304F-D00C-F475AA3E4DF6}"/>
              </a:ext>
            </a:extLst>
          </p:cNvPr>
          <p:cNvSpPr txBox="1"/>
          <p:nvPr/>
        </p:nvSpPr>
        <p:spPr>
          <a:xfrm>
            <a:off x="1234236" y="5773783"/>
            <a:ext cx="3847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Masonry degradation &amp; eroded mortar at bell tower interior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146CC5-FE26-5CD0-F308-121EABD9EE1E}"/>
              </a:ext>
            </a:extLst>
          </p:cNvPr>
          <p:cNvSpPr txBox="1"/>
          <p:nvPr/>
        </p:nvSpPr>
        <p:spPr>
          <a:xfrm>
            <a:off x="6992920" y="5773783"/>
            <a:ext cx="3300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Masonry and sealant degradation at bell tower interior</a:t>
            </a:r>
          </a:p>
        </p:txBody>
      </p:sp>
    </p:spTree>
    <p:extLst>
      <p:ext uri="{BB962C8B-B14F-4D97-AF65-F5344CB8AC3E}">
        <p14:creationId xmlns:p14="http://schemas.microsoft.com/office/powerpoint/2010/main" val="1397513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A565D-DEEF-4D02-291F-ACAAE1BFD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B7A47-F6C8-EF9D-34F1-FCEE689F3B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167" y="1084217"/>
            <a:ext cx="10966147" cy="419898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Photographic documentation</a:t>
            </a:r>
          </a:p>
          <a:p>
            <a:r>
              <a:rPr lang="en-US" dirty="0"/>
              <a:t>September 2025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F38D8F-22F4-D8C0-566D-B755FDA8C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25" y="314040"/>
            <a:ext cx="11150600" cy="443198"/>
          </a:xfrm>
        </p:spPr>
        <p:txBody>
          <a:bodyPr/>
          <a:lstStyle/>
          <a:p>
            <a:r>
              <a:rPr lang="en-US" dirty="0"/>
              <a:t>Saint Camillus Church Bell Tower Masonry Assessment</a:t>
            </a:r>
          </a:p>
        </p:txBody>
      </p:sp>
      <p:pic>
        <p:nvPicPr>
          <p:cNvPr id="9" name="Picture 8" descr="A close-up of a building&#10;&#10;AI-generated content may be incorrect.">
            <a:extLst>
              <a:ext uri="{FF2B5EF4-FFF2-40B4-BE49-F238E27FC236}">
                <a16:creationId xmlns:a16="http://schemas.microsoft.com/office/drawing/2014/main" id="{7018963B-480B-7B46-BBCA-7CF8D0EBA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02" y="2409779"/>
            <a:ext cx="4267200" cy="3200400"/>
          </a:xfrm>
          <a:prstGeom prst="rect">
            <a:avLst/>
          </a:prstGeom>
        </p:spPr>
      </p:pic>
      <p:pic>
        <p:nvPicPr>
          <p:cNvPr id="11" name="Picture 10" descr="A close-up of a brick wall&#10;&#10;AI-generated content may be incorrect.">
            <a:extLst>
              <a:ext uri="{FF2B5EF4-FFF2-40B4-BE49-F238E27FC236}">
                <a16:creationId xmlns:a16="http://schemas.microsoft.com/office/drawing/2014/main" id="{A7B40A28-6BA2-887A-77E5-12D31333D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027" y="2409779"/>
            <a:ext cx="4267200" cy="320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035025-508D-F3CC-5779-E74CB24FF35F}"/>
              </a:ext>
            </a:extLst>
          </p:cNvPr>
          <p:cNvSpPr txBox="1"/>
          <p:nvPr/>
        </p:nvSpPr>
        <p:spPr>
          <a:xfrm>
            <a:off x="6745321" y="5610177"/>
            <a:ext cx="3529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Masonry degradation, atmospheric staining at bell tower exterior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3FD0B-E4FF-34BC-9011-16B7B30679F4}"/>
              </a:ext>
            </a:extLst>
          </p:cNvPr>
          <p:cNvSpPr txBox="1"/>
          <p:nvPr/>
        </p:nvSpPr>
        <p:spPr>
          <a:xfrm>
            <a:off x="1146308" y="5610178"/>
            <a:ext cx="4140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Masonry and sealant degradation, atmospheric staining at bell tower exterior</a:t>
            </a:r>
          </a:p>
        </p:txBody>
      </p:sp>
    </p:spTree>
    <p:extLst>
      <p:ext uri="{BB962C8B-B14F-4D97-AF65-F5344CB8AC3E}">
        <p14:creationId xmlns:p14="http://schemas.microsoft.com/office/powerpoint/2010/main" val="3481137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4B5E6-4723-9697-32AE-39B25B0A9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DC4F6-FBBC-1A7C-9ED9-F9D06AE4A8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167" y="1084217"/>
            <a:ext cx="10966147" cy="419898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Photographic documentation</a:t>
            </a:r>
          </a:p>
          <a:p>
            <a:r>
              <a:rPr lang="en-US" dirty="0"/>
              <a:t>September 2025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47FF358-EB40-BA4E-D5C5-4B5C7ECED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25" y="314040"/>
            <a:ext cx="11150600" cy="443198"/>
          </a:xfrm>
        </p:spPr>
        <p:txBody>
          <a:bodyPr/>
          <a:lstStyle/>
          <a:p>
            <a:r>
              <a:rPr lang="en-US" dirty="0"/>
              <a:t>Saint Camillus Church Bell Tower Masonry Assessment</a:t>
            </a:r>
          </a:p>
        </p:txBody>
      </p:sp>
      <p:pic>
        <p:nvPicPr>
          <p:cNvPr id="8" name="Picture 7" descr="A close-up of a stone wall&#10;&#10;AI-generated content may be incorrect.">
            <a:extLst>
              <a:ext uri="{FF2B5EF4-FFF2-40B4-BE49-F238E27FC236}">
                <a16:creationId xmlns:a16="http://schemas.microsoft.com/office/drawing/2014/main" id="{9F2726A1-5166-0676-C973-EFAC2E4D1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35" y="2409779"/>
            <a:ext cx="4267200" cy="3200400"/>
          </a:xfrm>
          <a:prstGeom prst="rect">
            <a:avLst/>
          </a:prstGeom>
        </p:spPr>
      </p:pic>
      <p:pic>
        <p:nvPicPr>
          <p:cNvPr id="11" name="Picture 10" descr="A close-up of a building&#10;&#10;AI-generated content may be incorrect.">
            <a:extLst>
              <a:ext uri="{FF2B5EF4-FFF2-40B4-BE49-F238E27FC236}">
                <a16:creationId xmlns:a16="http://schemas.microsoft.com/office/drawing/2014/main" id="{FB322D27-2AF2-4A12-66F4-AF2B64AE9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65" y="2409779"/>
            <a:ext cx="4267200" cy="320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118977-290F-2469-8F97-C398292EA0A7}"/>
              </a:ext>
            </a:extLst>
          </p:cNvPr>
          <p:cNvSpPr txBox="1"/>
          <p:nvPr/>
        </p:nvSpPr>
        <p:spPr>
          <a:xfrm>
            <a:off x="1167480" y="5622045"/>
            <a:ext cx="3391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Masonry staining and sealant degradation at bell tower exterior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7D9A43-AB5D-FBE3-E462-AEC8EFDE9987}"/>
              </a:ext>
            </a:extLst>
          </p:cNvPr>
          <p:cNvSpPr txBox="1"/>
          <p:nvPr/>
        </p:nvSpPr>
        <p:spPr>
          <a:xfrm>
            <a:off x="6980452" y="5610178"/>
            <a:ext cx="4160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Spalling masonry and mortar failure, atmospheric staining at bell tower exterior</a:t>
            </a:r>
          </a:p>
        </p:txBody>
      </p:sp>
    </p:spTree>
    <p:extLst>
      <p:ext uri="{BB962C8B-B14F-4D97-AF65-F5344CB8AC3E}">
        <p14:creationId xmlns:p14="http://schemas.microsoft.com/office/powerpoint/2010/main" val="1002830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C5E8A-B606-A83F-9566-7E5A818D7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8EC8B-3076-3B96-CB67-B16B89A18A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167" y="1084217"/>
            <a:ext cx="10966147" cy="419898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Photographic documentation</a:t>
            </a:r>
          </a:p>
          <a:p>
            <a:r>
              <a:rPr lang="en-US" dirty="0"/>
              <a:t>September 2025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1801EE-1D63-A419-2FBE-7B4D3ACC8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25" y="314040"/>
            <a:ext cx="11150600" cy="443198"/>
          </a:xfrm>
        </p:spPr>
        <p:txBody>
          <a:bodyPr/>
          <a:lstStyle/>
          <a:p>
            <a:r>
              <a:rPr lang="en-US" dirty="0"/>
              <a:t>Saint Camillus Church Bell Tower Masonry Assessment</a:t>
            </a:r>
          </a:p>
        </p:txBody>
      </p:sp>
      <p:pic>
        <p:nvPicPr>
          <p:cNvPr id="5" name="Picture 4" descr="A close-up of a brick chimney&#10;&#10;AI-generated content may be incorrect.">
            <a:extLst>
              <a:ext uri="{FF2B5EF4-FFF2-40B4-BE49-F238E27FC236}">
                <a16:creationId xmlns:a16="http://schemas.microsoft.com/office/drawing/2014/main" id="{A68EC933-3B3D-9D81-1971-35AF57CBB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104" y="2409779"/>
            <a:ext cx="4267200" cy="3200400"/>
          </a:xfrm>
          <a:prstGeom prst="rect">
            <a:avLst/>
          </a:prstGeom>
        </p:spPr>
      </p:pic>
      <p:pic>
        <p:nvPicPr>
          <p:cNvPr id="10" name="Picture 9" descr="A brick building with a few windows&#10;&#10;AI-generated content may be incorrect.">
            <a:extLst>
              <a:ext uri="{FF2B5EF4-FFF2-40B4-BE49-F238E27FC236}">
                <a16:creationId xmlns:a16="http://schemas.microsoft.com/office/drawing/2014/main" id="{21583528-0293-5547-722E-786D93AA2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97" y="2409779"/>
            <a:ext cx="4267200" cy="320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5A518F-CD87-E405-31B3-BD6BAEFA8556}"/>
              </a:ext>
            </a:extLst>
          </p:cNvPr>
          <p:cNvSpPr txBox="1"/>
          <p:nvPr/>
        </p:nvSpPr>
        <p:spPr>
          <a:xfrm>
            <a:off x="915575" y="5610178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Masonry spalling and mortar failure, atmospheric staining at bell tower exterior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23C355-BABB-3673-88B7-B227AD3D4F05}"/>
              </a:ext>
            </a:extLst>
          </p:cNvPr>
          <p:cNvSpPr txBox="1"/>
          <p:nvPr/>
        </p:nvSpPr>
        <p:spPr>
          <a:xfrm>
            <a:off x="7136606" y="5610178"/>
            <a:ext cx="3453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Masonry spalling and mortar failure at north chimney facade</a:t>
            </a:r>
          </a:p>
        </p:txBody>
      </p:sp>
    </p:spTree>
    <p:extLst>
      <p:ext uri="{BB962C8B-B14F-4D97-AF65-F5344CB8AC3E}">
        <p14:creationId xmlns:p14="http://schemas.microsoft.com/office/powerpoint/2010/main" val="723139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7570B-4595-8852-3264-09F877137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0176E-974D-AAE6-42A8-C8AFF33D8F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167" y="1084217"/>
            <a:ext cx="10966147" cy="419898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Photographic documentation</a:t>
            </a:r>
          </a:p>
          <a:p>
            <a:r>
              <a:rPr lang="en-US" dirty="0"/>
              <a:t>September 2025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25E8AF0-E1AC-C6F0-1CC4-C82B7A7C7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25" y="314040"/>
            <a:ext cx="11150600" cy="443198"/>
          </a:xfrm>
        </p:spPr>
        <p:txBody>
          <a:bodyPr/>
          <a:lstStyle/>
          <a:p>
            <a:r>
              <a:rPr lang="en-US" dirty="0"/>
              <a:t>Saint Camillus Church Bell Tower Masonry Assessment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2960E1-B23D-0410-916B-BB51D1E0BB61}"/>
              </a:ext>
            </a:extLst>
          </p:cNvPr>
          <p:cNvSpPr txBox="1"/>
          <p:nvPr/>
        </p:nvSpPr>
        <p:spPr>
          <a:xfrm>
            <a:off x="6936830" y="5610177"/>
            <a:ext cx="2856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Masonry degradation at bell tower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520097-1D5A-BA98-53F6-46DFE6319EB7}"/>
              </a:ext>
            </a:extLst>
          </p:cNvPr>
          <p:cNvSpPr txBox="1"/>
          <p:nvPr/>
        </p:nvSpPr>
        <p:spPr>
          <a:xfrm>
            <a:off x="1183915" y="5610177"/>
            <a:ext cx="3383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Masonry and sealant degradation at bell tower interior</a:t>
            </a:r>
          </a:p>
        </p:txBody>
      </p:sp>
      <p:pic>
        <p:nvPicPr>
          <p:cNvPr id="7" name="Picture 6" descr="A metal cylinder next to a brick wall&#10;&#10;AI-generated content may be incorrect.">
            <a:extLst>
              <a:ext uri="{FF2B5EF4-FFF2-40B4-BE49-F238E27FC236}">
                <a16:creationId xmlns:a16="http://schemas.microsoft.com/office/drawing/2014/main" id="{03ABDB9D-2E06-88C6-778D-863A60316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72" y="2409779"/>
            <a:ext cx="4267200" cy="3200400"/>
          </a:xfrm>
          <a:prstGeom prst="rect">
            <a:avLst/>
          </a:prstGeom>
        </p:spPr>
      </p:pic>
      <p:pic>
        <p:nvPicPr>
          <p:cNvPr id="11" name="Picture 10" descr="A brick wall with a metal frame&#10;&#10;AI-generated content may be incorrect.">
            <a:extLst>
              <a:ext uri="{FF2B5EF4-FFF2-40B4-BE49-F238E27FC236}">
                <a16:creationId xmlns:a16="http://schemas.microsoft.com/office/drawing/2014/main" id="{4F579F17-FDB4-E607-56D3-34DB46588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409777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04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5A782-6326-BB82-5F37-C06E0F725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CFEFE-0393-D2EC-A21A-B8489DED36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167" y="1084217"/>
            <a:ext cx="10966147" cy="419898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Photographic documentation</a:t>
            </a:r>
          </a:p>
          <a:p>
            <a:r>
              <a:rPr lang="en-US" dirty="0"/>
              <a:t>September 2025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F104D63-4279-5451-3C91-DC3ABA4FE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25" y="314040"/>
            <a:ext cx="11150600" cy="443198"/>
          </a:xfrm>
        </p:spPr>
        <p:txBody>
          <a:bodyPr/>
          <a:lstStyle/>
          <a:p>
            <a:r>
              <a:rPr lang="en-US" dirty="0"/>
              <a:t>Saint Camillus Church Bell Tower Masonry Assessment</a:t>
            </a:r>
          </a:p>
        </p:txBody>
      </p:sp>
      <p:pic>
        <p:nvPicPr>
          <p:cNvPr id="5" name="Picture 4" descr="A close-up of a crack in a concrete wall&#10;&#10;AI-generated content may be incorrect.">
            <a:extLst>
              <a:ext uri="{FF2B5EF4-FFF2-40B4-BE49-F238E27FC236}">
                <a16:creationId xmlns:a16="http://schemas.microsoft.com/office/drawing/2014/main" id="{43F1D48F-F3FF-A6D9-DA37-DA3EEE4B9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72" y="2409779"/>
            <a:ext cx="4267200" cy="3200400"/>
          </a:xfrm>
          <a:prstGeom prst="rect">
            <a:avLst/>
          </a:prstGeom>
        </p:spPr>
      </p:pic>
      <p:pic>
        <p:nvPicPr>
          <p:cNvPr id="9" name="Picture 8" descr="A brick wall with mold growing on the ceiling&#10;&#10;AI-generated content may be incorrect.">
            <a:extLst>
              <a:ext uri="{FF2B5EF4-FFF2-40B4-BE49-F238E27FC236}">
                <a16:creationId xmlns:a16="http://schemas.microsoft.com/office/drawing/2014/main" id="{7551AB49-7F43-A313-0B22-371CC940CA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152" y="2409779"/>
            <a:ext cx="4267200" cy="320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CE8A48-5387-5726-1F5C-3AB1D19EB638}"/>
              </a:ext>
            </a:extLst>
          </p:cNvPr>
          <p:cNvSpPr txBox="1"/>
          <p:nvPr/>
        </p:nvSpPr>
        <p:spPr>
          <a:xfrm>
            <a:off x="6758152" y="5610179"/>
            <a:ext cx="2856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Masonry and sealant degradation at bell tower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194D94-37F4-9A0F-9A9B-787D29538D60}"/>
              </a:ext>
            </a:extLst>
          </p:cNvPr>
          <p:cNvSpPr txBox="1"/>
          <p:nvPr/>
        </p:nvSpPr>
        <p:spPr>
          <a:xfrm>
            <a:off x="987972" y="5661830"/>
            <a:ext cx="3383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Rust jacking of concrete deck and rebar deterioration below steeple</a:t>
            </a:r>
          </a:p>
        </p:txBody>
      </p:sp>
    </p:spTree>
    <p:extLst>
      <p:ext uri="{BB962C8B-B14F-4D97-AF65-F5344CB8AC3E}">
        <p14:creationId xmlns:p14="http://schemas.microsoft.com/office/powerpoint/2010/main" val="3132460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urch with a steeple&#10;&#10;AI-generated content may be incorrect.">
            <a:extLst>
              <a:ext uri="{FF2B5EF4-FFF2-40B4-BE49-F238E27FC236}">
                <a16:creationId xmlns:a16="http://schemas.microsoft.com/office/drawing/2014/main" id="{7BA6B560-3A9D-C8E4-27FF-A0297912F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" t="5643" r="16965" b="11777"/>
          <a:stretch>
            <a:fillRect/>
          </a:stretch>
        </p:blipFill>
        <p:spPr>
          <a:xfrm rot="5400000">
            <a:off x="6782075" y="1661703"/>
            <a:ext cx="5517590" cy="4247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58B892-C0DC-46BE-9E73-D9C13CFEA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92" y="313734"/>
            <a:ext cx="11150600" cy="443198"/>
          </a:xfrm>
        </p:spPr>
        <p:txBody>
          <a:bodyPr/>
          <a:lstStyle/>
          <a:p>
            <a:r>
              <a:rPr lang="en-US" dirty="0"/>
              <a:t>Saint Camillus Church Bell Tower Masonry Assessment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9E1CB9-70E7-4B21-BB41-E482E6F4EF97}"/>
              </a:ext>
            </a:extLst>
          </p:cNvPr>
          <p:cNvSpPr txBox="1"/>
          <p:nvPr/>
        </p:nvSpPr>
        <p:spPr>
          <a:xfrm>
            <a:off x="501783" y="1620983"/>
            <a:ext cx="7229054" cy="46474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8788" indent="-458788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Emergency masonry repairs Fall 2023</a:t>
            </a:r>
          </a:p>
          <a:p>
            <a:pPr marL="458788" indent="-4587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Engineering review Spring 2024</a:t>
            </a:r>
          </a:p>
          <a:p>
            <a:pPr marL="458788" indent="-4587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Carillon shut down for safety Summer 2024</a:t>
            </a:r>
          </a:p>
          <a:p>
            <a:pPr marL="458788" indent="-4587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Scope of work developed and bid to contractors Summer 2024</a:t>
            </a:r>
          </a:p>
          <a:p>
            <a:pPr marL="458788" indent="-4587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Fundraising Fall 2024 - Present</a:t>
            </a:r>
          </a:p>
          <a:p>
            <a:pPr marL="458788" indent="-4587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CPARL Facilities Committee oversight     Fall 2024 – Present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FCCCA0-FBC4-D8EA-123C-A06A8198C5CA}"/>
              </a:ext>
            </a:extLst>
          </p:cNvPr>
          <p:cNvSpPr txBox="1"/>
          <p:nvPr/>
        </p:nvSpPr>
        <p:spPr>
          <a:xfrm>
            <a:off x="387036" y="900278"/>
            <a:ext cx="5953745" cy="586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3E2D84-B6F0-CA79-4CD8-56EABED0E355}"/>
              </a:ext>
            </a:extLst>
          </p:cNvPr>
          <p:cNvSpPr txBox="1"/>
          <p:nvPr/>
        </p:nvSpPr>
        <p:spPr>
          <a:xfrm>
            <a:off x="7417102" y="6497529"/>
            <a:ext cx="1476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East facade</a:t>
            </a:r>
          </a:p>
        </p:txBody>
      </p:sp>
    </p:spTree>
    <p:extLst>
      <p:ext uri="{BB962C8B-B14F-4D97-AF65-F5344CB8AC3E}">
        <p14:creationId xmlns:p14="http://schemas.microsoft.com/office/powerpoint/2010/main" val="588536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6BE0E1-0DC9-A046-0FB0-E2674543D4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Emergency masonry repairs</a:t>
            </a:r>
          </a:p>
          <a:p>
            <a:r>
              <a:rPr lang="en-US" dirty="0"/>
              <a:t>Masonry repointing and anchoring, portions of south and east sides</a:t>
            </a:r>
          </a:p>
          <a:p>
            <a:r>
              <a:rPr lang="en-US" dirty="0"/>
              <a:t>Replace portions of damaged sealant, south and east sides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D8A3F92-2530-541F-3591-93B7BCB8F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25" y="314040"/>
            <a:ext cx="11150600" cy="443198"/>
          </a:xfrm>
        </p:spPr>
        <p:txBody>
          <a:bodyPr/>
          <a:lstStyle/>
          <a:p>
            <a:r>
              <a:rPr lang="en-US" dirty="0"/>
              <a:t>Saint Camillus Church Bell Tower Masonry Assessment</a:t>
            </a:r>
          </a:p>
        </p:txBody>
      </p:sp>
    </p:spTree>
    <p:extLst>
      <p:ext uri="{BB962C8B-B14F-4D97-AF65-F5344CB8AC3E}">
        <p14:creationId xmlns:p14="http://schemas.microsoft.com/office/powerpoint/2010/main" val="3180829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69D5B-17A7-0BCC-4C30-2588C53A7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B9BF6-1CB4-03FB-47E9-817BFD2E34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Engineering review</a:t>
            </a:r>
          </a:p>
          <a:p>
            <a:r>
              <a:rPr lang="en-US" dirty="0"/>
              <a:t>Exterior observations: cracked and spalled brick, failed sealants, efflorescence, failed interior mortar and structural wall ties, steeple roof repairs.</a:t>
            </a:r>
          </a:p>
          <a:p>
            <a:r>
              <a:rPr lang="en-US" dirty="0"/>
              <a:t>Interior observations: cracked and spalled brick, efflorescence, eroded mortar, concrete deck spalling and steel reinforcing erosion, failed sealants, deteriorated bird screen frames.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E95C446-59D4-F1CE-0401-C983841EC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25" y="314040"/>
            <a:ext cx="11150600" cy="443198"/>
          </a:xfrm>
        </p:spPr>
        <p:txBody>
          <a:bodyPr/>
          <a:lstStyle/>
          <a:p>
            <a:r>
              <a:rPr lang="en-US" dirty="0"/>
              <a:t>Saint Camillus Church Bell Tower Masonry Assessment</a:t>
            </a:r>
          </a:p>
        </p:txBody>
      </p:sp>
    </p:spTree>
    <p:extLst>
      <p:ext uri="{BB962C8B-B14F-4D97-AF65-F5344CB8AC3E}">
        <p14:creationId xmlns:p14="http://schemas.microsoft.com/office/powerpoint/2010/main" val="4022722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120D3-D4E9-3E52-1A46-19A711170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04723-2F0F-00D5-7171-EA0E8A4B47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Carillon shutdown</a:t>
            </a:r>
          </a:p>
          <a:p>
            <a:r>
              <a:rPr lang="en-US" dirty="0"/>
              <a:t>Due to safety concerns regarding vibration, the carillon chiming mechanism was disabled.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AE0A055-E107-298C-7F11-3D7F55F2D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25" y="314040"/>
            <a:ext cx="11150600" cy="443198"/>
          </a:xfrm>
        </p:spPr>
        <p:txBody>
          <a:bodyPr/>
          <a:lstStyle/>
          <a:p>
            <a:r>
              <a:rPr lang="en-US" dirty="0"/>
              <a:t>Saint Camillus Church Bell Tower Masonry Assessment</a:t>
            </a:r>
          </a:p>
        </p:txBody>
      </p:sp>
    </p:spTree>
    <p:extLst>
      <p:ext uri="{BB962C8B-B14F-4D97-AF65-F5344CB8AC3E}">
        <p14:creationId xmlns:p14="http://schemas.microsoft.com/office/powerpoint/2010/main" val="1195717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512C8-9221-E067-8C1F-2480024D3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264CE-0514-F9D8-D480-DC292FA6D2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167" y="1084217"/>
            <a:ext cx="10966147" cy="419898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Develop Scope of Work and Bidding</a:t>
            </a:r>
          </a:p>
          <a:p>
            <a:r>
              <a:rPr lang="en-US" dirty="0"/>
              <a:t>Scope of work was developed utilizing engineer’s recommendations.</a:t>
            </a:r>
          </a:p>
          <a:p>
            <a:r>
              <a:rPr lang="en-US" dirty="0"/>
              <a:t>Project bid to five qualified contractors, four bids received.</a:t>
            </a:r>
          </a:p>
          <a:p>
            <a:r>
              <a:rPr lang="en-US" dirty="0"/>
              <a:t>Low bid: Folan Waterproofing and Construction Co., Inc.,  September 2024</a:t>
            </a:r>
          </a:p>
          <a:p>
            <a:r>
              <a:rPr lang="en-US" dirty="0"/>
              <a:t>Assume four months construction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2D25D0-C1CF-308F-EBAA-B14EFB143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25" y="314040"/>
            <a:ext cx="11150600" cy="443198"/>
          </a:xfrm>
        </p:spPr>
        <p:txBody>
          <a:bodyPr/>
          <a:lstStyle/>
          <a:p>
            <a:r>
              <a:rPr lang="en-US" dirty="0"/>
              <a:t>Saint Camillus Church Bell Tower Masonry Assessment</a:t>
            </a:r>
          </a:p>
        </p:txBody>
      </p:sp>
    </p:spTree>
    <p:extLst>
      <p:ext uri="{BB962C8B-B14F-4D97-AF65-F5344CB8AC3E}">
        <p14:creationId xmlns:p14="http://schemas.microsoft.com/office/powerpoint/2010/main" val="151674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5FC08-56F7-B30F-D92C-9430A415F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5014B-5CE6-5818-31C0-70BBA9E370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167" y="1084217"/>
            <a:ext cx="10966147" cy="419898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CPARL Facilities Committee Oversight</a:t>
            </a:r>
          </a:p>
          <a:p>
            <a:r>
              <a:rPr lang="en-US" dirty="0"/>
              <a:t>Monthly visual review from grade with binoculars</a:t>
            </a:r>
          </a:p>
          <a:p>
            <a:r>
              <a:rPr lang="en-US" dirty="0"/>
              <a:t>Access bell tower and exterior review 31 December 2024</a:t>
            </a:r>
          </a:p>
          <a:p>
            <a:r>
              <a:rPr lang="en-US" dirty="0"/>
              <a:t>Removal of masonry debris March 2025</a:t>
            </a:r>
          </a:p>
          <a:p>
            <a:r>
              <a:rPr lang="en-US" dirty="0"/>
              <a:t>Access bell tower and exterior review 9 May 2025</a:t>
            </a:r>
          </a:p>
          <a:p>
            <a:r>
              <a:rPr lang="en-US" dirty="0"/>
              <a:t>Access bell tower and exterior review 12 September 2025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CE0B850-3231-EBDE-FE13-6CF53B625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25" y="314040"/>
            <a:ext cx="11150600" cy="443198"/>
          </a:xfrm>
        </p:spPr>
        <p:txBody>
          <a:bodyPr/>
          <a:lstStyle/>
          <a:p>
            <a:r>
              <a:rPr lang="en-US" dirty="0"/>
              <a:t>Saint Camillus Church Bell Tower Masonry Assessment</a:t>
            </a:r>
          </a:p>
        </p:txBody>
      </p:sp>
    </p:spTree>
    <p:extLst>
      <p:ext uri="{BB962C8B-B14F-4D97-AF65-F5344CB8AC3E}">
        <p14:creationId xmlns:p14="http://schemas.microsoft.com/office/powerpoint/2010/main" val="4081949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EFA85-DDD2-F909-DF29-77121699E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B9735-7375-89D2-82E1-883A913445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167" y="1084217"/>
            <a:ext cx="10966147" cy="419898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Photographic documentation</a:t>
            </a:r>
          </a:p>
          <a:p>
            <a:r>
              <a:rPr lang="en-US" dirty="0"/>
              <a:t>December 2024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B297B72-DB97-F0F8-59D6-8541E43DC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25" y="314040"/>
            <a:ext cx="11150600" cy="443198"/>
          </a:xfrm>
        </p:spPr>
        <p:txBody>
          <a:bodyPr/>
          <a:lstStyle/>
          <a:p>
            <a:r>
              <a:rPr lang="en-US" dirty="0"/>
              <a:t>Saint Camillus Church Bell Tower Masonry Assessment</a:t>
            </a:r>
          </a:p>
        </p:txBody>
      </p:sp>
      <p:pic>
        <p:nvPicPr>
          <p:cNvPr id="5" name="Picture 4" descr="San Miguel Mission with a steeple&#10;&#10;AI-generated content may be incorrect.">
            <a:extLst>
              <a:ext uri="{FF2B5EF4-FFF2-40B4-BE49-F238E27FC236}">
                <a16:creationId xmlns:a16="http://schemas.microsoft.com/office/drawing/2014/main" id="{2D008A5D-A82B-4A0A-129E-1AF99B739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10" y="2357120"/>
            <a:ext cx="4267200" cy="3200400"/>
          </a:xfrm>
          <a:prstGeom prst="rect">
            <a:avLst/>
          </a:prstGeom>
        </p:spPr>
      </p:pic>
      <p:pic>
        <p:nvPicPr>
          <p:cNvPr id="7" name="Picture 6" descr="Bells in a building with a brick wall&#10;&#10;AI-generated content may be incorrect.">
            <a:extLst>
              <a:ext uri="{FF2B5EF4-FFF2-40B4-BE49-F238E27FC236}">
                <a16:creationId xmlns:a16="http://schemas.microsoft.com/office/drawing/2014/main" id="{CE4645FE-771D-B76B-DFD1-FB4378EBE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176" y="2357120"/>
            <a:ext cx="4267200" cy="320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E331CC-75A8-6422-3F9B-30165A688112}"/>
              </a:ext>
            </a:extLst>
          </p:cNvPr>
          <p:cNvSpPr txBox="1"/>
          <p:nvPr/>
        </p:nvSpPr>
        <p:spPr>
          <a:xfrm>
            <a:off x="992776" y="5590266"/>
            <a:ext cx="3801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Masonry degradation and staining, East side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39184F-1289-1A1B-67AD-B7AA1D5815BB}"/>
              </a:ext>
            </a:extLst>
          </p:cNvPr>
          <p:cNvSpPr txBox="1"/>
          <p:nvPr/>
        </p:nvSpPr>
        <p:spPr>
          <a:xfrm>
            <a:off x="6892702" y="5610179"/>
            <a:ext cx="2856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Interior masonry spalling</a:t>
            </a:r>
          </a:p>
        </p:txBody>
      </p:sp>
    </p:spTree>
    <p:extLst>
      <p:ext uri="{BB962C8B-B14F-4D97-AF65-F5344CB8AC3E}">
        <p14:creationId xmlns:p14="http://schemas.microsoft.com/office/powerpoint/2010/main" val="2451764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E2869-5E0D-676F-5366-7C7664137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97D44-4F06-D553-F5ED-744FD2FA6F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167" y="1084217"/>
            <a:ext cx="10966147" cy="419898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Photographic documentation</a:t>
            </a:r>
          </a:p>
          <a:p>
            <a:r>
              <a:rPr lang="en-US" dirty="0"/>
              <a:t>December 2024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455B8D-593A-7D65-339A-37F864EFC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25" y="314040"/>
            <a:ext cx="11150600" cy="443198"/>
          </a:xfrm>
        </p:spPr>
        <p:txBody>
          <a:bodyPr/>
          <a:lstStyle/>
          <a:p>
            <a:r>
              <a:rPr lang="en-US" dirty="0"/>
              <a:t>Saint Camillus Church Bell Tower Masonry Assessment</a:t>
            </a:r>
          </a:p>
        </p:txBody>
      </p:sp>
      <p:pic>
        <p:nvPicPr>
          <p:cNvPr id="6" name="Picture 5" descr="A broken black object on the ground&#10;&#10;AI-generated content may be incorrect.">
            <a:extLst>
              <a:ext uri="{FF2B5EF4-FFF2-40B4-BE49-F238E27FC236}">
                <a16:creationId xmlns:a16="http://schemas.microsoft.com/office/drawing/2014/main" id="{0EF11516-6BAE-4237-ABD5-40531DC06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34" y="2409779"/>
            <a:ext cx="4267200" cy="3200400"/>
          </a:xfrm>
          <a:prstGeom prst="rect">
            <a:avLst/>
          </a:prstGeom>
        </p:spPr>
      </p:pic>
      <p:pic>
        <p:nvPicPr>
          <p:cNvPr id="9" name="Picture 8" descr="A brick wall with pipes&#10;&#10;AI-generated content may be incorrect.">
            <a:extLst>
              <a:ext uri="{FF2B5EF4-FFF2-40B4-BE49-F238E27FC236}">
                <a16:creationId xmlns:a16="http://schemas.microsoft.com/office/drawing/2014/main" id="{DBA0098A-FFD9-2291-0025-3B50B2F8E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386" y="2409779"/>
            <a:ext cx="4267200" cy="320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82E848-3907-F40D-1FFC-D9BA2EBB2CAA}"/>
              </a:ext>
            </a:extLst>
          </p:cNvPr>
          <p:cNvSpPr txBox="1"/>
          <p:nvPr/>
        </p:nvSpPr>
        <p:spPr>
          <a:xfrm>
            <a:off x="1182414" y="5610178"/>
            <a:ext cx="3298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Spalled interior masonry debris at bell tower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1766A6-1616-9F4C-FD73-1D8DEB4FAE38}"/>
              </a:ext>
            </a:extLst>
          </p:cNvPr>
          <p:cNvSpPr txBox="1"/>
          <p:nvPr/>
        </p:nvSpPr>
        <p:spPr>
          <a:xfrm>
            <a:off x="6873768" y="5610178"/>
            <a:ext cx="4135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Spalled interior masonry &amp; eroded mortar, sealant failure</a:t>
            </a:r>
          </a:p>
        </p:txBody>
      </p:sp>
    </p:spTree>
    <p:extLst>
      <p:ext uri="{BB962C8B-B14F-4D97-AF65-F5344CB8AC3E}">
        <p14:creationId xmlns:p14="http://schemas.microsoft.com/office/powerpoint/2010/main" val="2470580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B5AAB449E20141AD6F7FF008EDC29F" ma:contentTypeVersion="14" ma:contentTypeDescription="Create a new document." ma:contentTypeScope="" ma:versionID="4eaa3ddb837464029e0fd47a16edc86d">
  <xsd:schema xmlns:xsd="http://www.w3.org/2001/XMLSchema" xmlns:xs="http://www.w3.org/2001/XMLSchema" xmlns:p="http://schemas.microsoft.com/office/2006/metadata/properties" xmlns:ns3="12a25728-c478-464f-a77d-9dc8d7088ab2" xmlns:ns4="5137d36b-9a70-4bf8-b233-9103a07f187a" targetNamespace="http://schemas.microsoft.com/office/2006/metadata/properties" ma:root="true" ma:fieldsID="010f742cdddcbef10597cc2f3af3d4b0" ns3:_="" ns4:_="">
    <xsd:import namespace="12a25728-c478-464f-a77d-9dc8d7088ab2"/>
    <xsd:import namespace="5137d36b-9a70-4bf8-b233-9103a07f18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a25728-c478-464f-a77d-9dc8d7088a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37d36b-9a70-4bf8-b233-9103a07f187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6CAAB8-67E1-41AB-904E-629267956D46}">
  <ds:schemaRefs>
    <ds:schemaRef ds:uri="5137d36b-9a70-4bf8-b233-9103a07f187a"/>
    <ds:schemaRef ds:uri="http://purl.org/dc/dcmitype/"/>
    <ds:schemaRef ds:uri="12a25728-c478-464f-a77d-9dc8d7088ab2"/>
    <ds:schemaRef ds:uri="http://purl.org/dc/terms/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06DA0F4-4C4D-496D-B9AF-8DD53D3ECE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0563B2-18A5-433A-91C8-F12803B289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a25728-c478-464f-a77d-9dc8d7088ab2"/>
    <ds:schemaRef ds:uri="5137d36b-9a70-4bf8-b233-9103a07f18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5430</TotalTime>
  <Words>557</Words>
  <Application>Microsoft Office PowerPoint</Application>
  <PresentationFormat>Widescreen</PresentationFormat>
  <Paragraphs>89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Georgia</vt:lpstr>
      <vt:lpstr>Wingdings</vt:lpstr>
      <vt:lpstr>Office Theme</vt:lpstr>
      <vt:lpstr>PowerPoint Presentation</vt:lpstr>
      <vt:lpstr>Saint Camillus Church Bell Tower Masonry Assessment</vt:lpstr>
      <vt:lpstr>Saint Camillus Church Bell Tower Masonry Assessment</vt:lpstr>
      <vt:lpstr>Saint Camillus Church Bell Tower Masonry Assessment</vt:lpstr>
      <vt:lpstr>Saint Camillus Church Bell Tower Masonry Assessment</vt:lpstr>
      <vt:lpstr>Saint Camillus Church Bell Tower Masonry Assessment</vt:lpstr>
      <vt:lpstr>Saint Camillus Church Bell Tower Masonry Assessment</vt:lpstr>
      <vt:lpstr>Saint Camillus Church Bell Tower Masonry Assessment</vt:lpstr>
      <vt:lpstr>Saint Camillus Church Bell Tower Masonry Assessment</vt:lpstr>
      <vt:lpstr>Saint Camillus Church Bell Tower Masonry Assessment</vt:lpstr>
      <vt:lpstr>Saint Camillus Church Bell Tower Masonry Assessment</vt:lpstr>
      <vt:lpstr>Saint Camillus Church Bell Tower Masonry Assessment</vt:lpstr>
      <vt:lpstr>Saint Camillus Church Bell Tower Masonry Assessment</vt:lpstr>
      <vt:lpstr>Saint Camillus Church Bell Tower Masonry Assessment</vt:lpstr>
      <vt:lpstr>Saint Camillus Church Bell Tower Masonry Assessment</vt:lpstr>
      <vt:lpstr>Saint Camillus Church Bell Tower Masonry Assessment</vt:lpstr>
      <vt:lpstr>Saint Camillus Church Bell Tower Masonry Assessment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Hugh Greville</dc:creator>
  <cp:lastModifiedBy>Eric Ammondson</cp:lastModifiedBy>
  <cp:revision>61</cp:revision>
  <dcterms:created xsi:type="dcterms:W3CDTF">2021-06-10T13:39:43Z</dcterms:created>
  <dcterms:modified xsi:type="dcterms:W3CDTF">2025-09-14T15:13:57Z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0x01010011B5AAB449E20141AD6F7FF008EDC29F</vt:lpwstr>
  </property>
</Properties>
</file>