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sldIdLst>
    <p:sldId id="257" r:id="rId2"/>
    <p:sldId id="332" r:id="rId3"/>
    <p:sldId id="264" r:id="rId4"/>
    <p:sldId id="331" r:id="rId5"/>
    <p:sldId id="269" r:id="rId6"/>
    <p:sldId id="330" r:id="rId7"/>
    <p:sldId id="309" r:id="rId8"/>
    <p:sldId id="306" r:id="rId9"/>
    <p:sldId id="295" r:id="rId10"/>
    <p:sldId id="337" r:id="rId11"/>
    <p:sldId id="303" r:id="rId12"/>
    <p:sldId id="333" r:id="rId13"/>
    <p:sldId id="315" r:id="rId14"/>
    <p:sldId id="307" r:id="rId15"/>
    <p:sldId id="316" r:id="rId16"/>
    <p:sldId id="334" r:id="rId17"/>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Rg st="1" end="54"/>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AD00"/>
    <a:srgbClr val="FFCC00"/>
    <a:srgbClr val="FFBE1D"/>
    <a:srgbClr val="FFBB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49" autoAdjust="0"/>
    <p:restoredTop sz="91159" autoAdjust="0"/>
  </p:normalViewPr>
  <p:slideViewPr>
    <p:cSldViewPr>
      <p:cViewPr>
        <p:scale>
          <a:sx n="100" d="100"/>
          <a:sy n="100" d="100"/>
        </p:scale>
        <p:origin x="-134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9" d="100"/>
          <a:sy n="69" d="100"/>
        </p:scale>
        <p:origin x="-2670"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AC83858-BB0E-42D8-ADFA-925EC143EEF5}" type="datetimeFigureOut">
              <a:rPr lang="fr-FR"/>
              <a:pPr>
                <a:defRPr/>
              </a:pPr>
              <a:t>11/07/2013</a:t>
            </a:fld>
            <a:endParaRPr lang="fr-FR"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fr-FR"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D14B8426-8982-4987-AF55-087A460AF0E4}" type="slidenum">
              <a:rPr lang="fr-FR"/>
              <a:pPr>
                <a:defRPr/>
              </a:pPr>
              <a:t>‹#›</a:t>
            </a:fld>
            <a:endParaRPr lang="fr-FR" dirty="0"/>
          </a:p>
        </p:txBody>
      </p:sp>
    </p:spTree>
    <p:extLst>
      <p:ext uri="{BB962C8B-B14F-4D97-AF65-F5344CB8AC3E}">
        <p14:creationId xmlns:p14="http://schemas.microsoft.com/office/powerpoint/2010/main" val="10033130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October 2000,</a:t>
            </a:r>
            <a:r>
              <a:rPr lang="en-US" baseline="0" dirty="0" smtClean="0"/>
              <a:t> the French Federation of Sisters of St. Joseph hosted a celebration/symposium in honor of the 350</a:t>
            </a:r>
            <a:r>
              <a:rPr lang="en-US" baseline="30000" dirty="0" smtClean="0"/>
              <a:t>th</a:t>
            </a:r>
            <a:r>
              <a:rPr lang="en-US" baseline="0" dirty="0" smtClean="0"/>
              <a:t> anniversary of our foundation.  Representatives of the various Federations and International congregations were invited to attend.  Included in these days was discussion on the charism and mission of the congregation in the light of the needs of the world today.  The idea of undertaking a common project in the form of an International </a:t>
            </a:r>
            <a:r>
              <a:rPr lang="en-US" baseline="0" dirty="0" smtClean="0"/>
              <a:t>Centre </a:t>
            </a:r>
            <a:r>
              <a:rPr lang="en-US" baseline="0" dirty="0" smtClean="0"/>
              <a:t>in Le Puy-en-Velay surfaced at this gathering.</a:t>
            </a:r>
            <a:endParaRPr lang="en-US" dirty="0"/>
          </a:p>
        </p:txBody>
      </p:sp>
      <p:sp>
        <p:nvSpPr>
          <p:cNvPr id="4" name="Slide Number Placeholder 3"/>
          <p:cNvSpPr>
            <a:spLocks noGrp="1"/>
          </p:cNvSpPr>
          <p:nvPr>
            <p:ph type="sldNum" sz="quarter" idx="10"/>
          </p:nvPr>
        </p:nvSpPr>
        <p:spPr/>
        <p:txBody>
          <a:bodyPr/>
          <a:lstStyle/>
          <a:p>
            <a:pPr>
              <a:defRPr/>
            </a:pPr>
            <a:fld id="{D14B8426-8982-4987-AF55-087A460AF0E4}" type="slidenum">
              <a:rPr lang="fr-FR" smtClean="0"/>
              <a:pPr>
                <a:defRPr/>
              </a:pPr>
              <a:t>1</a:t>
            </a:fld>
            <a:endParaRPr lang="fr-F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Embracing the past, we will study and deepen our awareness of our history, tradition, and </a:t>
            </a:r>
            <a:r>
              <a:rPr lang="en-US" dirty="0" smtClean="0"/>
              <a:t>spirituality </a:t>
            </a:r>
            <a:r>
              <a:rPr lang="en-US" dirty="0" smtClean="0"/>
              <a:t>to ensure the </a:t>
            </a:r>
            <a:r>
              <a:rPr lang="en-US" dirty="0" smtClean="0"/>
              <a:t>preservation for </a:t>
            </a:r>
            <a:r>
              <a:rPr lang="en-US" dirty="0" smtClean="0"/>
              <a:t>our story for future generations.</a:t>
            </a:r>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4441AD5-C63F-4488-9EF7-862365F155A1}" type="slidenum">
              <a:rPr lang="fr-FR" smtClean="0">
                <a:cs typeface="Arial" charset="0"/>
              </a:rPr>
              <a:pPr fontAlgn="base">
                <a:spcBef>
                  <a:spcPct val="0"/>
                </a:spcBef>
                <a:spcAft>
                  <a:spcPct val="0"/>
                </a:spcAft>
                <a:defRPr/>
              </a:pPr>
              <a:t>5</a:t>
            </a:fld>
            <a:endParaRPr lang="fr-FR" dirty="0" smtClean="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Nurturing the present… by engaging Sisters of St. Joseph worldwide, associates and lay partners in </a:t>
            </a:r>
            <a:r>
              <a:rPr lang="en-US" dirty="0" smtClean="0"/>
              <a:t>deepening </a:t>
            </a:r>
            <a:r>
              <a:rPr lang="en-US" dirty="0" smtClean="0"/>
              <a:t>their understanding of our mission and charism… within an international setting and with a global focus.</a:t>
            </a:r>
          </a:p>
        </p:txBody>
      </p:sp>
      <p:sp>
        <p:nvSpPr>
          <p:cNvPr id="4" name="Slide Number Placeholder 3"/>
          <p:cNvSpPr>
            <a:spLocks noGrp="1"/>
          </p:cNvSpPr>
          <p:nvPr>
            <p:ph type="sldNum" sz="quarter" idx="5"/>
          </p:nvPr>
        </p:nvSpPr>
        <p:spPr/>
        <p:txBody>
          <a:bodyPr/>
          <a:lstStyle/>
          <a:p>
            <a:pPr>
              <a:defRPr/>
            </a:pPr>
            <a:fld id="{C9BB5EB6-AF21-4C87-A3CA-4F65657902EA}" type="slidenum">
              <a:rPr lang="fr-FR" smtClean="0"/>
              <a:pPr>
                <a:defRPr/>
              </a:pPr>
              <a:t>6</a:t>
            </a:fld>
            <a:endParaRPr lang="fr-F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As we strive to … interpret our charism in light of today’s world, and informed with this new understanding, help establish ways to incarnate the prayer “that all may be one.” particularly among the young and in areas in need of reconciliation.</a:t>
            </a:r>
          </a:p>
        </p:txBody>
      </p:sp>
      <p:sp>
        <p:nvSpPr>
          <p:cNvPr id="4" name="Slide Number Placeholder 3"/>
          <p:cNvSpPr>
            <a:spLocks noGrp="1"/>
          </p:cNvSpPr>
          <p:nvPr>
            <p:ph type="sldNum" sz="quarter" idx="5"/>
          </p:nvPr>
        </p:nvSpPr>
        <p:spPr/>
        <p:txBody>
          <a:bodyPr/>
          <a:lstStyle/>
          <a:p>
            <a:pPr>
              <a:defRPr/>
            </a:pPr>
            <a:fld id="{F31CB511-091C-4567-8854-7C2BFED9C2BE}" type="slidenum">
              <a:rPr lang="fr-FR" smtClean="0"/>
              <a:pPr>
                <a:defRPr/>
              </a:pPr>
              <a:t>7</a:t>
            </a:fld>
            <a:endParaRPr lang="fr-F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dirty="0" smtClean="0"/>
              <a:t>Pilgrimage- CSJ </a:t>
            </a:r>
            <a:r>
              <a:rPr lang="fr-FR" dirty="0" smtClean="0"/>
              <a:t>Orange </a:t>
            </a:r>
            <a:r>
              <a:rPr lang="fr-FR" dirty="0" smtClean="0"/>
              <a:t>California and </a:t>
            </a:r>
            <a:r>
              <a:rPr lang="fr-FR" dirty="0" smtClean="0"/>
              <a:t>Canadien Federation</a:t>
            </a:r>
            <a:r>
              <a:rPr lang="fr-FR" dirty="0" smtClean="0"/>
              <a:t>.</a:t>
            </a:r>
          </a:p>
        </p:txBody>
      </p:sp>
      <p:sp>
        <p:nvSpPr>
          <p:cNvPr id="32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B7FA229-07B2-441E-B65C-0BE0E616DD59}" type="slidenum">
              <a:rPr lang="fr-FR" smtClean="0">
                <a:cs typeface="Arial" charset="0"/>
              </a:rPr>
              <a:pPr fontAlgn="base">
                <a:spcBef>
                  <a:spcPct val="0"/>
                </a:spcBef>
                <a:spcAft>
                  <a:spcPct val="0"/>
                </a:spcAft>
                <a:defRPr/>
              </a:pPr>
              <a:t>9</a:t>
            </a:fld>
            <a:endParaRPr lang="fr-FR" dirty="0" smtClean="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5" name="Rectangle 9"/>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380EAA88-DEBF-4226-AF0F-CD0BDF745192}" type="datetimeFigureOut">
              <a:rPr lang="fr-FR"/>
              <a:pPr>
                <a:defRPr/>
              </a:pPr>
              <a:t>11/07/2013</a:t>
            </a:fld>
            <a:endParaRPr lang="fr-FR" dirty="0"/>
          </a:p>
        </p:txBody>
      </p:sp>
      <p:sp>
        <p:nvSpPr>
          <p:cNvPr id="7" name="Footer Placeholder 4"/>
          <p:cNvSpPr>
            <a:spLocks noGrp="1"/>
          </p:cNvSpPr>
          <p:nvPr>
            <p:ph type="ftr" sz="quarter" idx="11"/>
          </p:nvPr>
        </p:nvSpPr>
        <p:spPr/>
        <p:txBody>
          <a:bodyPr/>
          <a:lstStyle>
            <a:lvl1pPr>
              <a:defRPr/>
            </a:lvl1pPr>
          </a:lstStyle>
          <a:p>
            <a:pPr>
              <a:defRPr/>
            </a:pPr>
            <a:endParaRPr lang="fr-FR" dirty="0"/>
          </a:p>
        </p:txBody>
      </p:sp>
      <p:sp>
        <p:nvSpPr>
          <p:cNvPr id="8" name="Slide Number Placeholder 5"/>
          <p:cNvSpPr>
            <a:spLocks noGrp="1"/>
          </p:cNvSpPr>
          <p:nvPr>
            <p:ph type="sldNum" sz="quarter" idx="12"/>
          </p:nvPr>
        </p:nvSpPr>
        <p:spPr/>
        <p:txBody>
          <a:bodyPr/>
          <a:lstStyle>
            <a:lvl1pPr>
              <a:defRPr/>
            </a:lvl1pPr>
          </a:lstStyle>
          <a:p>
            <a:pPr>
              <a:defRPr/>
            </a:pPr>
            <a:fld id="{B1629FB3-32B2-4518-8CA6-F440BDDDDC1C}" type="slidenum">
              <a:rPr lang="fr-FR"/>
              <a:pPr>
                <a:defRPr/>
              </a:pPr>
              <a:t>‹#›</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85D3562-3382-4407-8064-0BB9F3940EDD}" type="datetimeFigureOut">
              <a:rPr lang="fr-FR"/>
              <a:pPr>
                <a:defRPr/>
              </a:pPr>
              <a:t>11/07/2013</a:t>
            </a:fld>
            <a:endParaRPr lang="fr-FR" dirty="0"/>
          </a:p>
        </p:txBody>
      </p:sp>
      <p:sp>
        <p:nvSpPr>
          <p:cNvPr id="5" name="Footer Placeholder 4"/>
          <p:cNvSpPr>
            <a:spLocks noGrp="1"/>
          </p:cNvSpPr>
          <p:nvPr>
            <p:ph type="ftr" sz="quarter" idx="11"/>
          </p:nvPr>
        </p:nvSpPr>
        <p:spPr/>
        <p:txBody>
          <a:bodyPr/>
          <a:lstStyle>
            <a:lvl1pPr>
              <a:defRPr/>
            </a:lvl1pPr>
          </a:lstStyle>
          <a:p>
            <a:pPr>
              <a:defRPr/>
            </a:pPr>
            <a:endParaRPr lang="fr-FR" dirty="0"/>
          </a:p>
        </p:txBody>
      </p:sp>
      <p:sp>
        <p:nvSpPr>
          <p:cNvPr id="6" name="Slide Number Placeholder 5"/>
          <p:cNvSpPr>
            <a:spLocks noGrp="1"/>
          </p:cNvSpPr>
          <p:nvPr>
            <p:ph type="sldNum" sz="quarter" idx="12"/>
          </p:nvPr>
        </p:nvSpPr>
        <p:spPr/>
        <p:txBody>
          <a:bodyPr/>
          <a:lstStyle>
            <a:lvl1pPr>
              <a:defRPr/>
            </a:lvl1pPr>
          </a:lstStyle>
          <a:p>
            <a:pPr>
              <a:defRPr/>
            </a:pPr>
            <a:fld id="{B0A66D5D-1B43-49A1-AFC3-FEACE7EE31BE}" type="slidenum">
              <a:rPr lang="fr-FR"/>
              <a:pPr>
                <a:defRPr/>
              </a:pPr>
              <a:t>‹#›</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5" name="Rectangle 11"/>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FC90A61C-80D9-4FE2-BBDB-634334DC2115}" type="datetimeFigureOut">
              <a:rPr lang="fr-FR"/>
              <a:pPr>
                <a:defRPr/>
              </a:pPr>
              <a:t>11/07/2013</a:t>
            </a:fld>
            <a:endParaRPr lang="fr-FR" dirty="0"/>
          </a:p>
        </p:txBody>
      </p:sp>
      <p:sp>
        <p:nvSpPr>
          <p:cNvPr id="7" name="Footer Placeholder 4"/>
          <p:cNvSpPr>
            <a:spLocks noGrp="1"/>
          </p:cNvSpPr>
          <p:nvPr>
            <p:ph type="ftr" sz="quarter" idx="11"/>
          </p:nvPr>
        </p:nvSpPr>
        <p:spPr/>
        <p:txBody>
          <a:bodyPr/>
          <a:lstStyle>
            <a:lvl1pPr>
              <a:defRPr/>
            </a:lvl1pPr>
          </a:lstStyle>
          <a:p>
            <a:pPr>
              <a:defRPr/>
            </a:pPr>
            <a:endParaRPr lang="fr-FR" dirty="0"/>
          </a:p>
        </p:txBody>
      </p:sp>
      <p:sp>
        <p:nvSpPr>
          <p:cNvPr id="8" name="Slide Number Placeholder 5"/>
          <p:cNvSpPr>
            <a:spLocks noGrp="1"/>
          </p:cNvSpPr>
          <p:nvPr>
            <p:ph type="sldNum" sz="quarter" idx="12"/>
          </p:nvPr>
        </p:nvSpPr>
        <p:spPr/>
        <p:txBody>
          <a:bodyPr/>
          <a:lstStyle>
            <a:lvl1pPr>
              <a:defRPr/>
            </a:lvl1pPr>
          </a:lstStyle>
          <a:p>
            <a:pPr>
              <a:defRPr/>
            </a:pPr>
            <a:fld id="{A27118FE-1246-4513-9A83-1B7D4AA981CA}" type="slidenum">
              <a:rPr lang="fr-FR"/>
              <a:pPr>
                <a:defRPr/>
              </a:pPr>
              <a:t>‹#›</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044DE20-3A0F-491F-A1D3-C1388663FF3E}" type="datetimeFigureOut">
              <a:rPr lang="fr-FR"/>
              <a:pPr>
                <a:defRPr/>
              </a:pPr>
              <a:t>11/07/2013</a:t>
            </a:fld>
            <a:endParaRPr lang="fr-FR" dirty="0"/>
          </a:p>
        </p:txBody>
      </p:sp>
      <p:sp>
        <p:nvSpPr>
          <p:cNvPr id="6" name="Footer Placeholder 4"/>
          <p:cNvSpPr>
            <a:spLocks noGrp="1"/>
          </p:cNvSpPr>
          <p:nvPr>
            <p:ph type="ftr" sz="quarter" idx="11"/>
          </p:nvPr>
        </p:nvSpPr>
        <p:spPr/>
        <p:txBody>
          <a:bodyPr/>
          <a:lstStyle>
            <a:lvl1pPr>
              <a:defRPr/>
            </a:lvl1pPr>
          </a:lstStyle>
          <a:p>
            <a:pPr>
              <a:defRPr/>
            </a:pPr>
            <a:endParaRPr lang="fr-FR" dirty="0"/>
          </a:p>
        </p:txBody>
      </p:sp>
      <p:sp>
        <p:nvSpPr>
          <p:cNvPr id="7" name="Slide Number Placeholder 5"/>
          <p:cNvSpPr>
            <a:spLocks noGrp="1"/>
          </p:cNvSpPr>
          <p:nvPr>
            <p:ph type="sldNum" sz="quarter" idx="12"/>
          </p:nvPr>
        </p:nvSpPr>
        <p:spPr/>
        <p:txBody>
          <a:bodyPr/>
          <a:lstStyle>
            <a:lvl1pPr>
              <a:defRPr/>
            </a:lvl1pPr>
          </a:lstStyle>
          <a:p>
            <a:pPr>
              <a:defRPr/>
            </a:pPr>
            <a:fld id="{00A4E6EE-D6DA-4CEB-98A5-F96CB6A6921E}" type="slidenum">
              <a:rPr lang="fr-FR"/>
              <a:pPr>
                <a:defRPr/>
              </a:pPr>
              <a:t>‹#›</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5A00A57-9DC5-4AE6-B33B-DA66F90CD8C0}" type="datetimeFigureOut">
              <a:rPr lang="fr-FR"/>
              <a:pPr>
                <a:defRPr/>
              </a:pPr>
              <a:t>11/07/2013</a:t>
            </a:fld>
            <a:endParaRPr lang="fr-FR" dirty="0"/>
          </a:p>
        </p:txBody>
      </p:sp>
      <p:sp>
        <p:nvSpPr>
          <p:cNvPr id="8" name="Footer Placeholder 4"/>
          <p:cNvSpPr>
            <a:spLocks noGrp="1"/>
          </p:cNvSpPr>
          <p:nvPr>
            <p:ph type="ftr" sz="quarter" idx="11"/>
          </p:nvPr>
        </p:nvSpPr>
        <p:spPr/>
        <p:txBody>
          <a:bodyPr/>
          <a:lstStyle>
            <a:lvl1pPr>
              <a:defRPr/>
            </a:lvl1pPr>
          </a:lstStyle>
          <a:p>
            <a:pPr>
              <a:defRPr/>
            </a:pPr>
            <a:endParaRPr lang="fr-FR" dirty="0"/>
          </a:p>
        </p:txBody>
      </p:sp>
      <p:sp>
        <p:nvSpPr>
          <p:cNvPr id="9" name="Slide Number Placeholder 5"/>
          <p:cNvSpPr>
            <a:spLocks noGrp="1"/>
          </p:cNvSpPr>
          <p:nvPr>
            <p:ph type="sldNum" sz="quarter" idx="12"/>
          </p:nvPr>
        </p:nvSpPr>
        <p:spPr/>
        <p:txBody>
          <a:bodyPr/>
          <a:lstStyle>
            <a:lvl1pPr>
              <a:defRPr/>
            </a:lvl1pPr>
          </a:lstStyle>
          <a:p>
            <a:pPr>
              <a:defRPr/>
            </a:pPr>
            <a:fld id="{E3B1EA95-3EDC-44E9-8682-088E3305006F}" type="slidenum">
              <a:rPr lang="fr-FR"/>
              <a:pPr>
                <a:defRPr/>
              </a:pPr>
              <a:t>‹#›</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2D444AF-345C-44F2-939B-D35DE4E917DF}" type="datetimeFigureOut">
              <a:rPr lang="fr-FR"/>
              <a:pPr>
                <a:defRPr/>
              </a:pPr>
              <a:t>11/07/2013</a:t>
            </a:fld>
            <a:endParaRPr lang="fr-FR" dirty="0"/>
          </a:p>
        </p:txBody>
      </p:sp>
      <p:sp>
        <p:nvSpPr>
          <p:cNvPr id="4" name="Footer Placeholder 4"/>
          <p:cNvSpPr>
            <a:spLocks noGrp="1"/>
          </p:cNvSpPr>
          <p:nvPr>
            <p:ph type="ftr" sz="quarter" idx="11"/>
          </p:nvPr>
        </p:nvSpPr>
        <p:spPr/>
        <p:txBody>
          <a:bodyPr/>
          <a:lstStyle>
            <a:lvl1pPr>
              <a:defRPr/>
            </a:lvl1pPr>
          </a:lstStyle>
          <a:p>
            <a:pPr>
              <a:defRPr/>
            </a:pPr>
            <a:endParaRPr lang="fr-FR" dirty="0"/>
          </a:p>
        </p:txBody>
      </p:sp>
      <p:sp>
        <p:nvSpPr>
          <p:cNvPr id="5" name="Slide Number Placeholder 5"/>
          <p:cNvSpPr>
            <a:spLocks noGrp="1"/>
          </p:cNvSpPr>
          <p:nvPr>
            <p:ph type="sldNum" sz="quarter" idx="12"/>
          </p:nvPr>
        </p:nvSpPr>
        <p:spPr/>
        <p:txBody>
          <a:bodyPr/>
          <a:lstStyle>
            <a:lvl1pPr>
              <a:defRPr/>
            </a:lvl1pPr>
          </a:lstStyle>
          <a:p>
            <a:pPr>
              <a:defRPr/>
            </a:pPr>
            <a:fld id="{2890FE0A-83C0-4127-BDF7-077708FCA06B}" type="slidenum">
              <a:rPr lang="fr-FR"/>
              <a:pPr>
                <a:defRPr/>
              </a:pPr>
              <a:t>‹#›</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E47EAF3D-A403-4110-82B0-4552525FF9BF}" type="datetimeFigureOut">
              <a:rPr lang="fr-FR"/>
              <a:pPr>
                <a:defRPr/>
              </a:pPr>
              <a:t>11/07/2013</a:t>
            </a:fld>
            <a:endParaRPr lang="fr-FR" dirty="0"/>
          </a:p>
        </p:txBody>
      </p:sp>
      <p:sp>
        <p:nvSpPr>
          <p:cNvPr id="3" name="Footer Placeholder 2"/>
          <p:cNvSpPr>
            <a:spLocks noGrp="1"/>
          </p:cNvSpPr>
          <p:nvPr>
            <p:ph type="ftr" sz="quarter" idx="11"/>
          </p:nvPr>
        </p:nvSpPr>
        <p:spPr/>
        <p:txBody>
          <a:bodyPr/>
          <a:lstStyle>
            <a:lvl1pPr>
              <a:defRPr/>
            </a:lvl1pPr>
          </a:lstStyle>
          <a:p>
            <a:pPr>
              <a:defRPr/>
            </a:pPr>
            <a:endParaRPr lang="fr-FR" dirty="0"/>
          </a:p>
        </p:txBody>
      </p:sp>
      <p:sp>
        <p:nvSpPr>
          <p:cNvPr id="4" name="Slide Number Placeholder 3"/>
          <p:cNvSpPr>
            <a:spLocks noGrp="1"/>
          </p:cNvSpPr>
          <p:nvPr>
            <p:ph type="sldNum" sz="quarter" idx="12"/>
          </p:nvPr>
        </p:nvSpPr>
        <p:spPr/>
        <p:txBody>
          <a:bodyPr/>
          <a:lstStyle>
            <a:lvl1pPr>
              <a:defRPr/>
            </a:lvl1pPr>
          </a:lstStyle>
          <a:p>
            <a:pPr>
              <a:defRPr/>
            </a:pPr>
            <a:fld id="{209DDBBE-0250-4F9F-A244-08C7728C2E24}" type="slidenum">
              <a:rPr lang="fr-FR"/>
              <a:pPr>
                <a:defRPr/>
              </a:pPr>
              <a:t>‹#›</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11"/>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6" name="Rectangle 8"/>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FC541968-FBAA-480E-9358-DDD5BC67772D}" type="datetimeFigureOut">
              <a:rPr lang="fr-FR"/>
              <a:pPr>
                <a:defRPr/>
              </a:pPr>
              <a:t>11/07/2013</a:t>
            </a:fld>
            <a:endParaRPr lang="fr-FR" dirty="0"/>
          </a:p>
        </p:txBody>
      </p:sp>
      <p:sp>
        <p:nvSpPr>
          <p:cNvPr id="8" name="Footer Placeholder 5"/>
          <p:cNvSpPr>
            <a:spLocks noGrp="1"/>
          </p:cNvSpPr>
          <p:nvPr>
            <p:ph type="ftr" sz="quarter" idx="11"/>
          </p:nvPr>
        </p:nvSpPr>
        <p:spPr/>
        <p:txBody>
          <a:bodyPr/>
          <a:lstStyle>
            <a:lvl1pPr>
              <a:defRPr/>
            </a:lvl1pPr>
          </a:lstStyle>
          <a:p>
            <a:pPr>
              <a:defRPr/>
            </a:pPr>
            <a:endParaRPr lang="fr-FR" dirty="0"/>
          </a:p>
        </p:txBody>
      </p:sp>
      <p:sp>
        <p:nvSpPr>
          <p:cNvPr id="9" name="Slide Number Placeholder 6"/>
          <p:cNvSpPr>
            <a:spLocks noGrp="1"/>
          </p:cNvSpPr>
          <p:nvPr>
            <p:ph type="sldNum" sz="quarter" idx="12"/>
          </p:nvPr>
        </p:nvSpPr>
        <p:spPr/>
        <p:txBody>
          <a:bodyPr/>
          <a:lstStyle>
            <a:lvl1pPr>
              <a:defRPr/>
            </a:lvl1pPr>
          </a:lstStyle>
          <a:p>
            <a:pPr>
              <a:defRPr/>
            </a:pPr>
            <a:fld id="{4A9BA303-84C4-40D9-BECC-B9E19DD84797}" type="slidenum">
              <a:rPr lang="fr-FR"/>
              <a:pPr>
                <a:defRPr/>
              </a:pPr>
              <a:t>‹#›</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10"/>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6" name="Rectangle 8"/>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33A6C1CC-A400-4C47-8F5C-AD508E7BBBCA}" type="datetimeFigureOut">
              <a:rPr lang="fr-FR"/>
              <a:pPr>
                <a:defRPr/>
              </a:pPr>
              <a:t>11/07/2013</a:t>
            </a:fld>
            <a:endParaRPr lang="fr-FR" dirty="0"/>
          </a:p>
        </p:txBody>
      </p:sp>
      <p:sp>
        <p:nvSpPr>
          <p:cNvPr id="8" name="Footer Placeholder 5"/>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fr-FR" dirty="0"/>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75974FFB-F43B-4ECF-94C6-A08A5C964161}" type="slidenum">
              <a:rPr lang="fr-FR"/>
              <a:pPr>
                <a:defRPr/>
              </a:pPr>
              <a:t>‹#›</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9512A11-FC2E-4EF9-B9C5-AF22E2FF1E0B}" type="datetimeFigureOut">
              <a:rPr lang="fr-FR"/>
              <a:pPr>
                <a:defRPr/>
              </a:pPr>
              <a:t>11/07/2013</a:t>
            </a:fld>
            <a:endParaRPr lang="fr-FR" dirty="0"/>
          </a:p>
        </p:txBody>
      </p:sp>
      <p:sp>
        <p:nvSpPr>
          <p:cNvPr id="5" name="Footer Placeholder 4"/>
          <p:cNvSpPr>
            <a:spLocks noGrp="1"/>
          </p:cNvSpPr>
          <p:nvPr>
            <p:ph type="ftr" sz="quarter" idx="11"/>
          </p:nvPr>
        </p:nvSpPr>
        <p:spPr/>
        <p:txBody>
          <a:bodyPr/>
          <a:lstStyle>
            <a:lvl1pPr>
              <a:defRPr/>
            </a:lvl1pPr>
          </a:lstStyle>
          <a:p>
            <a:pPr>
              <a:defRPr/>
            </a:pPr>
            <a:endParaRPr lang="fr-FR" dirty="0"/>
          </a:p>
        </p:txBody>
      </p:sp>
      <p:sp>
        <p:nvSpPr>
          <p:cNvPr id="6" name="Slide Number Placeholder 5"/>
          <p:cNvSpPr>
            <a:spLocks noGrp="1"/>
          </p:cNvSpPr>
          <p:nvPr>
            <p:ph type="sldNum" sz="quarter" idx="12"/>
          </p:nvPr>
        </p:nvSpPr>
        <p:spPr/>
        <p:txBody>
          <a:bodyPr/>
          <a:lstStyle>
            <a:lvl1pPr>
              <a:defRPr/>
            </a:lvl1pPr>
          </a:lstStyle>
          <a:p>
            <a:pPr>
              <a:defRPr/>
            </a:pPr>
            <a:fld id="{244BCC78-0C5E-4CA0-B6C4-7ADC187D547C}" type="slidenum">
              <a:rPr lang="fr-FR"/>
              <a:pPr>
                <a:defRPr/>
              </a:pPr>
              <a:t>‹#›</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5" name="Rectangle 7"/>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Vertical Title 1"/>
          <p:cNvSpPr>
            <a:spLocks noGrp="1"/>
          </p:cNvSpPr>
          <p:nvPr>
            <p:ph type="title" orient="vert"/>
          </p:nvPr>
        </p:nvSpPr>
        <p:spPr>
          <a:xfrm>
            <a:off x="6781800" y="274640"/>
            <a:ext cx="19050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fld id="{9A0EB754-B0A6-4484-A2D6-8BD705803940}" type="datetimeFigureOut">
              <a:rPr lang="fr-FR"/>
              <a:pPr>
                <a:defRPr/>
              </a:pPr>
              <a:t>11/07/2013</a:t>
            </a:fld>
            <a:endParaRPr lang="fr-FR" dirty="0"/>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endParaRPr lang="fr-FR" dirty="0"/>
          </a:p>
        </p:txBody>
      </p:sp>
      <p:sp>
        <p:nvSpPr>
          <p:cNvPr id="8" name="Slide Number Placeholder 5"/>
          <p:cNvSpPr>
            <a:spLocks noGrp="1"/>
          </p:cNvSpPr>
          <p:nvPr>
            <p:ph type="sldNum" sz="quarter" idx="12"/>
          </p:nvPr>
        </p:nvSpPr>
        <p:spPr/>
        <p:txBody>
          <a:bodyPr/>
          <a:lstStyle>
            <a:lvl1pPr>
              <a:defRPr/>
            </a:lvl1pPr>
          </a:lstStyle>
          <a:p>
            <a:pPr>
              <a:defRPr/>
            </a:pPr>
            <a:fld id="{620135D9-B866-4ED3-BE1C-89A9301DFFE3}" type="slidenum">
              <a:rPr lang="fr-FR"/>
              <a:pPr>
                <a:defRPr/>
              </a:pPr>
              <a:t>‹#›</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2053" name="Text Placeholder 2"/>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fontAlgn="auto" latinLnBrk="0" hangingPunct="1">
              <a:spcBef>
                <a:spcPts val="0"/>
              </a:spcBef>
              <a:spcAft>
                <a:spcPts val="0"/>
              </a:spcAft>
              <a:defRPr kumimoji="0" sz="1200">
                <a:solidFill>
                  <a:schemeClr val="tx1">
                    <a:tint val="95000"/>
                  </a:schemeClr>
                </a:solidFill>
                <a:latin typeface="+mn-lt"/>
                <a:cs typeface="+mn-cs"/>
              </a:defRPr>
            </a:lvl1pPr>
            <a:extLst/>
          </a:lstStyle>
          <a:p>
            <a:pPr>
              <a:defRPr/>
            </a:pPr>
            <a:fld id="{86793A14-601C-445D-905C-3B70D2D2BE2A}" type="datetimeFigureOut">
              <a:rPr lang="fr-FR"/>
              <a:pPr>
                <a:defRPr/>
              </a:pPr>
              <a:t>11/07/2013</a:t>
            </a:fld>
            <a:endParaRPr lang="fr-FR" dirty="0"/>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fontAlgn="auto" latinLnBrk="0" hangingPunct="1">
              <a:spcBef>
                <a:spcPts val="0"/>
              </a:spcBef>
              <a:spcAft>
                <a:spcPts val="0"/>
              </a:spcAft>
              <a:defRPr kumimoji="0" sz="1200">
                <a:solidFill>
                  <a:schemeClr val="tx1">
                    <a:tint val="95000"/>
                  </a:schemeClr>
                </a:solidFill>
                <a:latin typeface="+mn-lt"/>
                <a:cs typeface="+mn-cs"/>
              </a:defRPr>
            </a:lvl1pPr>
            <a:extLst/>
          </a:lstStyle>
          <a:p>
            <a:pPr>
              <a:defRPr/>
            </a:pPr>
            <a:endParaRPr lang="fr-FR" dirty="0"/>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eaLnBrk="1" fontAlgn="auto" latinLnBrk="0" hangingPunct="1">
              <a:spcBef>
                <a:spcPts val="0"/>
              </a:spcBef>
              <a:spcAft>
                <a:spcPts val="0"/>
              </a:spcAft>
              <a:defRPr kumimoji="0" sz="1200">
                <a:solidFill>
                  <a:schemeClr val="tx1">
                    <a:tint val="95000"/>
                  </a:schemeClr>
                </a:solidFill>
                <a:latin typeface="+mn-lt"/>
                <a:cs typeface="+mn-cs"/>
              </a:defRPr>
            </a:lvl1pPr>
            <a:extLst/>
          </a:lstStyle>
          <a:p>
            <a:pPr>
              <a:defRPr/>
            </a:pPr>
            <a:fld id="{85226E99-6D3C-433B-A4EF-C6B7F12F7DF4}" type="slidenum">
              <a:rPr lang="fr-FR"/>
              <a:pPr>
                <a:defRPr/>
              </a:pPr>
              <a:t>‹#›</a:t>
            </a:fld>
            <a:endParaRPr lang="fr-FR" dirty="0"/>
          </a:p>
        </p:txBody>
      </p:sp>
    </p:spTree>
  </p:cSld>
  <p:clrMap bg1="dk1" tx1="lt1" bg2="dk2" tx2="lt2" accent1="accent1" accent2="accent2" accent3="accent3" accent4="accent4" accent5="accent5" accent6="accent6" hlink="hlink" folHlink="folHlink"/>
  <p:sldLayoutIdLst>
    <p:sldLayoutId id="2147483786" r:id="rId1"/>
    <p:sldLayoutId id="2147483781" r:id="rId2"/>
    <p:sldLayoutId id="2147483787" r:id="rId3"/>
    <p:sldLayoutId id="2147483782" r:id="rId4"/>
    <p:sldLayoutId id="2147483783" r:id="rId5"/>
    <p:sldLayoutId id="2147483784" r:id="rId6"/>
    <p:sldLayoutId id="2147483788" r:id="rId7"/>
    <p:sldLayoutId id="2147483789" r:id="rId8"/>
    <p:sldLayoutId id="2147483790" r:id="rId9"/>
    <p:sldLayoutId id="2147483785" r:id="rId10"/>
    <p:sldLayoutId id="2147483791" r:id="rId11"/>
  </p:sldLayoutIdLst>
  <p:txStyles>
    <p:titleStyle>
      <a:lvl1pPr algn="l" rtl="0" eaLnBrk="0" fontAlgn="base" hangingPunct="0">
        <a:spcBef>
          <a:spcPct val="0"/>
        </a:spcBef>
        <a:spcAft>
          <a:spcPct val="0"/>
        </a:spcAft>
        <a:defRPr sz="4500" b="1" kern="1200">
          <a:solidFill>
            <a:srgbClr val="FFC800"/>
          </a:solidFill>
          <a:latin typeface="+mj-lt"/>
          <a:ea typeface="+mj-ea"/>
          <a:cs typeface="+mj-cs"/>
        </a:defRPr>
      </a:lvl1pPr>
      <a:lvl2pPr algn="l" rtl="0" eaLnBrk="0" fontAlgn="base" hangingPunct="0">
        <a:spcBef>
          <a:spcPct val="0"/>
        </a:spcBef>
        <a:spcAft>
          <a:spcPct val="0"/>
        </a:spcAft>
        <a:defRPr sz="4500" b="1">
          <a:solidFill>
            <a:srgbClr val="FFC800"/>
          </a:solidFill>
          <a:latin typeface="Corbel" pitchFamily="34" charset="0"/>
        </a:defRPr>
      </a:lvl2pPr>
      <a:lvl3pPr algn="l" rtl="0" eaLnBrk="0" fontAlgn="base" hangingPunct="0">
        <a:spcBef>
          <a:spcPct val="0"/>
        </a:spcBef>
        <a:spcAft>
          <a:spcPct val="0"/>
        </a:spcAft>
        <a:defRPr sz="4500" b="1">
          <a:solidFill>
            <a:srgbClr val="FFC800"/>
          </a:solidFill>
          <a:latin typeface="Corbel" pitchFamily="34" charset="0"/>
        </a:defRPr>
      </a:lvl3pPr>
      <a:lvl4pPr algn="l" rtl="0" eaLnBrk="0" fontAlgn="base" hangingPunct="0">
        <a:spcBef>
          <a:spcPct val="0"/>
        </a:spcBef>
        <a:spcAft>
          <a:spcPct val="0"/>
        </a:spcAft>
        <a:defRPr sz="4500" b="1">
          <a:solidFill>
            <a:srgbClr val="FFC800"/>
          </a:solidFill>
          <a:latin typeface="Corbel" pitchFamily="34" charset="0"/>
        </a:defRPr>
      </a:lvl4pPr>
      <a:lvl5pPr algn="l" rtl="0" eaLnBrk="0" fontAlgn="base" hangingPunct="0">
        <a:spcBef>
          <a:spcPct val="0"/>
        </a:spcBef>
        <a:spcAft>
          <a:spcPct val="0"/>
        </a:spcAft>
        <a:defRPr sz="4500" b="1">
          <a:solidFill>
            <a:srgbClr val="FFC800"/>
          </a:solidFill>
          <a:latin typeface="Corbel" pitchFamily="34" charset="0"/>
        </a:defRPr>
      </a:lvl5pPr>
      <a:lvl6pPr marL="457200" algn="l" rtl="0" fontAlgn="base">
        <a:spcBef>
          <a:spcPct val="0"/>
        </a:spcBef>
        <a:spcAft>
          <a:spcPct val="0"/>
        </a:spcAft>
        <a:defRPr sz="4500" b="1">
          <a:solidFill>
            <a:srgbClr val="FFC800"/>
          </a:solidFill>
          <a:latin typeface="Corbel" pitchFamily="34" charset="0"/>
        </a:defRPr>
      </a:lvl6pPr>
      <a:lvl7pPr marL="914400" algn="l" rtl="0" fontAlgn="base">
        <a:spcBef>
          <a:spcPct val="0"/>
        </a:spcBef>
        <a:spcAft>
          <a:spcPct val="0"/>
        </a:spcAft>
        <a:defRPr sz="4500" b="1">
          <a:solidFill>
            <a:srgbClr val="FFC800"/>
          </a:solidFill>
          <a:latin typeface="Corbel" pitchFamily="34" charset="0"/>
        </a:defRPr>
      </a:lvl7pPr>
      <a:lvl8pPr marL="1371600" algn="l" rtl="0" fontAlgn="base">
        <a:spcBef>
          <a:spcPct val="0"/>
        </a:spcBef>
        <a:spcAft>
          <a:spcPct val="0"/>
        </a:spcAft>
        <a:defRPr sz="4500" b="1">
          <a:solidFill>
            <a:srgbClr val="FFC800"/>
          </a:solidFill>
          <a:latin typeface="Corbel" pitchFamily="34" charset="0"/>
        </a:defRPr>
      </a:lvl8pPr>
      <a:lvl9pPr marL="1828800" algn="l" rtl="0" fontAlgn="base">
        <a:spcBef>
          <a:spcPct val="0"/>
        </a:spcBef>
        <a:spcAft>
          <a:spcPct val="0"/>
        </a:spcAft>
        <a:defRPr sz="4500" b="1">
          <a:solidFill>
            <a:srgbClr val="FFC800"/>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E66C7D"/>
        </a:buClr>
        <a:buFont typeface="Arial"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6BB76D"/>
        </a:buClr>
        <a:buFont typeface="Arial"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upload.wikimedia.org/wikipedia/commons/a/a3/Le_Puy_en_Velay_Panorama.jpg"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 Id="rId9" Type="http://schemas.openxmlformats.org/officeDocument/2006/relationships/image" Target="../media/image29.jpeg"/></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jpeg"/></Relationships>
</file>

<file path=ppt/slides/_rels/slide1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 Id="rId5" Type="http://schemas.openxmlformats.org/officeDocument/2006/relationships/image" Target="../media/image57.jpeg"/><Relationship Id="rId4" Type="http://schemas.openxmlformats.org/officeDocument/2006/relationships/image" Target="../media/image56.jpeg"/></Relationships>
</file>

<file path=ppt/slides/_rels/slide1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16.xml.rels><?xml version="1.0" encoding="UTF-8" standalone="yes"?>
<Relationships xmlns="http://schemas.openxmlformats.org/package/2006/relationships"><Relationship Id="rId3" Type="http://schemas.openxmlformats.org/officeDocument/2006/relationships/image" Target="../media/image64.tiff"/><Relationship Id="rId2" Type="http://schemas.openxmlformats.org/officeDocument/2006/relationships/image" Target="../media/image6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43808" y="5517232"/>
            <a:ext cx="2408032" cy="584775"/>
          </a:xfrm>
          <a:prstGeom prst="rect">
            <a:avLst/>
          </a:prstGeom>
          <a:noFill/>
        </p:spPr>
        <p:txBody>
          <a:bodyPr wrap="none" rtlCol="0">
            <a:spAutoFit/>
          </a:bodyPr>
          <a:lstStyle/>
          <a:p>
            <a:r>
              <a:rPr lang="en-US" sz="3200" dirty="0" smtClean="0">
                <a:latin typeface="Monotype Corsiva" pitchFamily="66" charset="0"/>
              </a:rPr>
              <a:t>Le </a:t>
            </a:r>
            <a:r>
              <a:rPr lang="en-US" sz="3200" dirty="0" smtClean="0">
                <a:latin typeface="Monotype Corsiva" pitchFamily="66" charset="0"/>
              </a:rPr>
              <a:t>Puy</a:t>
            </a:r>
            <a:r>
              <a:rPr lang="en-US" sz="3200" dirty="0" smtClean="0">
                <a:latin typeface="Monotype Corsiva" pitchFamily="66" charset="0"/>
              </a:rPr>
              <a:t>, France</a:t>
            </a:r>
            <a:endParaRPr lang="en-US" sz="3200" dirty="0">
              <a:latin typeface="Monotype Corsiva" pitchFamily="66" charset="0"/>
            </a:endParaRPr>
          </a:p>
        </p:txBody>
      </p:sp>
      <p:pic>
        <p:nvPicPr>
          <p:cNvPr id="20482" name="Picture 2" descr="C:\Users\Sr. Claudette\Pictures\Logo.tif"/>
          <p:cNvPicPr>
            <a:picLocks noChangeAspect="1" noChangeArrowheads="1"/>
          </p:cNvPicPr>
          <p:nvPr/>
        </p:nvPicPr>
        <p:blipFill>
          <a:blip r:embed="rId3" cstate="print"/>
          <a:srcRect r="1646" b="1711"/>
          <a:stretch>
            <a:fillRect/>
          </a:stretch>
        </p:blipFill>
        <p:spPr bwMode="auto">
          <a:xfrm>
            <a:off x="2195736" y="476672"/>
            <a:ext cx="5112568" cy="4464496"/>
          </a:xfrm>
          <a:prstGeom prst="rect">
            <a:avLst/>
          </a:prstGeom>
          <a:noFill/>
          <a:ln w="19050">
            <a:solidFill>
              <a:srgbClr val="F0AD00"/>
            </a:solid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5229200"/>
            <a:ext cx="8424936" cy="2246769"/>
          </a:xfrm>
          <a:prstGeom prst="rect">
            <a:avLst/>
          </a:prstGeom>
          <a:noFill/>
        </p:spPr>
        <p:txBody>
          <a:bodyPr wrap="square" rtlCol="0">
            <a:spAutoFit/>
          </a:bodyPr>
          <a:lstStyle/>
          <a:p>
            <a:endParaRPr lang="en-US" dirty="0" smtClean="0"/>
          </a:p>
          <a:p>
            <a:pPr algn="ctr"/>
            <a:r>
              <a:rPr lang="en-US" sz="1600" dirty="0" smtClean="0"/>
              <a:t>October 2000 Sisters worldwide gathered to celebrate the  350th anniversary of our foundation.  At that time the idea of creating an International Centre in Le </a:t>
            </a:r>
            <a:r>
              <a:rPr lang="en-US" sz="1600" dirty="0" smtClean="0"/>
              <a:t>Puy</a:t>
            </a:r>
            <a:r>
              <a:rPr lang="en-US" sz="1600" dirty="0" smtClean="0"/>
              <a:t> emerged. </a:t>
            </a:r>
          </a:p>
          <a:p>
            <a:pPr>
              <a:buFont typeface="Arial" pitchFamily="34" charset="0"/>
              <a:buChar char="•"/>
            </a:pPr>
            <a:endParaRPr lang="en-US" dirty="0" smtClean="0"/>
          </a:p>
          <a:p>
            <a:pPr>
              <a:buFont typeface="Arial" pitchFamily="34" charset="0"/>
              <a:buChar char="•"/>
            </a:pPr>
            <a:endParaRPr lang="en-US" dirty="0" smtClean="0"/>
          </a:p>
          <a:p>
            <a:pPr>
              <a:buFont typeface="Arial" pitchFamily="34" charset="0"/>
              <a:buChar char="•"/>
            </a:pPr>
            <a:endParaRPr lang="en-US" dirty="0" smtClean="0"/>
          </a:p>
          <a:p>
            <a:endParaRPr lang="en-US" dirty="0" smtClean="0"/>
          </a:p>
          <a:p>
            <a:endParaRPr lang="en-US" dirty="0"/>
          </a:p>
        </p:txBody>
      </p:sp>
      <p:pic>
        <p:nvPicPr>
          <p:cNvPr id="7" name="Picture 4" descr="Fichier:Le Puy en Velay Panorama.jpg">
            <a:hlinkClick r:id="rId2"/>
          </p:cNvPr>
          <p:cNvPicPr>
            <a:picLocks noChangeAspect="1" noChangeArrowheads="1"/>
          </p:cNvPicPr>
          <p:nvPr/>
        </p:nvPicPr>
        <p:blipFill>
          <a:blip r:embed="rId3" cstate="print">
            <a:lum bright="-10000"/>
          </a:blip>
          <a:srcRect/>
          <a:stretch>
            <a:fillRect/>
          </a:stretch>
        </p:blipFill>
        <p:spPr bwMode="auto">
          <a:xfrm>
            <a:off x="323528" y="1988840"/>
            <a:ext cx="8496944" cy="2563937"/>
          </a:xfrm>
          <a:prstGeom prst="ellipse">
            <a:avLst/>
          </a:prstGeom>
          <a:noFill/>
          <a:ln w="63500" cap="rnd">
            <a:solidFill>
              <a:schemeClr val="accent1"/>
            </a:solidFill>
            <a:miter lim="800000"/>
            <a:headEnd/>
            <a:tailEnd/>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0" y="0"/>
            <a:ext cx="9144000" cy="366713"/>
          </a:xfrm>
          <a:prstGeom prst="rect">
            <a:avLst/>
          </a:prstGeom>
          <a:noFill/>
          <a:ln w="9525">
            <a:noFill/>
            <a:miter lim="800000"/>
            <a:headEnd/>
            <a:tailEnd/>
          </a:ln>
        </p:spPr>
        <p:txBody>
          <a:bodyPr>
            <a:spAutoFit/>
          </a:bodyPr>
          <a:lstStyle/>
          <a:p>
            <a:pPr>
              <a:spcBef>
                <a:spcPct val="50000"/>
              </a:spcBef>
            </a:pPr>
            <a:endParaRPr lang="en-US" dirty="0">
              <a:latin typeface="Corbel" pitchFamily="34" charset="0"/>
            </a:endParaRPr>
          </a:p>
        </p:txBody>
      </p:sp>
      <p:pic>
        <p:nvPicPr>
          <p:cNvPr id="4" name="Picture 2" descr="PICT0017"/>
          <p:cNvPicPr>
            <a:picLocks noChangeAspect="1" noChangeArrowheads="1"/>
          </p:cNvPicPr>
          <p:nvPr/>
        </p:nvPicPr>
        <p:blipFill>
          <a:blip r:embed="rId2" cstate="print"/>
          <a:srcRect l="10879"/>
          <a:stretch>
            <a:fillRect/>
          </a:stretch>
        </p:blipFill>
        <p:spPr bwMode="auto">
          <a:xfrm>
            <a:off x="251520" y="1052737"/>
            <a:ext cx="2145536" cy="2880320"/>
          </a:xfrm>
          <a:prstGeom prst="rect">
            <a:avLst/>
          </a:prstGeom>
          <a:noFill/>
          <a:ln w="9525">
            <a:solidFill>
              <a:schemeClr val="accent1"/>
            </a:solidFill>
            <a:miter lim="800000"/>
            <a:headEnd/>
            <a:tailEnd/>
          </a:ln>
        </p:spPr>
      </p:pic>
      <p:sp>
        <p:nvSpPr>
          <p:cNvPr id="4505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450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8" name="TextBox 7"/>
          <p:cNvSpPr txBox="1"/>
          <p:nvPr/>
        </p:nvSpPr>
        <p:spPr>
          <a:xfrm>
            <a:off x="467544" y="260648"/>
            <a:ext cx="6552728" cy="369332"/>
          </a:xfrm>
          <a:prstGeom prst="rect">
            <a:avLst/>
          </a:prstGeom>
          <a:noFill/>
        </p:spPr>
        <p:txBody>
          <a:bodyPr wrap="square" rtlCol="0">
            <a:spAutoFit/>
          </a:bodyPr>
          <a:lstStyle/>
          <a:p>
            <a:r>
              <a:rPr lang="en-US" dirty="0" smtClean="0"/>
              <a:t>The Centre officially opened October 15, 2004 </a:t>
            </a:r>
            <a:endParaRPr lang="en-US" dirty="0"/>
          </a:p>
        </p:txBody>
      </p:sp>
      <p:sp>
        <p:nvSpPr>
          <p:cNvPr id="9" name="TextBox 8"/>
          <p:cNvSpPr txBox="1"/>
          <p:nvPr/>
        </p:nvSpPr>
        <p:spPr>
          <a:xfrm>
            <a:off x="1331640" y="6165304"/>
            <a:ext cx="6378734" cy="369332"/>
          </a:xfrm>
          <a:prstGeom prst="rect">
            <a:avLst/>
          </a:prstGeom>
          <a:noFill/>
        </p:spPr>
        <p:txBody>
          <a:bodyPr wrap="none" rtlCol="0">
            <a:spAutoFit/>
          </a:bodyPr>
          <a:lstStyle/>
          <a:p>
            <a:r>
              <a:rPr lang="en-US" dirty="0" smtClean="0"/>
              <a:t>… in </a:t>
            </a:r>
            <a:r>
              <a:rPr lang="en-US" dirty="0" smtClean="0"/>
              <a:t>Aiguilhe</a:t>
            </a:r>
            <a:r>
              <a:rPr lang="en-US" dirty="0" smtClean="0"/>
              <a:t>, in a convent provided by Institute St. Joseph.</a:t>
            </a:r>
            <a:endParaRPr lang="en-US" dirty="0"/>
          </a:p>
        </p:txBody>
      </p:sp>
      <p:pic>
        <p:nvPicPr>
          <p:cNvPr id="10" name="Picture 2" descr="centre from st michel"/>
          <p:cNvPicPr>
            <a:picLocks noChangeAspect="1" noChangeArrowheads="1"/>
          </p:cNvPicPr>
          <p:nvPr/>
        </p:nvPicPr>
        <p:blipFill>
          <a:blip r:embed="rId3" cstate="print">
            <a:lum bright="-20000"/>
          </a:blip>
          <a:srcRect/>
          <a:stretch>
            <a:fillRect/>
          </a:stretch>
        </p:blipFill>
        <p:spPr bwMode="auto">
          <a:xfrm>
            <a:off x="2771800" y="836712"/>
            <a:ext cx="5919105" cy="4320480"/>
          </a:xfrm>
          <a:prstGeom prst="rect">
            <a:avLst/>
          </a:prstGeom>
          <a:noFill/>
          <a:ln w="9525">
            <a:solidFill>
              <a:schemeClr val="accent1"/>
            </a:solidFill>
            <a:miter lim="800000"/>
            <a:headEnd/>
            <a:tailEnd/>
          </a:ln>
        </p:spPr>
      </p:pic>
      <p:sp>
        <p:nvSpPr>
          <p:cNvPr id="11" name="Oval 10"/>
          <p:cNvSpPr/>
          <p:nvPr/>
        </p:nvSpPr>
        <p:spPr>
          <a:xfrm>
            <a:off x="3563888" y="2564904"/>
            <a:ext cx="3168352" cy="1944216"/>
          </a:xfrm>
          <a:prstGeom prst="ellipse">
            <a:avLst/>
          </a:prstGeom>
          <a:noFill/>
          <a:ln>
            <a:solidFill>
              <a:schemeClr val="accent1"/>
            </a:solidFill>
          </a:ln>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endParaRPr lang="fr-FR" dirty="0"/>
          </a:p>
        </p:txBody>
      </p:sp>
      <p:pic>
        <p:nvPicPr>
          <p:cNvPr id="18435" name="Picture 3" descr="PICT0102"/>
          <p:cNvPicPr>
            <a:picLocks noChangeAspect="1" noChangeArrowheads="1"/>
          </p:cNvPicPr>
          <p:nvPr/>
        </p:nvPicPr>
        <p:blipFill>
          <a:blip r:embed="rId4" cstate="print"/>
          <a:srcRect t="5263" b="7895"/>
          <a:stretch>
            <a:fillRect/>
          </a:stretch>
        </p:blipFill>
        <p:spPr bwMode="auto">
          <a:xfrm>
            <a:off x="683568" y="4005065"/>
            <a:ext cx="2952328" cy="1873592"/>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1"/>
          <p:cNvSpPr txBox="1">
            <a:spLocks noChangeArrowheads="1"/>
          </p:cNvSpPr>
          <p:nvPr/>
        </p:nvSpPr>
        <p:spPr bwMode="auto">
          <a:xfrm>
            <a:off x="755650" y="1916113"/>
            <a:ext cx="7632700" cy="4402137"/>
          </a:xfrm>
          <a:prstGeom prst="rect">
            <a:avLst/>
          </a:prstGeom>
          <a:noFill/>
          <a:ln w="9525">
            <a:noFill/>
            <a:miter lim="800000"/>
            <a:headEnd/>
            <a:tailEnd/>
          </a:ln>
        </p:spPr>
        <p:txBody>
          <a:bodyPr>
            <a:spAutoFit/>
          </a:bodyPr>
          <a:lstStyle/>
          <a:p>
            <a:r>
              <a:rPr lang="en-US" sz="2000" dirty="0"/>
              <a:t>Embracing the past, we will study and deepen our awareness of our history, tradition, and spirituality to ensure the preservation of our “story” for future generations.</a:t>
            </a:r>
          </a:p>
          <a:p>
            <a:endParaRPr lang="en-US" sz="2000" dirty="0"/>
          </a:p>
          <a:p>
            <a:r>
              <a:rPr lang="en-US" sz="2000" dirty="0"/>
              <a:t>Nurturing the present, we will engage Sisters of St. Joseph, associates, and lay partners in deepening their understanding of our mission and </a:t>
            </a:r>
            <a:r>
              <a:rPr lang="en-US" sz="2000" dirty="0" err="1"/>
              <a:t>charism</a:t>
            </a:r>
            <a:r>
              <a:rPr lang="en-US" sz="2000" dirty="0"/>
              <a:t>; we will do this within an international setting and with a global focus.</a:t>
            </a:r>
          </a:p>
          <a:p>
            <a:endParaRPr lang="en-US" sz="2000" dirty="0"/>
          </a:p>
          <a:p>
            <a:r>
              <a:rPr lang="en-US" sz="2000" dirty="0"/>
              <a:t>Creating a new future, we will interpret our </a:t>
            </a:r>
            <a:r>
              <a:rPr lang="en-US" sz="2000" dirty="0" err="1"/>
              <a:t>charism</a:t>
            </a:r>
            <a:r>
              <a:rPr lang="en-US" sz="2000" dirty="0"/>
              <a:t> in light of today’s world, and informed with this new understanding, help establish ways to incarnate the prayer “that all may be one,” particularly among the young and in areas in need of reconciliation.</a:t>
            </a:r>
          </a:p>
        </p:txBody>
      </p:sp>
      <p:sp>
        <p:nvSpPr>
          <p:cNvPr id="12291" name="TextBox 2"/>
          <p:cNvSpPr txBox="1">
            <a:spLocks noChangeArrowheads="1"/>
          </p:cNvSpPr>
          <p:nvPr/>
        </p:nvSpPr>
        <p:spPr bwMode="auto">
          <a:xfrm>
            <a:off x="3132138" y="1196975"/>
            <a:ext cx="2717800" cy="461963"/>
          </a:xfrm>
          <a:prstGeom prst="rect">
            <a:avLst/>
          </a:prstGeom>
          <a:noFill/>
          <a:ln w="9525">
            <a:noFill/>
            <a:miter lim="800000"/>
            <a:headEnd/>
            <a:tailEnd/>
          </a:ln>
        </p:spPr>
        <p:txBody>
          <a:bodyPr wrap="none">
            <a:spAutoFit/>
          </a:bodyPr>
          <a:lstStyle/>
          <a:p>
            <a:r>
              <a:rPr lang="en-US" sz="2400"/>
              <a:t>Mission Statement</a:t>
            </a:r>
          </a:p>
        </p:txBody>
      </p:sp>
      <p:pic>
        <p:nvPicPr>
          <p:cNvPr id="5" name="Picture 4" descr="Logo.tif"/>
          <p:cNvPicPr>
            <a:picLocks noChangeAspect="1"/>
          </p:cNvPicPr>
          <p:nvPr/>
        </p:nvPicPr>
        <p:blipFill>
          <a:blip r:embed="rId2" cstate="print"/>
          <a:stretch>
            <a:fillRect/>
          </a:stretch>
        </p:blipFill>
        <p:spPr>
          <a:xfrm>
            <a:off x="1043608" y="260648"/>
            <a:ext cx="1659260" cy="1450131"/>
          </a:xfrm>
          <a:prstGeom prst="rect">
            <a:avLst/>
          </a:prstGeom>
          <a:ln w="19050">
            <a:solidFill>
              <a:srgbClr val="F0AD00"/>
            </a:solid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7"/>
          <p:cNvSpPr txBox="1">
            <a:spLocks noChangeArrowheads="1"/>
          </p:cNvSpPr>
          <p:nvPr/>
        </p:nvSpPr>
        <p:spPr bwMode="auto">
          <a:xfrm>
            <a:off x="755650" y="333375"/>
            <a:ext cx="7129463" cy="584200"/>
          </a:xfrm>
          <a:prstGeom prst="rect">
            <a:avLst/>
          </a:prstGeom>
          <a:noFill/>
          <a:ln w="9525">
            <a:noFill/>
            <a:miter lim="800000"/>
            <a:headEnd/>
            <a:tailEnd/>
          </a:ln>
        </p:spPr>
        <p:txBody>
          <a:bodyPr>
            <a:spAutoFit/>
          </a:bodyPr>
          <a:lstStyle/>
          <a:p>
            <a:r>
              <a:rPr lang="en-US" sz="3200" dirty="0">
                <a:solidFill>
                  <a:schemeClr val="accent1"/>
                </a:solidFill>
              </a:rPr>
              <a:t>Embracing the past…</a:t>
            </a:r>
          </a:p>
        </p:txBody>
      </p:sp>
      <p:pic>
        <p:nvPicPr>
          <p:cNvPr id="13315" name="Picture 8" descr="CathedralNotreDame.jpg"/>
          <p:cNvPicPr>
            <a:picLocks noChangeAspect="1"/>
          </p:cNvPicPr>
          <p:nvPr/>
        </p:nvPicPr>
        <p:blipFill>
          <a:blip r:embed="rId3" cstate="print"/>
          <a:srcRect/>
          <a:stretch>
            <a:fillRect/>
          </a:stretch>
        </p:blipFill>
        <p:spPr bwMode="auto">
          <a:xfrm>
            <a:off x="827584" y="1124744"/>
            <a:ext cx="2016125" cy="2706687"/>
          </a:xfrm>
          <a:prstGeom prst="rect">
            <a:avLst/>
          </a:prstGeom>
          <a:noFill/>
          <a:ln w="9525">
            <a:solidFill>
              <a:schemeClr val="accent1"/>
            </a:solidFill>
            <a:miter lim="800000"/>
            <a:headEnd/>
            <a:tailEnd/>
          </a:ln>
        </p:spPr>
      </p:pic>
      <p:pic>
        <p:nvPicPr>
          <p:cNvPr id="15362" name="Picture 2" descr="DSC00171"/>
          <p:cNvPicPr>
            <a:picLocks noChangeAspect="1" noChangeArrowheads="1"/>
          </p:cNvPicPr>
          <p:nvPr/>
        </p:nvPicPr>
        <p:blipFill>
          <a:blip r:embed="rId4" cstate="print"/>
          <a:srcRect l="7843" r="17647" b="10783"/>
          <a:stretch>
            <a:fillRect/>
          </a:stretch>
        </p:blipFill>
        <p:spPr bwMode="auto">
          <a:xfrm>
            <a:off x="3275856" y="1772816"/>
            <a:ext cx="1770550" cy="2376264"/>
          </a:xfrm>
          <a:prstGeom prst="ellipse">
            <a:avLst/>
          </a:prstGeom>
          <a:ln w="127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317" name="Picture 6" descr="EgliseStMichel.jpg"/>
          <p:cNvPicPr>
            <a:picLocks noChangeAspect="1"/>
          </p:cNvPicPr>
          <p:nvPr/>
        </p:nvPicPr>
        <p:blipFill>
          <a:blip r:embed="rId5" cstate="print"/>
          <a:srcRect t="5899" r="9053"/>
          <a:stretch>
            <a:fillRect/>
          </a:stretch>
        </p:blipFill>
        <p:spPr bwMode="auto">
          <a:xfrm>
            <a:off x="5436096" y="3501008"/>
            <a:ext cx="3071813" cy="2384425"/>
          </a:xfrm>
          <a:prstGeom prst="rect">
            <a:avLst/>
          </a:prstGeom>
          <a:noFill/>
          <a:ln w="9525">
            <a:solidFill>
              <a:schemeClr val="accent1"/>
            </a:solidFill>
            <a:miter lim="800000"/>
            <a:headEnd/>
            <a:tailEnd/>
          </a:ln>
        </p:spPr>
      </p:pic>
      <p:pic>
        <p:nvPicPr>
          <p:cNvPr id="13318" name="Picture 7" descr="ktchen.png"/>
          <p:cNvPicPr>
            <a:picLocks noChangeAspect="1"/>
          </p:cNvPicPr>
          <p:nvPr/>
        </p:nvPicPr>
        <p:blipFill>
          <a:blip r:embed="rId6" cstate="print"/>
          <a:srcRect l="3156" t="5251" r="4686" b="5495"/>
          <a:stretch>
            <a:fillRect/>
          </a:stretch>
        </p:blipFill>
        <p:spPr bwMode="auto">
          <a:xfrm>
            <a:off x="5940152" y="692696"/>
            <a:ext cx="1652588" cy="1871663"/>
          </a:xfrm>
          <a:prstGeom prst="rect">
            <a:avLst/>
          </a:prstGeom>
          <a:noFill/>
          <a:ln w="9525">
            <a:solidFill>
              <a:schemeClr val="accent1"/>
            </a:solidFill>
            <a:miter lim="800000"/>
            <a:headEnd/>
            <a:tailEnd/>
          </a:ln>
        </p:spPr>
      </p:pic>
      <p:pic>
        <p:nvPicPr>
          <p:cNvPr id="13319" name="Picture 9" descr="Place du Martouret.jpg"/>
          <p:cNvPicPr>
            <a:picLocks noChangeAspect="1"/>
          </p:cNvPicPr>
          <p:nvPr/>
        </p:nvPicPr>
        <p:blipFill>
          <a:blip r:embed="rId7" cstate="print"/>
          <a:srcRect/>
          <a:stretch>
            <a:fillRect/>
          </a:stretch>
        </p:blipFill>
        <p:spPr bwMode="auto">
          <a:xfrm>
            <a:off x="755576" y="4509120"/>
            <a:ext cx="2087562" cy="2087563"/>
          </a:xfrm>
          <a:prstGeom prst="rect">
            <a:avLst/>
          </a:prstGeom>
          <a:noFill/>
          <a:ln w="9525">
            <a:solidFill>
              <a:schemeClr val="accent1"/>
            </a:solidFill>
            <a:miter lim="800000"/>
            <a:headEnd/>
            <a:tailEnd/>
          </a:ln>
        </p:spPr>
      </p:pic>
      <p:sp>
        <p:nvSpPr>
          <p:cNvPr id="13320" name="TextBox 8"/>
          <p:cNvSpPr txBox="1">
            <a:spLocks noChangeArrowheads="1"/>
          </p:cNvSpPr>
          <p:nvPr/>
        </p:nvSpPr>
        <p:spPr bwMode="auto">
          <a:xfrm>
            <a:off x="3203848" y="4725144"/>
            <a:ext cx="1008063" cy="369887"/>
          </a:xfrm>
          <a:prstGeom prst="rect">
            <a:avLst/>
          </a:prstGeom>
          <a:noFill/>
          <a:ln w="9525">
            <a:noFill/>
            <a:miter lim="800000"/>
            <a:headEnd/>
            <a:tailEnd/>
          </a:ln>
        </p:spPr>
        <p:txBody>
          <a:bodyPr>
            <a:spAutoFit/>
          </a:bodyPr>
          <a:lstStyle/>
          <a:p>
            <a:r>
              <a:rPr lang="en-US" dirty="0">
                <a:latin typeface="Bodoni MT" pitchFamily="18" charset="0"/>
              </a:rPr>
              <a:t>~ </a:t>
            </a:r>
            <a:r>
              <a:rPr lang="en-US" dirty="0"/>
              <a:t>study,</a:t>
            </a:r>
          </a:p>
        </p:txBody>
      </p:sp>
      <p:sp>
        <p:nvSpPr>
          <p:cNvPr id="13321" name="TextBox 10"/>
          <p:cNvSpPr txBox="1">
            <a:spLocks noChangeArrowheads="1"/>
          </p:cNvSpPr>
          <p:nvPr/>
        </p:nvSpPr>
        <p:spPr bwMode="auto">
          <a:xfrm>
            <a:off x="2915816" y="1052736"/>
            <a:ext cx="2879725" cy="369887"/>
          </a:xfrm>
          <a:prstGeom prst="rect">
            <a:avLst/>
          </a:prstGeom>
          <a:noFill/>
          <a:ln w="9525">
            <a:noFill/>
            <a:miter lim="800000"/>
            <a:headEnd/>
            <a:tailEnd/>
          </a:ln>
        </p:spPr>
        <p:txBody>
          <a:bodyPr>
            <a:spAutoFit/>
          </a:bodyPr>
          <a:lstStyle/>
          <a:p>
            <a:r>
              <a:rPr lang="en-US" dirty="0">
                <a:latin typeface="Bodoni MT" pitchFamily="18" charset="0"/>
              </a:rPr>
              <a:t>~ </a:t>
            </a:r>
            <a:r>
              <a:rPr lang="en-US" dirty="0" smtClean="0"/>
              <a:t>deepening awareness</a:t>
            </a:r>
            <a:r>
              <a:rPr lang="en-US" dirty="0"/>
              <a:t>,</a:t>
            </a:r>
          </a:p>
        </p:txBody>
      </p:sp>
      <p:sp>
        <p:nvSpPr>
          <p:cNvPr id="13322" name="TextBox 11"/>
          <p:cNvSpPr txBox="1">
            <a:spLocks noChangeArrowheads="1"/>
          </p:cNvSpPr>
          <p:nvPr/>
        </p:nvSpPr>
        <p:spPr bwMode="auto">
          <a:xfrm>
            <a:off x="5492105" y="2708920"/>
            <a:ext cx="3635896" cy="369332"/>
          </a:xfrm>
          <a:prstGeom prst="rect">
            <a:avLst/>
          </a:prstGeom>
          <a:noFill/>
          <a:ln w="9525">
            <a:noFill/>
            <a:miter lim="800000"/>
            <a:headEnd/>
            <a:tailEnd/>
          </a:ln>
        </p:spPr>
        <p:txBody>
          <a:bodyPr wrap="square">
            <a:spAutoFit/>
          </a:bodyPr>
          <a:lstStyle/>
          <a:p>
            <a:r>
              <a:rPr lang="en-US" dirty="0" smtClean="0">
                <a:latin typeface="Bodoni MT" pitchFamily="18" charset="0"/>
              </a:rPr>
              <a:t>~  </a:t>
            </a:r>
            <a:r>
              <a:rPr lang="en-US" dirty="0" smtClean="0">
                <a:latin typeface="Arial" pitchFamily="34" charset="0"/>
                <a:cs typeface="Arial" pitchFamily="34" charset="0"/>
              </a:rPr>
              <a:t>of</a:t>
            </a:r>
            <a:r>
              <a:rPr lang="en-US" dirty="0" smtClean="0">
                <a:latin typeface="Bodoni MT" pitchFamily="18" charset="0"/>
              </a:rPr>
              <a:t> </a:t>
            </a:r>
            <a:r>
              <a:rPr lang="en-US" dirty="0" smtClean="0"/>
              <a:t>history</a:t>
            </a:r>
            <a:r>
              <a:rPr lang="en-US" dirty="0"/>
              <a:t>, tradition, </a:t>
            </a:r>
            <a:r>
              <a:rPr lang="en-US" dirty="0" smtClean="0"/>
              <a:t>spirituality, </a:t>
            </a:r>
            <a:endParaRPr lang="en-US" dirty="0"/>
          </a:p>
        </p:txBody>
      </p:sp>
      <p:sp>
        <p:nvSpPr>
          <p:cNvPr id="13323" name="TextBox 13"/>
          <p:cNvSpPr txBox="1">
            <a:spLocks noChangeArrowheads="1"/>
          </p:cNvSpPr>
          <p:nvPr/>
        </p:nvSpPr>
        <p:spPr bwMode="auto">
          <a:xfrm>
            <a:off x="4716463" y="6237288"/>
            <a:ext cx="3816350" cy="369887"/>
          </a:xfrm>
          <a:prstGeom prst="rect">
            <a:avLst/>
          </a:prstGeom>
          <a:noFill/>
          <a:ln w="9525">
            <a:noFill/>
            <a:miter lim="800000"/>
            <a:headEnd/>
            <a:tailEnd/>
          </a:ln>
        </p:spPr>
        <p:txBody>
          <a:bodyPr>
            <a:spAutoFit/>
          </a:bodyPr>
          <a:lstStyle/>
          <a:p>
            <a:r>
              <a:rPr lang="en-US">
                <a:latin typeface="Bodoni MT" pitchFamily="18" charset="0"/>
              </a:rPr>
              <a:t>~ </a:t>
            </a:r>
            <a:r>
              <a:rPr lang="en-US"/>
              <a:t>our story for future generations.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4"/>
          <p:cNvSpPr txBox="1">
            <a:spLocks noChangeArrowheads="1"/>
          </p:cNvSpPr>
          <p:nvPr/>
        </p:nvSpPr>
        <p:spPr bwMode="auto">
          <a:xfrm>
            <a:off x="1222896" y="404813"/>
            <a:ext cx="4464050" cy="584200"/>
          </a:xfrm>
          <a:prstGeom prst="rect">
            <a:avLst/>
          </a:prstGeom>
          <a:noFill/>
          <a:ln w="9525">
            <a:noFill/>
            <a:miter lim="800000"/>
            <a:headEnd/>
            <a:tailEnd/>
          </a:ln>
        </p:spPr>
        <p:txBody>
          <a:bodyPr>
            <a:spAutoFit/>
          </a:bodyPr>
          <a:lstStyle/>
          <a:p>
            <a:r>
              <a:rPr lang="en-US" sz="3200" dirty="0">
                <a:solidFill>
                  <a:schemeClr val="accent1"/>
                </a:solidFill>
              </a:rPr>
              <a:t>Nurturing the present…</a:t>
            </a:r>
            <a:endParaRPr lang="en-US" sz="3200" dirty="0">
              <a:solidFill>
                <a:srgbClr val="FFC000"/>
              </a:solidFill>
            </a:endParaRPr>
          </a:p>
        </p:txBody>
      </p:sp>
      <p:pic>
        <p:nvPicPr>
          <p:cNvPr id="7" name="Picture 4" descr="15 Oct"/>
          <p:cNvPicPr>
            <a:picLocks noChangeAspect="1" noChangeArrowheads="1"/>
          </p:cNvPicPr>
          <p:nvPr/>
        </p:nvPicPr>
        <p:blipFill>
          <a:blip r:embed="rId3" cstate="print"/>
          <a:srcRect l="5455" r="1817"/>
          <a:stretch>
            <a:fillRect/>
          </a:stretch>
        </p:blipFill>
        <p:spPr bwMode="auto">
          <a:xfrm>
            <a:off x="2307647" y="1735569"/>
            <a:ext cx="3479157" cy="2672919"/>
          </a:xfrm>
          <a:prstGeom prst="rect">
            <a:avLst/>
          </a:prstGeom>
          <a:noFill/>
          <a:ln w="9525">
            <a:solidFill>
              <a:schemeClr val="accent1"/>
            </a:solidFill>
            <a:miter lim="800000"/>
            <a:headEnd/>
            <a:tailEnd/>
          </a:ln>
        </p:spPr>
      </p:pic>
      <p:pic>
        <p:nvPicPr>
          <p:cNvPr id="14341" name="Picture 2" descr="G:\DCIM\100KC813\100_0723.JPG"/>
          <p:cNvPicPr>
            <a:picLocks noChangeAspect="1" noChangeArrowheads="1"/>
          </p:cNvPicPr>
          <p:nvPr/>
        </p:nvPicPr>
        <p:blipFill>
          <a:blip r:embed="rId4" cstate="print"/>
          <a:srcRect/>
          <a:stretch>
            <a:fillRect/>
          </a:stretch>
        </p:blipFill>
        <p:spPr bwMode="auto">
          <a:xfrm>
            <a:off x="6011863" y="404813"/>
            <a:ext cx="2689225" cy="2016125"/>
          </a:xfrm>
          <a:prstGeom prst="rect">
            <a:avLst/>
          </a:prstGeom>
          <a:noFill/>
          <a:ln w="9525">
            <a:solidFill>
              <a:schemeClr val="accent1"/>
            </a:solidFill>
            <a:miter lim="800000"/>
            <a:headEnd/>
            <a:tailEnd/>
          </a:ln>
        </p:spPr>
      </p:pic>
      <p:sp>
        <p:nvSpPr>
          <p:cNvPr id="14348" name="Text Box 6"/>
          <p:cNvSpPr txBox="1">
            <a:spLocks noChangeArrowheads="1"/>
          </p:cNvSpPr>
          <p:nvPr/>
        </p:nvSpPr>
        <p:spPr bwMode="auto">
          <a:xfrm>
            <a:off x="373063" y="1855785"/>
            <a:ext cx="1934584" cy="168597"/>
          </a:xfrm>
          <a:prstGeom prst="rect">
            <a:avLst/>
          </a:prstGeom>
          <a:noFill/>
          <a:ln w="9525">
            <a:noFill/>
            <a:miter lim="800000"/>
            <a:headEnd/>
            <a:tailEnd/>
          </a:ln>
        </p:spPr>
        <p:txBody>
          <a:bodyPr>
            <a:spAutoFit/>
          </a:bodyPr>
          <a:lstStyle/>
          <a:p>
            <a:pPr>
              <a:spcBef>
                <a:spcPct val="50000"/>
              </a:spcBef>
            </a:pPr>
            <a:r>
              <a:rPr lang="en-US" b="1" dirty="0">
                <a:solidFill>
                  <a:schemeClr val="bg1"/>
                </a:solidFill>
                <a:latin typeface="Corbel" pitchFamily="34" charset="0"/>
              </a:rPr>
              <a:t>Young Adults Program at the Centre</a:t>
            </a:r>
          </a:p>
        </p:txBody>
      </p:sp>
      <p:sp>
        <p:nvSpPr>
          <p:cNvPr id="14344" name="Rectangle 14"/>
          <p:cNvSpPr>
            <a:spLocks noChangeArrowheads="1"/>
          </p:cNvSpPr>
          <p:nvPr/>
        </p:nvSpPr>
        <p:spPr bwMode="auto">
          <a:xfrm>
            <a:off x="179388" y="2997200"/>
            <a:ext cx="2016125" cy="1476375"/>
          </a:xfrm>
          <a:prstGeom prst="rect">
            <a:avLst/>
          </a:prstGeom>
          <a:noFill/>
          <a:ln w="9525">
            <a:noFill/>
            <a:miter lim="800000"/>
            <a:headEnd/>
            <a:tailEnd/>
          </a:ln>
        </p:spPr>
        <p:txBody>
          <a:bodyPr>
            <a:spAutoFit/>
          </a:bodyPr>
          <a:lstStyle/>
          <a:p>
            <a:r>
              <a:rPr lang="en-US" dirty="0">
                <a:latin typeface="Bodoni MT" pitchFamily="18" charset="0"/>
              </a:rPr>
              <a:t>~ </a:t>
            </a:r>
            <a:r>
              <a:rPr lang="en-US" dirty="0" smtClean="0"/>
              <a:t>engaging </a:t>
            </a:r>
            <a:endParaRPr lang="en-US" dirty="0"/>
          </a:p>
          <a:p>
            <a:r>
              <a:rPr lang="en-US" dirty="0"/>
              <a:t>      Sisters,</a:t>
            </a:r>
          </a:p>
          <a:p>
            <a:r>
              <a:rPr lang="en-US" dirty="0"/>
              <a:t>       associates,</a:t>
            </a:r>
          </a:p>
          <a:p>
            <a:r>
              <a:rPr lang="en-US" dirty="0"/>
              <a:t>          lay partners</a:t>
            </a:r>
          </a:p>
          <a:p>
            <a:r>
              <a:rPr lang="en-US" dirty="0"/>
              <a:t>     </a:t>
            </a:r>
          </a:p>
        </p:txBody>
      </p:sp>
      <p:sp>
        <p:nvSpPr>
          <p:cNvPr id="14345" name="Rectangle 15"/>
          <p:cNvSpPr>
            <a:spLocks noChangeArrowheads="1"/>
          </p:cNvSpPr>
          <p:nvPr/>
        </p:nvSpPr>
        <p:spPr bwMode="auto">
          <a:xfrm>
            <a:off x="6084888" y="2781300"/>
            <a:ext cx="2800350" cy="646113"/>
          </a:xfrm>
          <a:prstGeom prst="rect">
            <a:avLst/>
          </a:prstGeom>
          <a:noFill/>
          <a:ln w="9525">
            <a:noFill/>
            <a:miter lim="800000"/>
            <a:headEnd/>
            <a:tailEnd/>
          </a:ln>
        </p:spPr>
        <p:txBody>
          <a:bodyPr wrap="none">
            <a:spAutoFit/>
          </a:bodyPr>
          <a:lstStyle/>
          <a:p>
            <a:r>
              <a:rPr lang="en-US" dirty="0">
                <a:latin typeface="Bodoni MT" pitchFamily="18" charset="0"/>
              </a:rPr>
              <a:t>~ </a:t>
            </a:r>
            <a:r>
              <a:rPr lang="en-US" dirty="0"/>
              <a:t>deeper understanding </a:t>
            </a:r>
          </a:p>
          <a:p>
            <a:r>
              <a:rPr lang="en-US" dirty="0"/>
              <a:t>    of mission and charism</a:t>
            </a:r>
          </a:p>
        </p:txBody>
      </p:sp>
      <p:sp>
        <p:nvSpPr>
          <p:cNvPr id="14346" name="Rectangle 16"/>
          <p:cNvSpPr>
            <a:spLocks noChangeArrowheads="1"/>
          </p:cNvSpPr>
          <p:nvPr/>
        </p:nvSpPr>
        <p:spPr bwMode="auto">
          <a:xfrm>
            <a:off x="2916238" y="5300663"/>
            <a:ext cx="2924175" cy="646112"/>
          </a:xfrm>
          <a:prstGeom prst="rect">
            <a:avLst/>
          </a:prstGeom>
          <a:noFill/>
          <a:ln w="9525">
            <a:noFill/>
            <a:miter lim="800000"/>
            <a:headEnd/>
            <a:tailEnd/>
          </a:ln>
        </p:spPr>
        <p:txBody>
          <a:bodyPr>
            <a:spAutoFit/>
          </a:bodyPr>
          <a:lstStyle/>
          <a:p>
            <a:r>
              <a:rPr lang="en-US" dirty="0">
                <a:latin typeface="Bodoni MT" pitchFamily="18" charset="0"/>
              </a:rPr>
              <a:t>~ </a:t>
            </a:r>
            <a:r>
              <a:rPr lang="en-US" dirty="0"/>
              <a:t>international setting </a:t>
            </a:r>
            <a:r>
              <a:rPr lang="en-US" dirty="0">
                <a:latin typeface="Bodoni MT" pitchFamily="18" charset="0"/>
              </a:rPr>
              <a:t>~</a:t>
            </a:r>
            <a:endParaRPr lang="en-US" dirty="0"/>
          </a:p>
          <a:p>
            <a:r>
              <a:rPr lang="en-US" dirty="0"/>
              <a:t>          with a global focus.</a:t>
            </a:r>
          </a:p>
        </p:txBody>
      </p:sp>
      <p:pic>
        <p:nvPicPr>
          <p:cNvPr id="12289" name="Picture 1" descr="C:\Users\Sr. Claudette\Pictures\Oct2012Newslet\Pilgrimage Retreat 2012 012.jpg"/>
          <p:cNvPicPr>
            <a:picLocks noChangeAspect="1" noChangeArrowheads="1"/>
          </p:cNvPicPr>
          <p:nvPr/>
        </p:nvPicPr>
        <p:blipFill>
          <a:blip r:embed="rId5" cstate="print"/>
          <a:srcRect/>
          <a:stretch>
            <a:fillRect/>
          </a:stretch>
        </p:blipFill>
        <p:spPr bwMode="auto">
          <a:xfrm>
            <a:off x="130626" y="4666800"/>
            <a:ext cx="2713182" cy="2035072"/>
          </a:xfrm>
          <a:prstGeom prst="rect">
            <a:avLst/>
          </a:prstGeom>
          <a:noFill/>
          <a:ln>
            <a:solidFill>
              <a:srgbClr val="F0AD00"/>
            </a:solidFill>
          </a:ln>
        </p:spPr>
      </p:pic>
      <p:pic>
        <p:nvPicPr>
          <p:cNvPr id="2050" name="Picture 2" descr="C:\Users\Sr. Claudette\Pictures\2012-11-19 oct2012\oct2012 034.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44580" y="4521200"/>
            <a:ext cx="2732509" cy="2049382"/>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2" name="Picture 2" descr="E:\Pilgrimage Retreat 2012 041.jpg"/>
          <p:cNvPicPr>
            <a:picLocks noChangeAspect="1" noChangeArrowheads="1"/>
          </p:cNvPicPr>
          <p:nvPr/>
        </p:nvPicPr>
        <p:blipFill>
          <a:blip r:embed="rId7" cstate="print"/>
          <a:srcRect l="11860" r="9866"/>
          <a:stretch>
            <a:fillRect/>
          </a:stretch>
        </p:blipFill>
        <p:spPr bwMode="auto">
          <a:xfrm>
            <a:off x="127956" y="1090101"/>
            <a:ext cx="1950130" cy="1868562"/>
          </a:xfrm>
          <a:prstGeom prst="rect">
            <a:avLst/>
          </a:prstGeom>
          <a:noFill/>
          <a:ln>
            <a:solidFill>
              <a:schemeClr val="accent1"/>
            </a:solid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7" descr="Legacy.jpg"/>
          <p:cNvPicPr>
            <a:picLocks noChangeAspect="1"/>
          </p:cNvPicPr>
          <p:nvPr/>
        </p:nvPicPr>
        <p:blipFill>
          <a:blip r:embed="rId3" cstate="print"/>
          <a:srcRect/>
          <a:stretch>
            <a:fillRect/>
          </a:stretch>
        </p:blipFill>
        <p:spPr bwMode="auto">
          <a:xfrm>
            <a:off x="2555776" y="836712"/>
            <a:ext cx="3595687" cy="3046412"/>
          </a:xfrm>
          <a:prstGeom prst="rect">
            <a:avLst/>
          </a:prstGeom>
          <a:noFill/>
          <a:ln w="9525">
            <a:solidFill>
              <a:schemeClr val="accent1"/>
            </a:solidFill>
            <a:miter lim="800000"/>
            <a:headEnd/>
            <a:tailEnd/>
          </a:ln>
        </p:spPr>
      </p:pic>
      <p:sp>
        <p:nvSpPr>
          <p:cNvPr id="15363" name="TextBox 1"/>
          <p:cNvSpPr txBox="1">
            <a:spLocks noChangeArrowheads="1"/>
          </p:cNvSpPr>
          <p:nvPr/>
        </p:nvSpPr>
        <p:spPr bwMode="auto">
          <a:xfrm>
            <a:off x="323850" y="260350"/>
            <a:ext cx="4511675" cy="584200"/>
          </a:xfrm>
          <a:prstGeom prst="rect">
            <a:avLst/>
          </a:prstGeom>
          <a:noFill/>
          <a:ln w="9525">
            <a:noFill/>
            <a:miter lim="800000"/>
            <a:headEnd/>
            <a:tailEnd/>
          </a:ln>
        </p:spPr>
        <p:txBody>
          <a:bodyPr wrap="none">
            <a:spAutoFit/>
          </a:bodyPr>
          <a:lstStyle/>
          <a:p>
            <a:r>
              <a:rPr lang="en-US" sz="3200" dirty="0">
                <a:solidFill>
                  <a:schemeClr val="accent1"/>
                </a:solidFill>
              </a:rPr>
              <a:t>Creating a new future…</a:t>
            </a:r>
          </a:p>
        </p:txBody>
      </p:sp>
      <p:pic>
        <p:nvPicPr>
          <p:cNvPr id="15364" name="Picture 3" descr="alleviating povery.jpg"/>
          <p:cNvPicPr>
            <a:picLocks noChangeAspect="1"/>
          </p:cNvPicPr>
          <p:nvPr/>
        </p:nvPicPr>
        <p:blipFill>
          <a:blip r:embed="rId4" cstate="print"/>
          <a:srcRect l="40622"/>
          <a:stretch>
            <a:fillRect/>
          </a:stretch>
        </p:blipFill>
        <p:spPr bwMode="auto">
          <a:xfrm>
            <a:off x="395536" y="1700808"/>
            <a:ext cx="1824037" cy="1871663"/>
          </a:xfrm>
          <a:prstGeom prst="rect">
            <a:avLst/>
          </a:prstGeom>
          <a:noFill/>
          <a:ln w="9525">
            <a:solidFill>
              <a:schemeClr val="accent1"/>
            </a:solidFill>
            <a:miter lim="800000"/>
            <a:headEnd/>
            <a:tailEnd/>
          </a:ln>
        </p:spPr>
      </p:pic>
      <p:pic>
        <p:nvPicPr>
          <p:cNvPr id="15365" name="Picture 6" descr="humantrafficking2.jpg"/>
          <p:cNvPicPr>
            <a:picLocks noChangeAspect="1"/>
          </p:cNvPicPr>
          <p:nvPr/>
        </p:nvPicPr>
        <p:blipFill>
          <a:blip r:embed="rId5" cstate="print"/>
          <a:srcRect/>
          <a:stretch>
            <a:fillRect/>
          </a:stretch>
        </p:blipFill>
        <p:spPr bwMode="auto">
          <a:xfrm>
            <a:off x="1331913" y="4437063"/>
            <a:ext cx="6396037" cy="1196975"/>
          </a:xfrm>
          <a:prstGeom prst="rect">
            <a:avLst/>
          </a:prstGeom>
          <a:noFill/>
          <a:ln w="9525">
            <a:solidFill>
              <a:schemeClr val="accent1"/>
            </a:solidFill>
            <a:miter lim="800000"/>
            <a:headEnd/>
            <a:tailEnd/>
          </a:ln>
        </p:spPr>
      </p:pic>
      <p:sp>
        <p:nvSpPr>
          <p:cNvPr id="15366" name="TextBox 6"/>
          <p:cNvSpPr txBox="1">
            <a:spLocks noChangeArrowheads="1"/>
          </p:cNvSpPr>
          <p:nvPr/>
        </p:nvSpPr>
        <p:spPr bwMode="auto">
          <a:xfrm>
            <a:off x="250825" y="4005263"/>
            <a:ext cx="5340565" cy="369332"/>
          </a:xfrm>
          <a:prstGeom prst="rect">
            <a:avLst/>
          </a:prstGeom>
          <a:noFill/>
          <a:ln w="9525">
            <a:noFill/>
            <a:miter lim="800000"/>
            <a:headEnd/>
            <a:tailEnd/>
          </a:ln>
        </p:spPr>
        <p:txBody>
          <a:bodyPr wrap="none">
            <a:spAutoFit/>
          </a:bodyPr>
          <a:lstStyle/>
          <a:p>
            <a:r>
              <a:rPr lang="en-US" dirty="0">
                <a:latin typeface="Bodoni MT" pitchFamily="18" charset="0"/>
              </a:rPr>
              <a:t>~ </a:t>
            </a:r>
            <a:r>
              <a:rPr lang="en-US" dirty="0" smtClean="0"/>
              <a:t>interpreting </a:t>
            </a:r>
            <a:r>
              <a:rPr lang="en-US" dirty="0"/>
              <a:t>our charism in light of today’s world, </a:t>
            </a:r>
          </a:p>
        </p:txBody>
      </p:sp>
      <p:sp>
        <p:nvSpPr>
          <p:cNvPr id="15367" name="TextBox 7"/>
          <p:cNvSpPr txBox="1">
            <a:spLocks noChangeArrowheads="1"/>
          </p:cNvSpPr>
          <p:nvPr/>
        </p:nvSpPr>
        <p:spPr bwMode="auto">
          <a:xfrm>
            <a:off x="250825" y="5949950"/>
            <a:ext cx="8713788" cy="646113"/>
          </a:xfrm>
          <a:prstGeom prst="rect">
            <a:avLst/>
          </a:prstGeom>
          <a:noFill/>
          <a:ln w="9525">
            <a:noFill/>
            <a:miter lim="800000"/>
            <a:headEnd/>
            <a:tailEnd/>
          </a:ln>
        </p:spPr>
        <p:txBody>
          <a:bodyPr>
            <a:spAutoFit/>
          </a:bodyPr>
          <a:lstStyle/>
          <a:p>
            <a:r>
              <a:rPr lang="en-US" dirty="0">
                <a:latin typeface="Bodoni MT" pitchFamily="18" charset="0"/>
              </a:rPr>
              <a:t>        ~ </a:t>
            </a:r>
            <a:r>
              <a:rPr lang="en-US" dirty="0"/>
              <a:t>ways that ... “all may be one,” particularly among the young </a:t>
            </a:r>
          </a:p>
          <a:p>
            <a:r>
              <a:rPr lang="en-US" dirty="0"/>
              <a:t>                                                                 and in areas in need of reconciliation.</a:t>
            </a:r>
          </a:p>
        </p:txBody>
      </p:sp>
      <p:pic>
        <p:nvPicPr>
          <p:cNvPr id="15368" name="Picture 6" descr="Haiti 016"/>
          <p:cNvPicPr>
            <a:picLocks noChangeAspect="1" noChangeArrowheads="1"/>
          </p:cNvPicPr>
          <p:nvPr/>
        </p:nvPicPr>
        <p:blipFill>
          <a:blip r:embed="rId6" cstate="print"/>
          <a:srcRect t="4375" r="35001" b="15529"/>
          <a:stretch>
            <a:fillRect/>
          </a:stretch>
        </p:blipFill>
        <p:spPr bwMode="auto">
          <a:xfrm>
            <a:off x="6516216" y="620688"/>
            <a:ext cx="1857375" cy="2767012"/>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Gracy Thomas\Desktop\100_0594.JPG"/>
          <p:cNvPicPr>
            <a:picLocks noChangeAspect="1" noChangeArrowheads="1"/>
          </p:cNvPicPr>
          <p:nvPr/>
        </p:nvPicPr>
        <p:blipFill>
          <a:blip r:embed="rId2" cstate="print"/>
          <a:srcRect t="6347"/>
          <a:stretch>
            <a:fillRect/>
          </a:stretch>
        </p:blipFill>
        <p:spPr bwMode="auto">
          <a:xfrm>
            <a:off x="611560" y="5589240"/>
            <a:ext cx="1584176" cy="1113040"/>
          </a:xfrm>
          <a:prstGeom prst="rect">
            <a:avLst/>
          </a:prstGeom>
          <a:noFill/>
          <a:ln w="9525">
            <a:solidFill>
              <a:schemeClr val="accent1"/>
            </a:solidFill>
            <a:miter lim="800000"/>
            <a:headEnd/>
            <a:tailEnd/>
          </a:ln>
        </p:spPr>
      </p:pic>
      <p:pic>
        <p:nvPicPr>
          <p:cNvPr id="7" name="Picture 1" descr="G:\DCIM\100KC813\100_0697.JPG"/>
          <p:cNvPicPr>
            <a:picLocks noChangeAspect="1" noChangeArrowheads="1"/>
          </p:cNvPicPr>
          <p:nvPr/>
        </p:nvPicPr>
        <p:blipFill>
          <a:blip r:embed="rId3" cstate="print"/>
          <a:srcRect/>
          <a:stretch>
            <a:fillRect/>
          </a:stretch>
        </p:blipFill>
        <p:spPr bwMode="auto">
          <a:xfrm>
            <a:off x="3563888" y="5589240"/>
            <a:ext cx="1512168" cy="1133956"/>
          </a:xfrm>
          <a:prstGeom prst="rect">
            <a:avLst/>
          </a:prstGeom>
          <a:noFill/>
          <a:ln w="9525">
            <a:solidFill>
              <a:schemeClr val="accent1"/>
            </a:solidFill>
            <a:miter lim="800000"/>
            <a:headEnd/>
            <a:tailEnd/>
          </a:ln>
        </p:spPr>
      </p:pic>
      <p:pic>
        <p:nvPicPr>
          <p:cNvPr id="11" name="Picture 2" descr="G:\DCIM\100KC813\100_0706.JPG"/>
          <p:cNvPicPr>
            <a:picLocks noChangeAspect="1" noChangeArrowheads="1"/>
          </p:cNvPicPr>
          <p:nvPr/>
        </p:nvPicPr>
        <p:blipFill>
          <a:blip r:embed="rId4" cstate="print"/>
          <a:srcRect/>
          <a:stretch>
            <a:fillRect/>
          </a:stretch>
        </p:blipFill>
        <p:spPr bwMode="auto">
          <a:xfrm>
            <a:off x="5095106" y="5579715"/>
            <a:ext cx="1584176" cy="1152128"/>
          </a:xfrm>
          <a:prstGeom prst="rect">
            <a:avLst/>
          </a:prstGeom>
          <a:noFill/>
          <a:ln w="9525">
            <a:solidFill>
              <a:schemeClr val="accent1"/>
            </a:solidFill>
            <a:miter lim="800000"/>
            <a:headEnd/>
            <a:tailEnd/>
          </a:ln>
        </p:spPr>
      </p:pic>
      <p:sp>
        <p:nvSpPr>
          <p:cNvPr id="12" name="TextBox 11"/>
          <p:cNvSpPr txBox="1"/>
          <p:nvPr/>
        </p:nvSpPr>
        <p:spPr>
          <a:xfrm>
            <a:off x="251520" y="332656"/>
            <a:ext cx="8640960" cy="830997"/>
          </a:xfrm>
          <a:prstGeom prst="rect">
            <a:avLst/>
          </a:prstGeom>
          <a:noFill/>
        </p:spPr>
        <p:txBody>
          <a:bodyPr wrap="square" rtlCol="0">
            <a:spAutoFit/>
          </a:bodyPr>
          <a:lstStyle/>
          <a:p>
            <a:r>
              <a:rPr lang="en-US" sz="2400" dirty="0" smtClean="0"/>
              <a:t>Sisters, associates and friends </a:t>
            </a:r>
          </a:p>
          <a:p>
            <a:r>
              <a:rPr lang="en-US" sz="2400" dirty="0" smtClean="0"/>
              <a:t>                                         experience our common touchstone.</a:t>
            </a:r>
          </a:p>
        </p:txBody>
      </p:sp>
      <p:sp>
        <p:nvSpPr>
          <p:cNvPr id="13" name="TextBox 12"/>
          <p:cNvSpPr txBox="1"/>
          <p:nvPr/>
        </p:nvSpPr>
        <p:spPr>
          <a:xfrm>
            <a:off x="395536" y="4509120"/>
            <a:ext cx="8352928" cy="1200329"/>
          </a:xfrm>
          <a:prstGeom prst="rect">
            <a:avLst/>
          </a:prstGeom>
          <a:noFill/>
        </p:spPr>
        <p:txBody>
          <a:bodyPr wrap="square" rtlCol="0">
            <a:spAutoFit/>
          </a:bodyPr>
          <a:lstStyle/>
          <a:p>
            <a:r>
              <a:rPr lang="en-US" dirty="0" smtClean="0"/>
              <a:t>“… Ask where the good road is, the godly paths you used to walk in, in the days of long ago.  Travel there, and you will find rest for your souls.” </a:t>
            </a:r>
          </a:p>
          <a:p>
            <a:r>
              <a:rPr lang="en-US" dirty="0" smtClean="0"/>
              <a:t>						  </a:t>
            </a:r>
            <a:r>
              <a:rPr lang="en-US" dirty="0" smtClean="0">
                <a:latin typeface="Bodoni MT"/>
              </a:rPr>
              <a:t>~</a:t>
            </a:r>
            <a:r>
              <a:rPr lang="en-US" dirty="0" smtClean="0"/>
              <a:t> Jeremiah 6:16</a:t>
            </a:r>
          </a:p>
          <a:p>
            <a:r>
              <a:rPr lang="en-US" dirty="0" smtClean="0"/>
              <a:t>                                    </a:t>
            </a:r>
          </a:p>
        </p:txBody>
      </p:sp>
      <p:pic>
        <p:nvPicPr>
          <p:cNvPr id="17" name="Picture 1" descr="100_0737.JPG"/>
          <p:cNvPicPr>
            <a:picLocks noChangeAspect="1"/>
          </p:cNvPicPr>
          <p:nvPr/>
        </p:nvPicPr>
        <p:blipFill>
          <a:blip r:embed="rId5" cstate="print"/>
          <a:srcRect t="5567" b="15481"/>
          <a:stretch>
            <a:fillRect/>
          </a:stretch>
        </p:blipFill>
        <p:spPr bwMode="auto">
          <a:xfrm>
            <a:off x="2195736" y="5589240"/>
            <a:ext cx="1356080" cy="1131301"/>
          </a:xfrm>
          <a:prstGeom prst="rect">
            <a:avLst/>
          </a:prstGeom>
          <a:noFill/>
          <a:ln w="9525">
            <a:solidFill>
              <a:schemeClr val="accent1"/>
            </a:solidFill>
            <a:miter lim="800000"/>
            <a:headEnd/>
            <a:tailEnd/>
          </a:ln>
        </p:spPr>
      </p:pic>
      <p:pic>
        <p:nvPicPr>
          <p:cNvPr id="10" name="Picture 9" descr="F:\cdesforg Home drive (H)\powerpoint docs\Pilgrimage\055_55.JPG"/>
          <p:cNvPicPr/>
          <p:nvPr/>
        </p:nvPicPr>
        <p:blipFill>
          <a:blip r:embed="rId6" cstate="print"/>
          <a:srcRect/>
          <a:stretch>
            <a:fillRect/>
          </a:stretch>
        </p:blipFill>
        <p:spPr bwMode="auto">
          <a:xfrm>
            <a:off x="395536" y="1340768"/>
            <a:ext cx="2304256" cy="2880320"/>
          </a:xfrm>
          <a:prstGeom prst="rect">
            <a:avLst/>
          </a:prstGeom>
          <a:noFill/>
          <a:ln w="9525">
            <a:solidFill>
              <a:schemeClr val="accent1"/>
            </a:solidFill>
            <a:miter lim="800000"/>
            <a:headEnd/>
            <a:tailEnd/>
          </a:ln>
        </p:spPr>
      </p:pic>
      <p:pic>
        <p:nvPicPr>
          <p:cNvPr id="15" name="Picture 14" descr="F:\cdesforg Home drive (H)\powerpoint docs\Pilgrimage\095_95.JPG"/>
          <p:cNvPicPr/>
          <p:nvPr/>
        </p:nvPicPr>
        <p:blipFill>
          <a:blip r:embed="rId7" cstate="print"/>
          <a:srcRect/>
          <a:stretch>
            <a:fillRect/>
          </a:stretch>
        </p:blipFill>
        <p:spPr bwMode="auto">
          <a:xfrm>
            <a:off x="6012160" y="1484784"/>
            <a:ext cx="2304256" cy="2808312"/>
          </a:xfrm>
          <a:prstGeom prst="rect">
            <a:avLst/>
          </a:prstGeom>
          <a:noFill/>
          <a:ln w="9525">
            <a:solidFill>
              <a:schemeClr val="accent1"/>
            </a:solidFill>
            <a:miter lim="800000"/>
            <a:headEnd/>
            <a:tailEnd/>
          </a:ln>
        </p:spPr>
      </p:pic>
      <p:pic>
        <p:nvPicPr>
          <p:cNvPr id="16" name="Picture 15" descr="chamberySJHS 014.JPG"/>
          <p:cNvPicPr>
            <a:picLocks noChangeAspect="1"/>
          </p:cNvPicPr>
          <p:nvPr/>
        </p:nvPicPr>
        <p:blipFill>
          <a:blip r:embed="rId8" cstate="print"/>
          <a:srcRect l="31048" t="49494" r="9680" b="15325"/>
          <a:stretch>
            <a:fillRect/>
          </a:stretch>
        </p:blipFill>
        <p:spPr>
          <a:xfrm>
            <a:off x="6703665" y="5583907"/>
            <a:ext cx="1440160" cy="1139764"/>
          </a:xfrm>
          <a:prstGeom prst="rect">
            <a:avLst/>
          </a:prstGeom>
          <a:ln>
            <a:solidFill>
              <a:schemeClr val="accent1"/>
            </a:solidFill>
          </a:ln>
        </p:spPr>
      </p:pic>
      <p:pic>
        <p:nvPicPr>
          <p:cNvPr id="19" name="Picture 7" descr="Edited Archive 1a"/>
          <p:cNvPicPr>
            <a:picLocks noChangeAspect="1" noChangeArrowheads="1"/>
          </p:cNvPicPr>
          <p:nvPr/>
        </p:nvPicPr>
        <p:blipFill>
          <a:blip r:embed="rId9" cstate="print"/>
          <a:srcRect/>
          <a:stretch>
            <a:fillRect/>
          </a:stretch>
        </p:blipFill>
        <p:spPr bwMode="auto">
          <a:xfrm>
            <a:off x="2915816" y="1196752"/>
            <a:ext cx="2736304" cy="3177955"/>
          </a:xfrm>
          <a:prstGeom prst="rect">
            <a:avLst/>
          </a:prstGeom>
          <a:noFill/>
          <a:ln>
            <a:solidFill>
              <a:srgbClr val="FFCC00"/>
            </a:solid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15.jpg"/>
          <p:cNvPicPr>
            <a:picLocks noChangeAspect="1"/>
          </p:cNvPicPr>
          <p:nvPr/>
        </p:nvPicPr>
        <p:blipFill>
          <a:blip r:embed="rId3" cstate="print"/>
          <a:srcRect r="35117"/>
          <a:stretch>
            <a:fillRect/>
          </a:stretch>
        </p:blipFill>
        <p:spPr>
          <a:xfrm>
            <a:off x="6444208" y="3501008"/>
            <a:ext cx="2376264" cy="2737625"/>
          </a:xfrm>
          <a:prstGeom prst="rect">
            <a:avLst/>
          </a:prstGeom>
          <a:ln w="9525">
            <a:solidFill>
              <a:schemeClr val="accent1"/>
            </a:solidFill>
          </a:ln>
        </p:spPr>
      </p:pic>
      <p:pic>
        <p:nvPicPr>
          <p:cNvPr id="8" name="Picture 7" descr="F:\cdesforg Home drive (H)\powerpoint docs\Pilgrimage\155_155.JPG"/>
          <p:cNvPicPr/>
          <p:nvPr/>
        </p:nvPicPr>
        <p:blipFill>
          <a:blip r:embed="rId4" cstate="print">
            <a:lum bright="-10000"/>
          </a:blip>
          <a:srcRect l="26135" t="11538" r="29748" b="11539"/>
          <a:stretch>
            <a:fillRect/>
          </a:stretch>
        </p:blipFill>
        <p:spPr bwMode="auto">
          <a:xfrm>
            <a:off x="6588224" y="332656"/>
            <a:ext cx="2016224" cy="2376264"/>
          </a:xfrm>
          <a:prstGeom prst="rect">
            <a:avLst/>
          </a:prstGeom>
          <a:noFill/>
          <a:ln w="9525">
            <a:solidFill>
              <a:schemeClr val="accent1"/>
            </a:solidFill>
            <a:miter lim="800000"/>
            <a:headEnd/>
            <a:tailEnd/>
          </a:ln>
        </p:spPr>
      </p:pic>
      <p:pic>
        <p:nvPicPr>
          <p:cNvPr id="9" name="Picture 8" descr="F:\cdesforg Home drive (H)\powerpoint docs\Pilgrimage\149_149.JPG"/>
          <p:cNvPicPr/>
          <p:nvPr/>
        </p:nvPicPr>
        <p:blipFill>
          <a:blip r:embed="rId5" cstate="print"/>
          <a:srcRect r="13333"/>
          <a:stretch>
            <a:fillRect/>
          </a:stretch>
        </p:blipFill>
        <p:spPr bwMode="auto">
          <a:xfrm>
            <a:off x="323528" y="4005064"/>
            <a:ext cx="2304256" cy="2402086"/>
          </a:xfrm>
          <a:prstGeom prst="rect">
            <a:avLst/>
          </a:prstGeom>
          <a:noFill/>
          <a:ln w="9525">
            <a:solidFill>
              <a:schemeClr val="accent1"/>
            </a:solidFill>
            <a:miter lim="800000"/>
            <a:headEnd/>
            <a:tailEnd/>
          </a:ln>
        </p:spPr>
      </p:pic>
      <p:pic>
        <p:nvPicPr>
          <p:cNvPr id="12" name="Picture 11" descr="F:\cdesforg Home drive (H)\powerpoint docs\Pilgrimage\146_146.JPG"/>
          <p:cNvPicPr/>
          <p:nvPr/>
        </p:nvPicPr>
        <p:blipFill>
          <a:blip r:embed="rId6" cstate="print"/>
          <a:srcRect/>
          <a:stretch>
            <a:fillRect/>
          </a:stretch>
        </p:blipFill>
        <p:spPr bwMode="auto">
          <a:xfrm>
            <a:off x="2987824" y="1700808"/>
            <a:ext cx="3024336" cy="3888432"/>
          </a:xfrm>
          <a:prstGeom prst="rect">
            <a:avLst/>
          </a:prstGeom>
          <a:noFill/>
          <a:ln w="9525">
            <a:solidFill>
              <a:schemeClr val="accent1"/>
            </a:solidFill>
            <a:miter lim="800000"/>
            <a:headEnd/>
            <a:tailEnd/>
          </a:ln>
        </p:spPr>
      </p:pic>
      <p:sp>
        <p:nvSpPr>
          <p:cNvPr id="5" name="TextBox 4"/>
          <p:cNvSpPr txBox="1"/>
          <p:nvPr/>
        </p:nvSpPr>
        <p:spPr>
          <a:xfrm>
            <a:off x="2987824" y="1700808"/>
            <a:ext cx="3240360" cy="1138773"/>
          </a:xfrm>
          <a:prstGeom prst="rect">
            <a:avLst/>
          </a:prstGeom>
          <a:noFill/>
        </p:spPr>
        <p:txBody>
          <a:bodyPr wrap="square" rtlCol="0">
            <a:spAutoFit/>
          </a:bodyPr>
          <a:lstStyle/>
          <a:p>
            <a:pPr algn="ctr"/>
            <a:endParaRPr lang="en-US" sz="1200" b="1" dirty="0" smtClean="0">
              <a:solidFill>
                <a:schemeClr val="bg1"/>
              </a:solidFill>
            </a:endParaRPr>
          </a:p>
          <a:p>
            <a:pPr algn="ctr"/>
            <a:r>
              <a:rPr lang="en-US" sz="1400" dirty="0" smtClean="0">
                <a:solidFill>
                  <a:schemeClr val="bg1"/>
                </a:solidFill>
              </a:rPr>
              <a:t>         </a:t>
            </a:r>
            <a:r>
              <a:rPr lang="en-US" sz="1200" b="1" dirty="0" smtClean="0">
                <a:solidFill>
                  <a:schemeClr val="bg1"/>
                </a:solidFill>
              </a:rPr>
              <a:t>The longest journey </a:t>
            </a:r>
          </a:p>
          <a:p>
            <a:pPr algn="ctr"/>
            <a:r>
              <a:rPr lang="en-US" sz="1200" b="1" dirty="0" smtClean="0">
                <a:solidFill>
                  <a:schemeClr val="bg1"/>
                </a:solidFill>
              </a:rPr>
              <a:t>Is the journey inwards</a:t>
            </a:r>
          </a:p>
          <a:p>
            <a:pPr algn="ctr"/>
            <a:r>
              <a:rPr lang="en-US" sz="1200" b="1" dirty="0" smtClean="0">
                <a:solidFill>
                  <a:schemeClr val="bg1"/>
                </a:solidFill>
              </a:rPr>
              <a:t>Of him who has chosen his destiny</a:t>
            </a:r>
            <a:r>
              <a:rPr lang="en-US" sz="1400" dirty="0" smtClean="0">
                <a:solidFill>
                  <a:schemeClr val="bg1"/>
                </a:solidFill>
              </a:rPr>
              <a:t>            </a:t>
            </a:r>
            <a:r>
              <a:rPr lang="en-US" sz="1400" dirty="0" smtClean="0">
                <a:solidFill>
                  <a:schemeClr val="bg1"/>
                </a:solidFill>
                <a:latin typeface="Bodoni MT"/>
              </a:rPr>
              <a:t>~ </a:t>
            </a:r>
            <a:r>
              <a:rPr lang="en-US" sz="1400" dirty="0" smtClean="0">
                <a:solidFill>
                  <a:schemeClr val="bg1"/>
                </a:solidFill>
              </a:rPr>
              <a:t>Dag Hammarskjöld</a:t>
            </a:r>
            <a:endParaRPr lang="en-US" sz="1400" dirty="0">
              <a:solidFill>
                <a:schemeClr val="bg1"/>
              </a:solidFill>
            </a:endParaRPr>
          </a:p>
        </p:txBody>
      </p:sp>
      <p:sp>
        <p:nvSpPr>
          <p:cNvPr id="13" name="TextBox 12"/>
          <p:cNvSpPr txBox="1"/>
          <p:nvPr/>
        </p:nvSpPr>
        <p:spPr>
          <a:xfrm>
            <a:off x="2699792" y="692696"/>
            <a:ext cx="3816424" cy="369332"/>
          </a:xfrm>
          <a:prstGeom prst="rect">
            <a:avLst/>
          </a:prstGeom>
          <a:noFill/>
        </p:spPr>
        <p:txBody>
          <a:bodyPr wrap="square" rtlCol="0">
            <a:spAutoFit/>
          </a:bodyPr>
          <a:lstStyle/>
          <a:p>
            <a:r>
              <a:rPr lang="en-US" dirty="0" smtClean="0"/>
              <a:t>Some come … searching within… </a:t>
            </a:r>
            <a:endParaRPr lang="en-US" dirty="0"/>
          </a:p>
        </p:txBody>
      </p:sp>
      <p:pic>
        <p:nvPicPr>
          <p:cNvPr id="2050" name="Picture 2" descr="C:\Users\Sr. Claudette\Pictures\2012-08-19 CentreInternationalJuly-Sept2012\CentreInternationalJuly-Sept2012 003.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6835" r="8810"/>
          <a:stretch/>
        </p:blipFill>
        <p:spPr bwMode="auto">
          <a:xfrm>
            <a:off x="214312" y="1046460"/>
            <a:ext cx="2517722" cy="2238524"/>
          </a:xfrm>
          <a:prstGeom prst="rect">
            <a:avLst/>
          </a:prstGeom>
          <a:noFill/>
          <a:ln>
            <a:solidFill>
              <a:srgbClr val="FFC000"/>
            </a:solidFill>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12px-Routes_de_St_jacques_de_Compostelle_svg.png"/>
          <p:cNvPicPr>
            <a:picLocks noChangeAspect="1"/>
          </p:cNvPicPr>
          <p:nvPr/>
        </p:nvPicPr>
        <p:blipFill>
          <a:blip r:embed="rId2" cstate="print"/>
          <a:stretch>
            <a:fillRect/>
          </a:stretch>
        </p:blipFill>
        <p:spPr>
          <a:xfrm>
            <a:off x="2398176" y="1196752"/>
            <a:ext cx="3613984" cy="3040416"/>
          </a:xfrm>
          <a:prstGeom prst="rect">
            <a:avLst/>
          </a:prstGeom>
          <a:ln>
            <a:solidFill>
              <a:schemeClr val="accent1"/>
            </a:solidFill>
          </a:ln>
        </p:spPr>
      </p:pic>
      <p:pic>
        <p:nvPicPr>
          <p:cNvPr id="3" name="Picture 2" descr="st-jacques3.jpg"/>
          <p:cNvPicPr>
            <a:picLocks noChangeAspect="1"/>
          </p:cNvPicPr>
          <p:nvPr/>
        </p:nvPicPr>
        <p:blipFill>
          <a:blip r:embed="rId3" cstate="print"/>
          <a:stretch>
            <a:fillRect/>
          </a:stretch>
        </p:blipFill>
        <p:spPr>
          <a:xfrm>
            <a:off x="611560" y="1772816"/>
            <a:ext cx="1206991" cy="2304256"/>
          </a:xfrm>
          <a:prstGeom prst="rect">
            <a:avLst/>
          </a:prstGeom>
          <a:ln>
            <a:solidFill>
              <a:schemeClr val="accent1"/>
            </a:solidFill>
          </a:ln>
        </p:spPr>
      </p:pic>
      <p:pic>
        <p:nvPicPr>
          <p:cNvPr id="5" name="Picture 4" descr="jaques5.jpg"/>
          <p:cNvPicPr>
            <a:picLocks noChangeAspect="1"/>
          </p:cNvPicPr>
          <p:nvPr/>
        </p:nvPicPr>
        <p:blipFill>
          <a:blip r:embed="rId4" cstate="print"/>
          <a:stretch>
            <a:fillRect/>
          </a:stretch>
        </p:blipFill>
        <p:spPr>
          <a:xfrm>
            <a:off x="323528" y="4581128"/>
            <a:ext cx="2492435" cy="2056259"/>
          </a:xfrm>
          <a:prstGeom prst="rect">
            <a:avLst/>
          </a:prstGeom>
          <a:ln>
            <a:solidFill>
              <a:schemeClr val="accent1"/>
            </a:solidFill>
          </a:ln>
        </p:spPr>
      </p:pic>
      <p:pic>
        <p:nvPicPr>
          <p:cNvPr id="7" name="Picture 6" descr="jaques2.jpg"/>
          <p:cNvPicPr>
            <a:picLocks noChangeAspect="1"/>
          </p:cNvPicPr>
          <p:nvPr/>
        </p:nvPicPr>
        <p:blipFill>
          <a:blip r:embed="rId5" cstate="print"/>
          <a:stretch>
            <a:fillRect/>
          </a:stretch>
        </p:blipFill>
        <p:spPr>
          <a:xfrm>
            <a:off x="6300192" y="908720"/>
            <a:ext cx="2641476" cy="1972302"/>
          </a:xfrm>
          <a:prstGeom prst="rect">
            <a:avLst/>
          </a:prstGeom>
          <a:ln>
            <a:solidFill>
              <a:schemeClr val="accent1"/>
            </a:solidFill>
          </a:ln>
        </p:spPr>
      </p:pic>
      <p:sp>
        <p:nvSpPr>
          <p:cNvPr id="8" name="TextBox 7"/>
          <p:cNvSpPr txBox="1"/>
          <p:nvPr/>
        </p:nvSpPr>
        <p:spPr>
          <a:xfrm>
            <a:off x="2987824" y="4725144"/>
            <a:ext cx="3784754" cy="738664"/>
          </a:xfrm>
          <a:prstGeom prst="rect">
            <a:avLst/>
          </a:prstGeom>
          <a:noFill/>
        </p:spPr>
        <p:txBody>
          <a:bodyPr wrap="square" rtlCol="0">
            <a:spAutoFit/>
          </a:bodyPr>
          <a:lstStyle/>
          <a:p>
            <a:r>
              <a:rPr lang="en-US" sz="1400" i="1" dirty="0" smtClean="0"/>
              <a:t>Solvitur</a:t>
            </a:r>
            <a:r>
              <a:rPr lang="en-US" sz="1400" i="1" dirty="0" smtClean="0"/>
              <a:t> </a:t>
            </a:r>
            <a:r>
              <a:rPr lang="en-US" sz="1400" i="1" dirty="0" smtClean="0"/>
              <a:t>ambulando</a:t>
            </a:r>
            <a:r>
              <a:rPr lang="en-US" sz="1400" i="1" dirty="0" smtClean="0"/>
              <a:t>.                                                            	It is solved by walking</a:t>
            </a:r>
            <a:r>
              <a:rPr lang="en-US" sz="1400" dirty="0" smtClean="0"/>
              <a:t>.</a:t>
            </a:r>
          </a:p>
          <a:p>
            <a:r>
              <a:rPr lang="en-US" sz="1400" dirty="0" smtClean="0"/>
              <a:t> </a:t>
            </a:r>
            <a:r>
              <a:rPr lang="en-US" sz="1400" dirty="0" smtClean="0">
                <a:latin typeface="Bodoni MT"/>
              </a:rPr>
              <a:t>		 ~</a:t>
            </a:r>
            <a:r>
              <a:rPr lang="en-US" sz="1400" dirty="0" smtClean="0"/>
              <a:t> St. Augustine</a:t>
            </a:r>
            <a:endParaRPr lang="en-US" sz="1400" dirty="0"/>
          </a:p>
        </p:txBody>
      </p:sp>
      <p:sp>
        <p:nvSpPr>
          <p:cNvPr id="9" name="TextBox 8"/>
          <p:cNvSpPr txBox="1"/>
          <p:nvPr/>
        </p:nvSpPr>
        <p:spPr>
          <a:xfrm>
            <a:off x="971600" y="332656"/>
            <a:ext cx="5040560" cy="369332"/>
          </a:xfrm>
          <a:prstGeom prst="rect">
            <a:avLst/>
          </a:prstGeom>
          <a:noFill/>
        </p:spPr>
        <p:txBody>
          <a:bodyPr wrap="square" rtlCol="0">
            <a:spAutoFit/>
          </a:bodyPr>
          <a:lstStyle/>
          <a:p>
            <a:r>
              <a:rPr lang="en-US" dirty="0" smtClean="0"/>
              <a:t>Others… to walk the </a:t>
            </a:r>
            <a:r>
              <a:rPr lang="en-US" dirty="0" smtClean="0"/>
              <a:t>camino</a:t>
            </a:r>
            <a:r>
              <a:rPr lang="en-US" dirty="0" smtClean="0"/>
              <a:t> </a:t>
            </a:r>
            <a:r>
              <a:rPr lang="en-US" dirty="0" smtClean="0"/>
              <a:t>Compostelle</a:t>
            </a:r>
            <a:r>
              <a:rPr lang="en-US" dirty="0" smtClean="0"/>
              <a:t>… </a:t>
            </a:r>
            <a:endParaRPr lang="en-US" dirty="0"/>
          </a:p>
        </p:txBody>
      </p:sp>
      <p:sp>
        <p:nvSpPr>
          <p:cNvPr id="10" name="Rectangle 9"/>
          <p:cNvSpPr/>
          <p:nvPr/>
        </p:nvSpPr>
        <p:spPr>
          <a:xfrm>
            <a:off x="4402723" y="3244334"/>
            <a:ext cx="338554" cy="369332"/>
          </a:xfrm>
          <a:prstGeom prst="rect">
            <a:avLst/>
          </a:prstGeom>
        </p:spPr>
        <p:txBody>
          <a:bodyPr wrap="none">
            <a:spAutoFit/>
          </a:bodyPr>
          <a:lstStyle/>
          <a:p>
            <a:r>
              <a:rPr lang="en-US" dirty="0" smtClean="0">
                <a:solidFill>
                  <a:schemeClr val="bg1"/>
                </a:solidFill>
                <a:latin typeface="Bodoni MT"/>
              </a:rPr>
              <a:t>~</a:t>
            </a:r>
            <a:endParaRPr lang="en-US" dirty="0"/>
          </a:p>
        </p:txBody>
      </p:sp>
      <p:pic>
        <p:nvPicPr>
          <p:cNvPr id="2050" name="Picture 2" descr="C:\Users\Sr. Claudette\Pictures\2012-05-06\Sheep022.JPG"/>
          <p:cNvPicPr>
            <a:picLocks noChangeAspect="1" noChangeArrowheads="1"/>
          </p:cNvPicPr>
          <p:nvPr/>
        </p:nvPicPr>
        <p:blipFill rotWithShape="1">
          <a:blip r:embed="rId6">
            <a:extLst>
              <a:ext uri="{28A0092B-C50C-407E-A947-70E740481C1C}">
                <a14:useLocalDpi xmlns:a14="http://schemas.microsoft.com/office/drawing/2010/main" val="0"/>
              </a:ext>
            </a:extLst>
          </a:blip>
          <a:srcRect l="23006" t="12273" r="8453" b="12088"/>
          <a:stretch/>
        </p:blipFill>
        <p:spPr bwMode="auto">
          <a:xfrm>
            <a:off x="6300192" y="4314351"/>
            <a:ext cx="2641476" cy="2286817"/>
          </a:xfrm>
          <a:prstGeom prst="rect">
            <a:avLst/>
          </a:prstGeom>
          <a:noFill/>
          <a:ln>
            <a:solidFill>
              <a:srgbClr val="FFC000"/>
            </a:solidFill>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771800" y="548680"/>
            <a:ext cx="3416320" cy="369332"/>
          </a:xfrm>
          <a:prstGeom prst="rect">
            <a:avLst/>
          </a:prstGeom>
          <a:noFill/>
        </p:spPr>
        <p:txBody>
          <a:bodyPr wrap="none" rtlCol="0">
            <a:spAutoFit/>
          </a:bodyPr>
          <a:lstStyle/>
          <a:p>
            <a:r>
              <a:rPr lang="en-US" dirty="0" smtClean="0"/>
              <a:t>Others come to study our roots,</a:t>
            </a:r>
            <a:endParaRPr lang="en-US" dirty="0"/>
          </a:p>
        </p:txBody>
      </p:sp>
      <p:pic>
        <p:nvPicPr>
          <p:cNvPr id="11" name="Picture 10" descr="F:\cdesforg Home drive (H)\powerpoint docs\Pilgrimage\123_123.JPG"/>
          <p:cNvPicPr/>
          <p:nvPr/>
        </p:nvPicPr>
        <p:blipFill>
          <a:blip r:embed="rId2" cstate="print"/>
          <a:srcRect l="8571" r="8571" b="12333"/>
          <a:stretch>
            <a:fillRect/>
          </a:stretch>
        </p:blipFill>
        <p:spPr bwMode="auto">
          <a:xfrm>
            <a:off x="179512" y="4725144"/>
            <a:ext cx="2664296" cy="1944216"/>
          </a:xfrm>
          <a:prstGeom prst="rect">
            <a:avLst/>
          </a:prstGeom>
          <a:noFill/>
          <a:ln w="9525">
            <a:solidFill>
              <a:schemeClr val="accent1"/>
            </a:solidFill>
            <a:miter lim="800000"/>
            <a:headEnd/>
            <a:tailEnd/>
          </a:ln>
        </p:spPr>
      </p:pic>
      <p:sp>
        <p:nvSpPr>
          <p:cNvPr id="12" name="TextBox 11"/>
          <p:cNvSpPr txBox="1"/>
          <p:nvPr/>
        </p:nvSpPr>
        <p:spPr>
          <a:xfrm>
            <a:off x="395536" y="4221088"/>
            <a:ext cx="6192688" cy="646331"/>
          </a:xfrm>
          <a:prstGeom prst="rect">
            <a:avLst/>
          </a:prstGeom>
          <a:noFill/>
        </p:spPr>
        <p:txBody>
          <a:bodyPr wrap="square" rtlCol="0">
            <a:spAutoFit/>
          </a:bodyPr>
          <a:lstStyle/>
          <a:p>
            <a:r>
              <a:rPr lang="en-US" dirty="0" smtClean="0">
                <a:latin typeface="Bodoni MT"/>
              </a:rPr>
              <a:t>~ </a:t>
            </a:r>
            <a:r>
              <a:rPr lang="en-US" dirty="0" smtClean="0">
                <a:latin typeface="Arial" pitchFamily="34" charset="0"/>
                <a:cs typeface="Arial" pitchFamily="34" charset="0"/>
              </a:rPr>
              <a:t>striving to </a:t>
            </a:r>
            <a:r>
              <a:rPr lang="en-US" dirty="0" smtClean="0"/>
              <a:t>interpret the charism …</a:t>
            </a:r>
          </a:p>
          <a:p>
            <a:r>
              <a:rPr lang="en-US" dirty="0" smtClean="0"/>
              <a:t>			in light of today’s reality.</a:t>
            </a:r>
            <a:endParaRPr lang="en-US" dirty="0"/>
          </a:p>
        </p:txBody>
      </p:sp>
      <p:pic>
        <p:nvPicPr>
          <p:cNvPr id="13" name="Picture 12"/>
          <p:cNvPicPr/>
          <p:nvPr/>
        </p:nvPicPr>
        <p:blipFill>
          <a:blip r:embed="rId3" cstate="print"/>
          <a:srcRect r="3226" b="3704"/>
          <a:stretch>
            <a:fillRect/>
          </a:stretch>
        </p:blipFill>
        <p:spPr bwMode="auto">
          <a:xfrm>
            <a:off x="164436" y="908720"/>
            <a:ext cx="2304256" cy="2232248"/>
          </a:xfrm>
          <a:prstGeom prst="rect">
            <a:avLst/>
          </a:prstGeom>
          <a:noFill/>
          <a:ln w="9525">
            <a:solidFill>
              <a:schemeClr val="accent1"/>
            </a:solidFill>
            <a:miter lim="800000"/>
            <a:headEnd/>
            <a:tailEnd/>
          </a:ln>
        </p:spPr>
      </p:pic>
      <p:pic>
        <p:nvPicPr>
          <p:cNvPr id="14" name="Picture 4" descr="Edited Archive 9"/>
          <p:cNvPicPr>
            <a:picLocks noChangeAspect="1" noChangeArrowheads="1"/>
          </p:cNvPicPr>
          <p:nvPr/>
        </p:nvPicPr>
        <p:blipFill>
          <a:blip r:embed="rId4" cstate="print"/>
          <a:srcRect/>
          <a:stretch>
            <a:fillRect/>
          </a:stretch>
        </p:blipFill>
        <p:spPr bwMode="auto">
          <a:xfrm>
            <a:off x="2843808" y="1772816"/>
            <a:ext cx="2504993" cy="2160240"/>
          </a:xfrm>
          <a:prstGeom prst="rect">
            <a:avLst/>
          </a:prstGeom>
          <a:noFill/>
          <a:ln>
            <a:solidFill>
              <a:schemeClr val="accent1"/>
            </a:solidFill>
          </a:ln>
        </p:spPr>
      </p:pic>
      <p:pic>
        <p:nvPicPr>
          <p:cNvPr id="15" name="Picture 4" descr="Edited Archive 16"/>
          <p:cNvPicPr>
            <a:picLocks noChangeAspect="1" noChangeArrowheads="1"/>
          </p:cNvPicPr>
          <p:nvPr/>
        </p:nvPicPr>
        <p:blipFill>
          <a:blip r:embed="rId5" cstate="print"/>
          <a:srcRect/>
          <a:stretch>
            <a:fillRect/>
          </a:stretch>
        </p:blipFill>
        <p:spPr bwMode="auto">
          <a:xfrm>
            <a:off x="5940152" y="4136533"/>
            <a:ext cx="2980184" cy="2570033"/>
          </a:xfrm>
          <a:prstGeom prst="rect">
            <a:avLst/>
          </a:prstGeom>
          <a:noFill/>
          <a:ln>
            <a:solidFill>
              <a:srgbClr val="FFCC00"/>
            </a:solidFill>
          </a:ln>
        </p:spPr>
      </p:pic>
      <p:pic>
        <p:nvPicPr>
          <p:cNvPr id="10" name="Picture 9" descr="044.JPG"/>
          <p:cNvPicPr>
            <a:picLocks noChangeAspect="1"/>
          </p:cNvPicPr>
          <p:nvPr/>
        </p:nvPicPr>
        <p:blipFill>
          <a:blip r:embed="rId6" cstate="print"/>
          <a:stretch>
            <a:fillRect/>
          </a:stretch>
        </p:blipFill>
        <p:spPr>
          <a:xfrm>
            <a:off x="5652120" y="1196752"/>
            <a:ext cx="3143333" cy="2357500"/>
          </a:xfrm>
          <a:prstGeom prst="rect">
            <a:avLst/>
          </a:prstGeom>
          <a:ln>
            <a:solidFill>
              <a:schemeClr val="accent1"/>
            </a:solid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51520" y="332656"/>
            <a:ext cx="8496944" cy="461665"/>
          </a:xfrm>
          <a:prstGeom prst="rect">
            <a:avLst/>
          </a:prstGeom>
          <a:noFill/>
        </p:spPr>
        <p:txBody>
          <a:bodyPr wrap="square" rtlCol="0">
            <a:spAutoFit/>
          </a:bodyPr>
          <a:lstStyle/>
          <a:p>
            <a:r>
              <a:rPr lang="en-US" sz="2400" dirty="0" smtClean="0"/>
              <a:t>Centre International sponsors programs and pilgrimages… </a:t>
            </a:r>
          </a:p>
        </p:txBody>
      </p:sp>
      <p:sp>
        <p:nvSpPr>
          <p:cNvPr id="6" name="TextBox 5"/>
          <p:cNvSpPr txBox="1"/>
          <p:nvPr/>
        </p:nvSpPr>
        <p:spPr>
          <a:xfrm>
            <a:off x="6372200" y="4581128"/>
            <a:ext cx="2592288" cy="923330"/>
          </a:xfrm>
          <a:prstGeom prst="rect">
            <a:avLst/>
          </a:prstGeom>
          <a:noFill/>
        </p:spPr>
        <p:txBody>
          <a:bodyPr wrap="square" rtlCol="0">
            <a:spAutoFit/>
          </a:bodyPr>
          <a:lstStyle/>
          <a:p>
            <a:r>
              <a:rPr lang="en-US" dirty="0" smtClean="0"/>
              <a:t>Mission </a:t>
            </a:r>
          </a:p>
          <a:p>
            <a:r>
              <a:rPr lang="en-US" dirty="0" smtClean="0"/>
              <a:t>     Effectiveness</a:t>
            </a:r>
          </a:p>
          <a:p>
            <a:r>
              <a:rPr lang="en-US" dirty="0" smtClean="0"/>
              <a:t>                      Program</a:t>
            </a:r>
            <a:endParaRPr lang="en-US" dirty="0"/>
          </a:p>
        </p:txBody>
      </p:sp>
      <p:sp>
        <p:nvSpPr>
          <p:cNvPr id="7" name="TextBox 6"/>
          <p:cNvSpPr txBox="1"/>
          <p:nvPr/>
        </p:nvSpPr>
        <p:spPr>
          <a:xfrm>
            <a:off x="395536" y="3284984"/>
            <a:ext cx="2287806" cy="369332"/>
          </a:xfrm>
          <a:prstGeom prst="rect">
            <a:avLst/>
          </a:prstGeom>
          <a:noFill/>
        </p:spPr>
        <p:txBody>
          <a:bodyPr wrap="none" rtlCol="0">
            <a:spAutoFit/>
          </a:bodyPr>
          <a:lstStyle/>
          <a:p>
            <a:r>
              <a:rPr lang="en-US" dirty="0" smtClean="0"/>
              <a:t>History and Heritage</a:t>
            </a:r>
            <a:endParaRPr lang="en-US" dirty="0"/>
          </a:p>
        </p:txBody>
      </p:sp>
      <p:pic>
        <p:nvPicPr>
          <p:cNvPr id="9" name="Picture 8" descr="284.JPG"/>
          <p:cNvPicPr>
            <a:picLocks noChangeAspect="1"/>
          </p:cNvPicPr>
          <p:nvPr/>
        </p:nvPicPr>
        <p:blipFill>
          <a:blip r:embed="rId2" cstate="print"/>
          <a:srcRect l="20050" t="4851" r="19491" b="5901"/>
          <a:stretch>
            <a:fillRect/>
          </a:stretch>
        </p:blipFill>
        <p:spPr>
          <a:xfrm>
            <a:off x="2915816" y="2132856"/>
            <a:ext cx="1756066" cy="1944216"/>
          </a:xfrm>
          <a:prstGeom prst="rect">
            <a:avLst/>
          </a:prstGeom>
          <a:ln>
            <a:solidFill>
              <a:schemeClr val="accent1"/>
            </a:solidFill>
          </a:ln>
        </p:spPr>
      </p:pic>
      <p:pic>
        <p:nvPicPr>
          <p:cNvPr id="26625" name="Picture 1" descr="C:\Users\Sr. Claudette\Pictures\2012-04-10\290.JPG"/>
          <p:cNvPicPr>
            <a:picLocks noChangeAspect="1" noChangeArrowheads="1"/>
          </p:cNvPicPr>
          <p:nvPr/>
        </p:nvPicPr>
        <p:blipFill>
          <a:blip r:embed="rId3" cstate="print"/>
          <a:srcRect l="25000" r="17647"/>
          <a:stretch>
            <a:fillRect/>
          </a:stretch>
        </p:blipFill>
        <p:spPr bwMode="auto">
          <a:xfrm>
            <a:off x="1259632" y="4077072"/>
            <a:ext cx="1651948" cy="2160240"/>
          </a:xfrm>
          <a:prstGeom prst="rect">
            <a:avLst/>
          </a:prstGeom>
          <a:noFill/>
          <a:ln>
            <a:solidFill>
              <a:schemeClr val="accent1"/>
            </a:solidFill>
          </a:ln>
        </p:spPr>
      </p:pic>
      <p:pic>
        <p:nvPicPr>
          <p:cNvPr id="10" name="Picture 9" descr="066.JPG"/>
          <p:cNvPicPr>
            <a:picLocks noChangeAspect="1"/>
          </p:cNvPicPr>
          <p:nvPr/>
        </p:nvPicPr>
        <p:blipFill>
          <a:blip r:embed="rId4" cstate="print"/>
          <a:stretch>
            <a:fillRect/>
          </a:stretch>
        </p:blipFill>
        <p:spPr>
          <a:xfrm>
            <a:off x="179512" y="1124744"/>
            <a:ext cx="2520280" cy="1890210"/>
          </a:xfrm>
          <a:prstGeom prst="rect">
            <a:avLst/>
          </a:prstGeom>
        </p:spPr>
      </p:pic>
      <p:pic>
        <p:nvPicPr>
          <p:cNvPr id="4098" name="Picture 2" descr="C:\Users\Sr. Claudette\Pictures\Jan NEWS\104.JPG"/>
          <p:cNvPicPr>
            <a:picLocks noChangeAspect="1" noChangeArrowheads="1"/>
          </p:cNvPicPr>
          <p:nvPr/>
        </p:nvPicPr>
        <p:blipFill>
          <a:blip r:embed="rId5" cstate="print"/>
          <a:srcRect/>
          <a:stretch>
            <a:fillRect/>
          </a:stretch>
        </p:blipFill>
        <p:spPr bwMode="auto">
          <a:xfrm>
            <a:off x="3635896" y="4509120"/>
            <a:ext cx="2603781" cy="1952836"/>
          </a:xfrm>
          <a:prstGeom prst="rect">
            <a:avLst/>
          </a:prstGeom>
          <a:noFill/>
          <a:ln>
            <a:solidFill>
              <a:schemeClr val="accent1"/>
            </a:solidFill>
          </a:ln>
        </p:spPr>
      </p:pic>
      <p:pic>
        <p:nvPicPr>
          <p:cNvPr id="2050" name="Picture 2" descr="C:\Users\Sr. Claudette\Pictures\2012-10-24 Brazilians\Brazilians 039.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0054" b="5763"/>
          <a:stretch/>
        </p:blipFill>
        <p:spPr bwMode="auto">
          <a:xfrm>
            <a:off x="5222771" y="1244874"/>
            <a:ext cx="3329415" cy="2616174"/>
          </a:xfrm>
          <a:prstGeom prst="rect">
            <a:avLst/>
          </a:prstGeom>
          <a:noFill/>
          <a:ln>
            <a:solidFill>
              <a:srgbClr val="FFC000"/>
            </a:solidFill>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652120" y="332656"/>
            <a:ext cx="3384376" cy="923330"/>
          </a:xfrm>
          <a:prstGeom prst="rect">
            <a:avLst/>
          </a:prstGeom>
          <a:noFill/>
        </p:spPr>
        <p:txBody>
          <a:bodyPr wrap="square" rtlCol="0">
            <a:spAutoFit/>
          </a:bodyPr>
          <a:lstStyle/>
          <a:p>
            <a:endParaRPr lang="en-US" dirty="0" smtClean="0"/>
          </a:p>
          <a:p>
            <a:endParaRPr lang="en-US" dirty="0" smtClean="0"/>
          </a:p>
          <a:p>
            <a:pPr>
              <a:buFont typeface="Arial" pitchFamily="34" charset="0"/>
              <a:buChar char="•"/>
            </a:pPr>
            <a:endParaRPr lang="en-US" dirty="0"/>
          </a:p>
        </p:txBody>
      </p:sp>
      <p:sp>
        <p:nvSpPr>
          <p:cNvPr id="10" name="TextBox 9"/>
          <p:cNvSpPr txBox="1"/>
          <p:nvPr/>
        </p:nvSpPr>
        <p:spPr>
          <a:xfrm>
            <a:off x="899592" y="836712"/>
            <a:ext cx="7468711" cy="369332"/>
          </a:xfrm>
          <a:prstGeom prst="rect">
            <a:avLst/>
          </a:prstGeom>
          <a:noFill/>
        </p:spPr>
        <p:txBody>
          <a:bodyPr wrap="none" rtlCol="0">
            <a:spAutoFit/>
          </a:bodyPr>
          <a:lstStyle/>
          <a:p>
            <a:r>
              <a:rPr lang="en-US" dirty="0" smtClean="0"/>
              <a:t>for Sisters of St. Joseph worldwide, associates and partners in mission.</a:t>
            </a:r>
            <a:endParaRPr lang="en-US" dirty="0"/>
          </a:p>
        </p:txBody>
      </p:sp>
      <p:pic>
        <p:nvPicPr>
          <p:cNvPr id="3073" name="Picture 1" descr="C:\Users\Sr. Claudette\Pictures\2012-08-19 CentreInternationalJuly-Sept2012\CentreInternationalJuly-Sept2012 024.JPG"/>
          <p:cNvPicPr>
            <a:picLocks noChangeAspect="1" noChangeArrowheads="1"/>
          </p:cNvPicPr>
          <p:nvPr/>
        </p:nvPicPr>
        <p:blipFill>
          <a:blip r:embed="rId2" cstate="print"/>
          <a:srcRect t="6838" b="4274"/>
          <a:stretch>
            <a:fillRect/>
          </a:stretch>
        </p:blipFill>
        <p:spPr bwMode="auto">
          <a:xfrm>
            <a:off x="5436096" y="4365104"/>
            <a:ext cx="2766769" cy="1944216"/>
          </a:xfrm>
          <a:prstGeom prst="rect">
            <a:avLst/>
          </a:prstGeom>
          <a:noFill/>
          <a:ln>
            <a:solidFill>
              <a:srgbClr val="FFCC00"/>
            </a:solidFill>
          </a:ln>
        </p:spPr>
      </p:pic>
      <p:pic>
        <p:nvPicPr>
          <p:cNvPr id="3" name="Picture 4" descr="Nicoletta, Italy_ Maite, France_ Marie Pierre, Senegal"/>
          <p:cNvPicPr>
            <a:picLocks noChangeAspect="1" noChangeArrowheads="1"/>
          </p:cNvPicPr>
          <p:nvPr/>
        </p:nvPicPr>
        <p:blipFill>
          <a:blip r:embed="rId3" cstate="print"/>
          <a:srcRect l="2469" r="3704"/>
          <a:stretch>
            <a:fillRect/>
          </a:stretch>
        </p:blipFill>
        <p:spPr bwMode="auto">
          <a:xfrm>
            <a:off x="4499992" y="1700808"/>
            <a:ext cx="3384376" cy="1944216"/>
          </a:xfrm>
          <a:prstGeom prst="rect">
            <a:avLst/>
          </a:prstGeom>
          <a:noFill/>
          <a:ln>
            <a:solidFill>
              <a:schemeClr val="accent1"/>
            </a:solidFill>
          </a:ln>
        </p:spPr>
      </p:pic>
      <p:pic>
        <p:nvPicPr>
          <p:cNvPr id="2" name="Picture 1" descr="E:\Pilgrimage Retreat 2012 070.jpg"/>
          <p:cNvPicPr>
            <a:picLocks noChangeAspect="1" noChangeArrowheads="1"/>
          </p:cNvPicPr>
          <p:nvPr/>
        </p:nvPicPr>
        <p:blipFill>
          <a:blip r:embed="rId4" cstate="print"/>
          <a:srcRect l="7143" r="4762" b="7937"/>
          <a:stretch>
            <a:fillRect/>
          </a:stretch>
        </p:blipFill>
        <p:spPr bwMode="auto">
          <a:xfrm>
            <a:off x="827584" y="1556792"/>
            <a:ext cx="2664296" cy="2088232"/>
          </a:xfrm>
          <a:prstGeom prst="rect">
            <a:avLst/>
          </a:prstGeom>
          <a:noFill/>
          <a:ln>
            <a:solidFill>
              <a:schemeClr val="accent1"/>
            </a:solidFill>
          </a:ln>
        </p:spPr>
      </p:pic>
      <p:sp>
        <p:nvSpPr>
          <p:cNvPr id="9" name="TextBox 8"/>
          <p:cNvSpPr txBox="1"/>
          <p:nvPr/>
        </p:nvSpPr>
        <p:spPr>
          <a:xfrm>
            <a:off x="323528" y="3861048"/>
            <a:ext cx="5344155" cy="369332"/>
          </a:xfrm>
          <a:prstGeom prst="rect">
            <a:avLst/>
          </a:prstGeom>
          <a:noFill/>
        </p:spPr>
        <p:txBody>
          <a:bodyPr wrap="none" rtlCol="0">
            <a:spAutoFit/>
          </a:bodyPr>
          <a:lstStyle/>
          <a:p>
            <a:r>
              <a:rPr lang="en-US" dirty="0" smtClean="0"/>
              <a:t>Walking in the Footsteps of our Founders Program</a:t>
            </a:r>
            <a:endParaRPr lang="en-US" dirty="0"/>
          </a:p>
        </p:txBody>
      </p:sp>
      <p:pic>
        <p:nvPicPr>
          <p:cNvPr id="4" name="Picture 2" descr="C:\Users\Sr. Claudette\Pictures\2012-10-24 Brazilians\Brazilians 036.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189" t="17701" r="6222"/>
          <a:stretch/>
        </p:blipFill>
        <p:spPr bwMode="auto">
          <a:xfrm>
            <a:off x="539552" y="4412177"/>
            <a:ext cx="3384376" cy="2305965"/>
          </a:xfrm>
          <a:prstGeom prst="rect">
            <a:avLst/>
          </a:prstGeom>
          <a:noFill/>
          <a:ln>
            <a:solidFill>
              <a:srgbClr val="FFC000"/>
            </a:solidFill>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6"/>
          <p:cNvSpPr>
            <a:spLocks noChangeArrowheads="1"/>
          </p:cNvSpPr>
          <p:nvPr/>
        </p:nvSpPr>
        <p:spPr bwMode="auto">
          <a:xfrm>
            <a:off x="3760788" y="5976938"/>
            <a:ext cx="185737" cy="369887"/>
          </a:xfrm>
          <a:prstGeom prst="rect">
            <a:avLst/>
          </a:prstGeom>
          <a:noFill/>
          <a:ln w="9525">
            <a:noFill/>
            <a:miter lim="800000"/>
            <a:headEnd/>
            <a:tailEnd/>
          </a:ln>
        </p:spPr>
        <p:txBody>
          <a:bodyPr wrap="none">
            <a:spAutoFit/>
          </a:bodyPr>
          <a:lstStyle/>
          <a:p>
            <a:endParaRPr lang="en-US" dirty="0">
              <a:latin typeface="Corbel" pitchFamily="34" charset="0"/>
            </a:endParaRPr>
          </a:p>
        </p:txBody>
      </p:sp>
      <p:sp>
        <p:nvSpPr>
          <p:cNvPr id="10" name="TextBox 9"/>
          <p:cNvSpPr txBox="1"/>
          <p:nvPr/>
        </p:nvSpPr>
        <p:spPr>
          <a:xfrm>
            <a:off x="251520" y="404664"/>
            <a:ext cx="7920880" cy="369332"/>
          </a:xfrm>
          <a:prstGeom prst="rect">
            <a:avLst/>
          </a:prstGeom>
          <a:noFill/>
        </p:spPr>
        <p:txBody>
          <a:bodyPr wrap="square" rtlCol="0">
            <a:spAutoFit/>
          </a:bodyPr>
          <a:lstStyle/>
          <a:p>
            <a:r>
              <a:rPr lang="en-US" dirty="0" smtClean="0"/>
              <a:t>Throughout the year, the Centre offers individually designed retreats, visits. </a:t>
            </a:r>
            <a:endParaRPr lang="en-US" dirty="0"/>
          </a:p>
        </p:txBody>
      </p:sp>
      <p:pic>
        <p:nvPicPr>
          <p:cNvPr id="5" name="Picture 4" descr="feuilleslepuy.jpg"/>
          <p:cNvPicPr>
            <a:picLocks noChangeAspect="1"/>
          </p:cNvPicPr>
          <p:nvPr/>
        </p:nvPicPr>
        <p:blipFill>
          <a:blip r:embed="rId2" cstate="print"/>
          <a:srcRect l="3030" t="4216" r="3030" b="3030"/>
          <a:stretch>
            <a:fillRect/>
          </a:stretch>
        </p:blipFill>
        <p:spPr>
          <a:xfrm>
            <a:off x="6012160" y="4149080"/>
            <a:ext cx="2333714" cy="1656184"/>
          </a:xfrm>
          <a:prstGeom prst="rect">
            <a:avLst/>
          </a:prstGeom>
          <a:ln>
            <a:solidFill>
              <a:schemeClr val="accent1"/>
            </a:solidFill>
          </a:ln>
        </p:spPr>
      </p:pic>
      <p:pic>
        <p:nvPicPr>
          <p:cNvPr id="7" name="Picture 6" descr="bridge, haute loire.jpg"/>
          <p:cNvPicPr>
            <a:picLocks noChangeAspect="1"/>
          </p:cNvPicPr>
          <p:nvPr/>
        </p:nvPicPr>
        <p:blipFill>
          <a:blip r:embed="rId3" cstate="print"/>
          <a:stretch>
            <a:fillRect/>
          </a:stretch>
        </p:blipFill>
        <p:spPr>
          <a:xfrm>
            <a:off x="1979712" y="3861048"/>
            <a:ext cx="2664296" cy="1931262"/>
          </a:xfrm>
          <a:prstGeom prst="rect">
            <a:avLst/>
          </a:prstGeom>
          <a:ln>
            <a:solidFill>
              <a:schemeClr val="accent1"/>
            </a:solidFill>
          </a:ln>
        </p:spPr>
      </p:pic>
      <p:pic>
        <p:nvPicPr>
          <p:cNvPr id="9" name="Picture 8" descr="sous-boiswalk.jpg"/>
          <p:cNvPicPr>
            <a:picLocks noChangeAspect="1"/>
          </p:cNvPicPr>
          <p:nvPr/>
        </p:nvPicPr>
        <p:blipFill>
          <a:blip r:embed="rId4" cstate="print"/>
          <a:srcRect l="4072" t="2487" r="2260" b="3006"/>
          <a:stretch>
            <a:fillRect/>
          </a:stretch>
        </p:blipFill>
        <p:spPr>
          <a:xfrm>
            <a:off x="251520" y="933766"/>
            <a:ext cx="1684608" cy="2783266"/>
          </a:xfrm>
          <a:prstGeom prst="rect">
            <a:avLst/>
          </a:prstGeom>
          <a:ln>
            <a:solidFill>
              <a:schemeClr val="accent1"/>
            </a:solidFill>
          </a:ln>
        </p:spPr>
      </p:pic>
      <p:sp>
        <p:nvSpPr>
          <p:cNvPr id="11" name="TextBox 10"/>
          <p:cNvSpPr txBox="1"/>
          <p:nvPr/>
        </p:nvSpPr>
        <p:spPr>
          <a:xfrm>
            <a:off x="899592" y="5877272"/>
            <a:ext cx="3057888" cy="369332"/>
          </a:xfrm>
          <a:prstGeom prst="rect">
            <a:avLst/>
          </a:prstGeom>
          <a:noFill/>
        </p:spPr>
        <p:txBody>
          <a:bodyPr wrap="none" rtlCol="0">
            <a:spAutoFit/>
          </a:bodyPr>
          <a:lstStyle/>
          <a:p>
            <a:r>
              <a:rPr lang="en-US" dirty="0" smtClean="0">
                <a:latin typeface="Bodoni MT"/>
              </a:rPr>
              <a:t>~ </a:t>
            </a:r>
            <a:r>
              <a:rPr lang="en-US" dirty="0" smtClean="0"/>
              <a:t>walk at a different pace…</a:t>
            </a:r>
            <a:endParaRPr lang="en-US" dirty="0"/>
          </a:p>
        </p:txBody>
      </p:sp>
      <p:sp>
        <p:nvSpPr>
          <p:cNvPr id="13" name="TextBox 12"/>
          <p:cNvSpPr txBox="1"/>
          <p:nvPr/>
        </p:nvSpPr>
        <p:spPr>
          <a:xfrm>
            <a:off x="5940152" y="6021288"/>
            <a:ext cx="2808312" cy="369332"/>
          </a:xfrm>
          <a:prstGeom prst="rect">
            <a:avLst/>
          </a:prstGeom>
          <a:noFill/>
        </p:spPr>
        <p:txBody>
          <a:bodyPr wrap="square" rtlCol="0">
            <a:spAutoFit/>
          </a:bodyPr>
          <a:lstStyle/>
          <a:p>
            <a:r>
              <a:rPr lang="en-US" dirty="0" smtClean="0">
                <a:latin typeface="Bodoni MT"/>
              </a:rPr>
              <a:t>~ </a:t>
            </a:r>
            <a:r>
              <a:rPr lang="en-US" dirty="0" smtClean="0"/>
              <a:t>rest, reflect and renew.</a:t>
            </a:r>
            <a:endParaRPr lang="en-US" dirty="0"/>
          </a:p>
        </p:txBody>
      </p:sp>
      <p:pic>
        <p:nvPicPr>
          <p:cNvPr id="15" name="Picture 14" descr="way of st. james, le py -espalion.jpg"/>
          <p:cNvPicPr>
            <a:picLocks noChangeAspect="1"/>
          </p:cNvPicPr>
          <p:nvPr/>
        </p:nvPicPr>
        <p:blipFill>
          <a:blip r:embed="rId5" cstate="print"/>
          <a:stretch>
            <a:fillRect/>
          </a:stretch>
        </p:blipFill>
        <p:spPr>
          <a:xfrm>
            <a:off x="4716016" y="980728"/>
            <a:ext cx="3576223" cy="2592288"/>
          </a:xfrm>
          <a:prstGeom prst="rect">
            <a:avLst/>
          </a:prstGeom>
          <a:ln>
            <a:solidFill>
              <a:schemeClr val="accent1"/>
            </a:solidFill>
          </a:ln>
        </p:spPr>
      </p:pic>
      <p:sp>
        <p:nvSpPr>
          <p:cNvPr id="16" name="TextBox 15"/>
          <p:cNvSpPr txBox="1"/>
          <p:nvPr/>
        </p:nvSpPr>
        <p:spPr>
          <a:xfrm>
            <a:off x="2123728" y="2348880"/>
            <a:ext cx="2808312" cy="646331"/>
          </a:xfrm>
          <a:prstGeom prst="rect">
            <a:avLst/>
          </a:prstGeom>
          <a:noFill/>
        </p:spPr>
        <p:txBody>
          <a:bodyPr wrap="square" rtlCol="0">
            <a:spAutoFit/>
          </a:bodyPr>
          <a:lstStyle/>
          <a:p>
            <a:r>
              <a:rPr lang="en-US" dirty="0" smtClean="0">
                <a:latin typeface="Bodoni MT"/>
              </a:rPr>
              <a:t>~ </a:t>
            </a:r>
            <a:r>
              <a:rPr lang="en-US" dirty="0" smtClean="0"/>
              <a:t>personal renewal,</a:t>
            </a:r>
          </a:p>
          <a:p>
            <a:r>
              <a:rPr lang="en-US" dirty="0" smtClean="0"/>
              <a:t>          spiritual direction</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newsletter 025.JPG"/>
          <p:cNvPicPr>
            <a:picLocks noChangeAspect="1"/>
          </p:cNvPicPr>
          <p:nvPr/>
        </p:nvPicPr>
        <p:blipFill>
          <a:blip r:embed="rId2" cstate="print"/>
          <a:stretch>
            <a:fillRect/>
          </a:stretch>
        </p:blipFill>
        <p:spPr>
          <a:xfrm>
            <a:off x="5796135" y="4221088"/>
            <a:ext cx="3072341" cy="2304256"/>
          </a:xfrm>
          <a:prstGeom prst="rect">
            <a:avLst/>
          </a:prstGeom>
          <a:ln>
            <a:solidFill>
              <a:schemeClr val="accent1"/>
            </a:solidFill>
          </a:ln>
        </p:spPr>
      </p:pic>
      <p:pic>
        <p:nvPicPr>
          <p:cNvPr id="7" name="Picture 6" descr="night stars.jpg"/>
          <p:cNvPicPr>
            <a:picLocks noChangeAspect="1"/>
          </p:cNvPicPr>
          <p:nvPr/>
        </p:nvPicPr>
        <p:blipFill>
          <a:blip r:embed="rId3" cstate="print">
            <a:lum contrast="30000"/>
          </a:blip>
          <a:stretch>
            <a:fillRect/>
          </a:stretch>
        </p:blipFill>
        <p:spPr>
          <a:xfrm>
            <a:off x="2483768" y="1268760"/>
            <a:ext cx="4464496" cy="3013391"/>
          </a:xfrm>
          <a:prstGeom prst="ellipse">
            <a:avLst/>
          </a:prstGeom>
          <a:ln w="635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26" name="Picture 2" descr="F:\cdesforg Home drive (H)\powerpoint docs\Pilgrimage\003_3.JPG"/>
          <p:cNvPicPr>
            <a:picLocks noChangeAspect="1" noChangeArrowheads="1"/>
          </p:cNvPicPr>
          <p:nvPr/>
        </p:nvPicPr>
        <p:blipFill>
          <a:blip r:embed="rId4" cstate="print">
            <a:lum bright="-20000"/>
          </a:blip>
          <a:srcRect l="7759" t="6897"/>
          <a:stretch>
            <a:fillRect/>
          </a:stretch>
        </p:blipFill>
        <p:spPr bwMode="auto">
          <a:xfrm>
            <a:off x="251519" y="3933056"/>
            <a:ext cx="2661629" cy="2014877"/>
          </a:xfrm>
          <a:prstGeom prst="rect">
            <a:avLst/>
          </a:prstGeom>
          <a:noFill/>
          <a:ln>
            <a:solidFill>
              <a:schemeClr val="accent1"/>
            </a:solidFill>
          </a:ln>
        </p:spPr>
      </p:pic>
      <p:sp>
        <p:nvSpPr>
          <p:cNvPr id="6" name="TextBox 5"/>
          <p:cNvSpPr txBox="1"/>
          <p:nvPr/>
        </p:nvSpPr>
        <p:spPr>
          <a:xfrm>
            <a:off x="2483768" y="2204864"/>
            <a:ext cx="4045664" cy="1200329"/>
          </a:xfrm>
          <a:prstGeom prst="rect">
            <a:avLst/>
          </a:prstGeom>
          <a:noFill/>
        </p:spPr>
        <p:txBody>
          <a:bodyPr wrap="square" rtlCol="0">
            <a:spAutoFit/>
          </a:bodyPr>
          <a:lstStyle/>
          <a:p>
            <a:pPr algn="ctr"/>
            <a:r>
              <a:rPr lang="en-US" dirty="0" smtClean="0"/>
              <a:t>May the stars light your way</a:t>
            </a:r>
          </a:p>
          <a:p>
            <a:pPr algn="ctr"/>
            <a:r>
              <a:rPr lang="en-US" dirty="0" smtClean="0"/>
              <a:t>and may you find the interior road.</a:t>
            </a:r>
          </a:p>
          <a:p>
            <a:pPr algn="ctr"/>
            <a:r>
              <a:rPr lang="en-US" dirty="0" smtClean="0"/>
              <a:t>Forward!</a:t>
            </a:r>
          </a:p>
          <a:p>
            <a:pPr algn="ctr"/>
            <a:r>
              <a:rPr lang="en-US" dirty="0" smtClean="0"/>
              <a:t>                          </a:t>
            </a:r>
            <a:r>
              <a:rPr lang="en-US" dirty="0" smtClean="0">
                <a:latin typeface="Bodoni MT"/>
              </a:rPr>
              <a:t>~</a:t>
            </a:r>
            <a:r>
              <a:rPr lang="en-US" dirty="0" smtClean="0"/>
              <a:t> </a:t>
            </a:r>
            <a:r>
              <a:rPr lang="en-US" sz="1200" dirty="0" smtClean="0"/>
              <a:t>traditional Irish farewell</a:t>
            </a:r>
            <a:endParaRPr lang="en-US" sz="1200" dirty="0"/>
          </a:p>
        </p:txBody>
      </p:sp>
      <p:sp>
        <p:nvSpPr>
          <p:cNvPr id="9" name="TextBox 8"/>
          <p:cNvSpPr txBox="1"/>
          <p:nvPr/>
        </p:nvSpPr>
        <p:spPr>
          <a:xfrm>
            <a:off x="2339752" y="6021288"/>
            <a:ext cx="2664296" cy="646331"/>
          </a:xfrm>
          <a:prstGeom prst="rect">
            <a:avLst/>
          </a:prstGeom>
          <a:noFill/>
        </p:spPr>
        <p:txBody>
          <a:bodyPr wrap="square" rtlCol="0">
            <a:spAutoFit/>
          </a:bodyPr>
          <a:lstStyle/>
          <a:p>
            <a:r>
              <a:rPr lang="en-US" sz="1200" dirty="0" smtClean="0"/>
              <a:t>Typical private room at Centre International, facing  Le Puy.</a:t>
            </a:r>
          </a:p>
          <a:p>
            <a:r>
              <a:rPr lang="en-US" sz="1200" dirty="0" smtClean="0"/>
              <a:t> </a:t>
            </a:r>
            <a:endParaRPr lang="en-US" sz="1200" dirty="0"/>
          </a:p>
        </p:txBody>
      </p:sp>
      <p:pic>
        <p:nvPicPr>
          <p:cNvPr id="12" name="Picture 11" descr="Notre Dame du Puy.jpg"/>
          <p:cNvPicPr>
            <a:picLocks noChangeAspect="1"/>
          </p:cNvPicPr>
          <p:nvPr/>
        </p:nvPicPr>
        <p:blipFill>
          <a:blip r:embed="rId5" cstate="print"/>
          <a:stretch>
            <a:fillRect/>
          </a:stretch>
        </p:blipFill>
        <p:spPr>
          <a:xfrm>
            <a:off x="323528" y="188640"/>
            <a:ext cx="2016224" cy="1512168"/>
          </a:xfrm>
          <a:prstGeom prst="rect">
            <a:avLst/>
          </a:prstGeom>
          <a:ln w="9525" cap="sq">
            <a:solidFill>
              <a:schemeClr val="accent1"/>
            </a:solidFill>
            <a:prstDash val="solid"/>
            <a:miter lim="800000"/>
          </a:ln>
          <a:effectLst>
            <a:outerShdw blurRad="50800" dist="38100" dir="2700000" algn="tl" rotWithShape="0">
              <a:srgbClr val="000000">
                <a:alpha val="43000"/>
              </a:srgbClr>
            </a:outerShdw>
          </a:effectLst>
        </p:spPr>
      </p:pic>
      <p:sp>
        <p:nvSpPr>
          <p:cNvPr id="10" name="TextBox 9"/>
          <p:cNvSpPr txBox="1"/>
          <p:nvPr/>
        </p:nvSpPr>
        <p:spPr>
          <a:xfrm>
            <a:off x="755576" y="1772816"/>
            <a:ext cx="1011815" cy="276999"/>
          </a:xfrm>
          <a:prstGeom prst="rect">
            <a:avLst/>
          </a:prstGeom>
          <a:noFill/>
        </p:spPr>
        <p:txBody>
          <a:bodyPr wrap="none" rtlCol="0">
            <a:spAutoFit/>
          </a:bodyPr>
          <a:lstStyle/>
          <a:p>
            <a:r>
              <a:rPr lang="en-US" sz="1200" dirty="0" smtClean="0"/>
              <a:t>Notre Dame</a:t>
            </a:r>
            <a:endParaRPr lang="en-US" sz="1200" dirty="0"/>
          </a:p>
        </p:txBody>
      </p:sp>
      <p:sp>
        <p:nvSpPr>
          <p:cNvPr id="11" name="TextBox 10"/>
          <p:cNvSpPr txBox="1"/>
          <p:nvPr/>
        </p:nvSpPr>
        <p:spPr>
          <a:xfrm>
            <a:off x="7596336" y="3140968"/>
            <a:ext cx="859531" cy="276999"/>
          </a:xfrm>
          <a:prstGeom prst="rect">
            <a:avLst/>
          </a:prstGeom>
          <a:noFill/>
        </p:spPr>
        <p:txBody>
          <a:bodyPr wrap="none" rtlCol="0">
            <a:spAutoFit/>
          </a:bodyPr>
          <a:lstStyle/>
          <a:p>
            <a:r>
              <a:rPr lang="en-US" sz="1200" dirty="0" smtClean="0"/>
              <a:t>St. Michel</a:t>
            </a:r>
            <a:endParaRPr lang="en-US" sz="1200" dirty="0"/>
          </a:p>
        </p:txBody>
      </p:sp>
      <p:pic>
        <p:nvPicPr>
          <p:cNvPr id="13" name="Picture 12" descr="st michel evening.jpg"/>
          <p:cNvPicPr>
            <a:picLocks noChangeAspect="1"/>
          </p:cNvPicPr>
          <p:nvPr/>
        </p:nvPicPr>
        <p:blipFill>
          <a:blip r:embed="rId6" cstate="print"/>
          <a:srcRect l="10631" t="7428" r="7864" b="5914"/>
          <a:stretch>
            <a:fillRect/>
          </a:stretch>
        </p:blipFill>
        <p:spPr>
          <a:xfrm>
            <a:off x="7236296" y="476672"/>
            <a:ext cx="1656184" cy="2520280"/>
          </a:xfrm>
          <a:prstGeom prst="rect">
            <a:avLst/>
          </a:prstGeom>
          <a:ln>
            <a:solidFill>
              <a:schemeClr val="accent1"/>
            </a:solid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F:\cdesforg Home drive (H)\powerpoint docs\Pilgrimage\014_14.JPG"/>
          <p:cNvPicPr>
            <a:picLocks noChangeAspect="1" noChangeArrowheads="1"/>
          </p:cNvPicPr>
          <p:nvPr/>
        </p:nvPicPr>
        <p:blipFill>
          <a:blip r:embed="rId2" cstate="print"/>
          <a:srcRect l="5172" t="10345"/>
          <a:stretch>
            <a:fillRect/>
          </a:stretch>
        </p:blipFill>
        <p:spPr bwMode="auto">
          <a:xfrm>
            <a:off x="683568" y="764704"/>
            <a:ext cx="7616232" cy="5400600"/>
          </a:xfrm>
          <a:prstGeom prst="rect">
            <a:avLst/>
          </a:prstGeom>
          <a:noFill/>
          <a:ln>
            <a:solidFill>
              <a:schemeClr val="accent1"/>
            </a:solidFill>
          </a:ln>
        </p:spPr>
      </p:pic>
      <p:sp>
        <p:nvSpPr>
          <p:cNvPr id="2" name="TextBox 1"/>
          <p:cNvSpPr txBox="1"/>
          <p:nvPr/>
        </p:nvSpPr>
        <p:spPr>
          <a:xfrm>
            <a:off x="2915816" y="4581128"/>
            <a:ext cx="4752528" cy="1631216"/>
          </a:xfrm>
          <a:prstGeom prst="rect">
            <a:avLst/>
          </a:prstGeom>
          <a:noFill/>
        </p:spPr>
        <p:txBody>
          <a:bodyPr wrap="square" rtlCol="0">
            <a:spAutoFit/>
          </a:bodyPr>
          <a:lstStyle/>
          <a:p>
            <a:r>
              <a:rPr lang="en-US" b="1" dirty="0" smtClean="0"/>
              <a:t>To contact Centre International:</a:t>
            </a:r>
            <a:endParaRPr lang="en-US" sz="1000" b="1" dirty="0" smtClean="0"/>
          </a:p>
          <a:p>
            <a:r>
              <a:rPr lang="en-US" b="1" dirty="0" smtClean="0"/>
              <a:t>centre.international@wanadoo.fr  </a:t>
            </a:r>
          </a:p>
          <a:p>
            <a:endParaRPr lang="en-US" sz="1000" b="1" dirty="0" smtClean="0"/>
          </a:p>
          <a:p>
            <a:r>
              <a:rPr lang="en-US" b="1" dirty="0" smtClean="0"/>
              <a:t>To learn more about Centre International:                                   </a:t>
            </a:r>
            <a:endParaRPr lang="en-US" sz="1000" b="1" dirty="0" smtClean="0"/>
          </a:p>
          <a:p>
            <a:r>
              <a:rPr lang="en-US" b="1" dirty="0" smtClean="0"/>
              <a:t>www.centreinternationalssj.org                                             </a:t>
            </a:r>
          </a:p>
          <a:p>
            <a:endParaRPr lang="en-US" b="1" dirty="0"/>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0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7" name="Picture 6" descr="Logo.tif"/>
          <p:cNvPicPr>
            <a:picLocks noChangeAspect="1"/>
          </p:cNvPicPr>
          <p:nvPr/>
        </p:nvPicPr>
        <p:blipFill>
          <a:blip r:embed="rId3" cstate="print"/>
          <a:srcRect r="5263"/>
          <a:stretch>
            <a:fillRect/>
          </a:stretch>
        </p:blipFill>
        <p:spPr>
          <a:xfrm>
            <a:off x="1475656" y="4725144"/>
            <a:ext cx="1296144" cy="1195714"/>
          </a:xfrm>
          <a:prstGeom prst="rect">
            <a:avLst/>
          </a:prstGeom>
          <a:ln>
            <a:solidFill>
              <a:srgbClr val="F0AD00"/>
            </a:solidFill>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2919</TotalTime>
  <Words>717</Words>
  <Application>Microsoft Office PowerPoint</Application>
  <PresentationFormat>On-screen Show (4:3)</PresentationFormat>
  <Paragraphs>87</Paragraphs>
  <Slides>16</Slides>
  <Notes>5</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Module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Gracy Thomas</dc:creator>
  <cp:lastModifiedBy>mckinseya1</cp:lastModifiedBy>
  <cp:revision>286</cp:revision>
  <dcterms:created xsi:type="dcterms:W3CDTF">2011-07-03T07:22:45Z</dcterms:created>
  <dcterms:modified xsi:type="dcterms:W3CDTF">2013-07-11T21:58:52Z</dcterms:modified>
</cp:coreProperties>
</file>