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media/image13.jpg" ContentType="image/gif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3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70" r:id="rId15"/>
    <p:sldId id="268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307" r:id="rId30"/>
    <p:sldId id="309" r:id="rId31"/>
    <p:sldId id="284" r:id="rId32"/>
    <p:sldId id="285" r:id="rId33"/>
    <p:sldId id="308" r:id="rId34"/>
    <p:sldId id="286" r:id="rId35"/>
    <p:sldId id="287" r:id="rId36"/>
    <p:sldId id="288" r:id="rId37"/>
    <p:sldId id="289" r:id="rId38"/>
    <p:sldId id="290" r:id="rId39"/>
    <p:sldId id="291" r:id="rId40"/>
    <p:sldId id="292" r:id="rId41"/>
    <p:sldId id="293" r:id="rId42"/>
    <p:sldId id="294" r:id="rId43"/>
    <p:sldId id="295" r:id="rId44"/>
    <p:sldId id="296" r:id="rId45"/>
    <p:sldId id="297" r:id="rId46"/>
    <p:sldId id="298" r:id="rId47"/>
    <p:sldId id="299" r:id="rId48"/>
    <p:sldId id="300" r:id="rId49"/>
    <p:sldId id="301" r:id="rId50"/>
    <p:sldId id="302" r:id="rId51"/>
    <p:sldId id="303" r:id="rId52"/>
    <p:sldId id="304" r:id="rId53"/>
    <p:sldId id="305" r:id="rId54"/>
    <p:sldId id="306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0" d="100"/>
          <a:sy n="60" d="100"/>
        </p:scale>
        <p:origin x="96" y="114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71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0693" y="1769540"/>
            <a:ext cx="9440034" cy="1828801"/>
          </a:xfr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0693" y="3598339"/>
            <a:ext cx="9440034" cy="1049867"/>
          </a:xfrm>
        </p:spPr>
        <p:txBody>
          <a:bodyPr anchor="t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618C2E-1DD3-4E77-9600-5B12749E3065}" type="datetimeFigureOut">
              <a:rPr lang="en-US" smtClean="0"/>
              <a:t>6/15/2023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13098-2C50-409C-8570-69F5B2A02C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9428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618C2E-1DD3-4E77-9600-5B12749E3065}" type="datetimeFigureOut">
              <a:rPr lang="en-US" smtClean="0"/>
              <a:t>6/15/2023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13098-2C50-409C-8570-69F5B2A02C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91316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1761067"/>
            <a:ext cx="9590550" cy="1828813"/>
          </a:xfrm>
        </p:spPr>
        <p:txBody>
          <a:bodyPr anchor="b"/>
          <a:lstStyle>
            <a:lvl1pPr algn="ctr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3589879"/>
            <a:ext cx="9590550" cy="1507054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618C2E-1DD3-4E77-9600-5B12749E3065}" type="datetimeFigureOut">
              <a:rPr lang="en-US" smtClean="0"/>
              <a:t>6/15/2023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13098-2C50-409C-8570-69F5B2A02C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29891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1732449"/>
            <a:ext cx="5060497" cy="4058750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2892" y="1732449"/>
            <a:ext cx="5064665" cy="4058751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618C2E-1DD3-4E77-9600-5B12749E3065}" type="datetimeFigureOut">
              <a:rPr lang="en-US" smtClean="0"/>
              <a:t>6/15/2023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13098-2C50-409C-8570-69F5B2A02C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240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795" y="1734506"/>
            <a:ext cx="5089072" cy="4148769"/>
          </a:xfrm>
          <a:prstGeom prst="rect">
            <a:avLst/>
          </a:prstGeom>
        </p:spPr>
      </p:pic>
      <p:pic>
        <p:nvPicPr>
          <p:cNvPr id="21" name="Picture 20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8485" y="1734506"/>
            <a:ext cx="5089072" cy="414876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5872" y="1835254"/>
            <a:ext cx="4876344" cy="544884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5872" y="2380137"/>
            <a:ext cx="4876344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94967" y="1835254"/>
            <a:ext cx="4895330" cy="544883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94967" y="2380137"/>
            <a:ext cx="4895330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618C2E-1DD3-4E77-9600-5B12749E3065}" type="datetimeFigureOut">
              <a:rPr lang="en-US" smtClean="0"/>
              <a:t>6/15/2023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13098-2C50-409C-8570-69F5B2A02C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12667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618C2E-1DD3-4E77-9600-5B12749E3065}" type="datetimeFigureOut">
              <a:rPr lang="en-US" smtClean="0"/>
              <a:t>6/15/2023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13098-2C50-409C-8570-69F5B2A02C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05607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618C2E-1DD3-4E77-9600-5B12749E3065}" type="datetimeFigureOut">
              <a:rPr lang="en-US" smtClean="0"/>
              <a:t>6/15/2023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13098-2C50-409C-8570-69F5B2A02C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40373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3706889" cy="182191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609600"/>
            <a:ext cx="6411924" cy="518160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431518"/>
            <a:ext cx="3706889" cy="3359681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618C2E-1DD3-4E77-9600-5B12749E3065}" type="datetimeFigureOut">
              <a:rPr lang="en-US" smtClean="0"/>
              <a:t>6/15/2023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13098-2C50-409C-8570-69F5B2A02C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61801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Slate-V2-HD-vert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3665" y="609600"/>
            <a:ext cx="3584166" cy="520483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923"/>
            <a:ext cx="5934949" cy="1829338"/>
          </a:xfrm>
        </p:spPr>
        <p:txBody>
          <a:bodyPr anchor="b">
            <a:noAutofit/>
          </a:bodyPr>
          <a:lstStyle>
            <a:lvl1pPr algn="ctr">
              <a:defRPr sz="32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42551" y="763702"/>
            <a:ext cx="3275751" cy="4912822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439261"/>
            <a:ext cx="5934949" cy="337613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618C2E-1DD3-4E77-9600-5B12749E3065}" type="datetimeFigureOut">
              <a:rPr lang="en-US" smtClean="0"/>
              <a:t>6/15/2023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13098-2C50-409C-8570-69F5B2A02C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42479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Slate-V2-HD-pano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883" y="547807"/>
            <a:ext cx="10141799" cy="381680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565255"/>
            <a:ext cx="10355326" cy="543472"/>
          </a:xfrm>
        </p:spPr>
        <p:txBody>
          <a:bodyPr anchor="b">
            <a:normAutofit/>
          </a:bodyPr>
          <a:lstStyle>
            <a:lvl1pPr algn="ctr"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69349" y="695009"/>
            <a:ext cx="9845346" cy="3525671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53762" cy="682472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618C2E-1DD3-4E77-9600-5B12749E3065}" type="datetimeFigureOut">
              <a:rPr lang="en-US" smtClean="0"/>
              <a:t>6/15/2023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13098-2C50-409C-8570-69F5B2A02C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61065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8437"/>
            <a:ext cx="10353762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95180"/>
            <a:ext cx="10353763" cy="150182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618C2E-1DD3-4E77-9600-5B12749E3065}" type="datetimeFigureOut">
              <a:rPr lang="en-US" smtClean="0"/>
              <a:t>6/15/2023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13098-2C50-409C-8570-69F5B2A02C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49339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32749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304353"/>
            <a:ext cx="10353763" cy="148949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618C2E-1DD3-4E77-9600-5B12749E3065}" type="datetimeFigureOut">
              <a:rPr lang="en-US" smtClean="0"/>
              <a:t>6/15/2023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13098-2C50-409C-8570-69F5B2A02CB6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990600" y="88479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504716" y="292825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20951010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2126942"/>
            <a:ext cx="10353763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84" y="4650556"/>
            <a:ext cx="10352199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618C2E-1DD3-4E77-9600-5B12749E3065}" type="datetimeFigureOut">
              <a:rPr lang="en-US" smtClean="0"/>
              <a:t>6/15/2023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13098-2C50-409C-8570-69F5B2A02C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06449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5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5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6711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435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572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66572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618C2E-1DD3-4E77-9600-5B12749E3065}" type="datetimeFigureOut">
              <a:rPr lang="en-US" smtClean="0"/>
              <a:t>6/15/2023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13098-2C50-409C-8570-69F5B2A02C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488732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962" y="1818214"/>
            <a:ext cx="3339972" cy="1847851"/>
          </a:xfrm>
          <a:prstGeom prst="rect">
            <a:avLst/>
          </a:prstGeom>
        </p:spPr>
      </p:pic>
      <p:pic>
        <p:nvPicPr>
          <p:cNvPr id="36" name="Picture 35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3800" y="1818214"/>
            <a:ext cx="3339972" cy="1847851"/>
          </a:xfrm>
          <a:prstGeom prst="rect">
            <a:avLst/>
          </a:prstGeom>
        </p:spPr>
      </p:pic>
      <p:pic>
        <p:nvPicPr>
          <p:cNvPr id="37" name="Picture 36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6051" y="1818214"/>
            <a:ext cx="3339972" cy="1847851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3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18102" y="1938918"/>
            <a:ext cx="3092368" cy="160295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480368"/>
            <a:ext cx="3300984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88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45743" y="1939094"/>
            <a:ext cx="3092368" cy="160816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435" y="4480367"/>
            <a:ext cx="3300984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697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75698" y="1934432"/>
            <a:ext cx="3092368" cy="160729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66572" y="4480365"/>
            <a:ext cx="3300984" cy="131083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618C2E-1DD3-4E77-9600-5B12749E3065}" type="datetimeFigureOut">
              <a:rPr lang="en-US" smtClean="0"/>
              <a:t>6/15/2023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13098-2C50-409C-8570-69F5B2A02C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704115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618C2E-1DD3-4E77-9600-5B12749E3065}" type="datetimeFigureOut">
              <a:rPr lang="en-US" smtClean="0"/>
              <a:t>6/15/2023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13098-2C50-409C-8570-69F5B2A02C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417227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83068" y="609599"/>
            <a:ext cx="228448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6" y="609599"/>
            <a:ext cx="7916872" cy="5181601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618C2E-1DD3-4E77-9600-5B12749E3065}" type="datetimeFigureOut">
              <a:rPr lang="en-US" smtClean="0"/>
              <a:t>6/15/2023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13098-2C50-409C-8570-69F5B2A02C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22141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1732449"/>
            <a:ext cx="10353762" cy="4058751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36618C2E-1DD3-4E77-9600-5B12749E3065}" type="datetimeFigureOut">
              <a:rPr lang="en-US" smtClean="0"/>
              <a:t>6/15/2023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5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38413098-2C50-409C-8570-69F5B2A02C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119823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35" r:id="rId1"/>
    <p:sldLayoutId id="2147483836" r:id="rId2"/>
    <p:sldLayoutId id="2147483837" r:id="rId3"/>
    <p:sldLayoutId id="2147483838" r:id="rId4"/>
    <p:sldLayoutId id="2147483839" r:id="rId5"/>
    <p:sldLayoutId id="2147483840" r:id="rId6"/>
    <p:sldLayoutId id="2147483841" r:id="rId7"/>
    <p:sldLayoutId id="2147483842" r:id="rId8"/>
    <p:sldLayoutId id="2147483843" r:id="rId9"/>
    <p:sldLayoutId id="2147483844" r:id="rId10"/>
    <p:sldLayoutId id="2147483845" r:id="rId11"/>
    <p:sldLayoutId id="2147483846" r:id="rId12"/>
    <p:sldLayoutId id="2147483847" r:id="rId13"/>
    <p:sldLayoutId id="2147483848" r:id="rId14"/>
    <p:sldLayoutId id="2147483849" r:id="rId15"/>
    <p:sldLayoutId id="2147483850" r:id="rId16"/>
    <p:sldLayoutId id="2147483851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2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1pPr>
      <a:lvl2pPr marL="72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8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2pPr>
      <a:lvl3pPr marL="102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6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3pPr>
      <a:lvl4pPr marL="138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4pPr>
      <a:lvl5pPr marL="1674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5pPr>
      <a:lvl6pPr marL="20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6pPr>
      <a:lvl7pPr marL="240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7pPr>
      <a:lvl8pPr marL="278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8pPr>
      <a:lvl9pPr marL="310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8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8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g"/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4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g"/><Relationship Id="rId2" Type="http://schemas.openxmlformats.org/officeDocument/2006/relationships/image" Target="../media/image65.jpg"/><Relationship Id="rId1" Type="http://schemas.openxmlformats.org/officeDocument/2006/relationships/slideLayout" Target="../slideLayouts/slideLayout4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3069F1-4FA1-5391-C671-55C4617A243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Modern Church/America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E26F8BF-4BAF-AFA1-0C46-38D870F2445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1900-2000</a:t>
            </a:r>
          </a:p>
        </p:txBody>
      </p:sp>
    </p:spTree>
    <p:extLst>
      <p:ext uri="{BB962C8B-B14F-4D97-AF65-F5344CB8AC3E}">
        <p14:creationId xmlns:p14="http://schemas.microsoft.com/office/powerpoint/2010/main" val="26023228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E277DB-EDEF-A390-0858-117EAB8766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Spanish Florida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51080FD-EC97-1D69-AADD-8C412501E82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7960" y="1716723"/>
            <a:ext cx="6736080" cy="4863269"/>
          </a:xfrm>
        </p:spPr>
      </p:pic>
    </p:spTree>
    <p:extLst>
      <p:ext uri="{BB962C8B-B14F-4D97-AF65-F5344CB8AC3E}">
        <p14:creationId xmlns:p14="http://schemas.microsoft.com/office/powerpoint/2010/main" val="16269981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810B58-6386-91D3-3666-3C7F9C50E6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New Spain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2397980-1E7E-2BD9-AF17-91D947D53C0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1833" y="1580050"/>
            <a:ext cx="5408333" cy="4944762"/>
          </a:xfrm>
        </p:spPr>
      </p:pic>
    </p:spTree>
    <p:extLst>
      <p:ext uri="{BB962C8B-B14F-4D97-AF65-F5344CB8AC3E}">
        <p14:creationId xmlns:p14="http://schemas.microsoft.com/office/powerpoint/2010/main" val="15583178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D540B0-CA4D-7520-53B5-478A3E824F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St. Junipero Serra (1713-1784)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D89255F-AD8A-6B22-64BF-611904C6EC2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7120" y="1468728"/>
            <a:ext cx="4937760" cy="4996281"/>
          </a:xfrm>
        </p:spPr>
      </p:pic>
    </p:spTree>
    <p:extLst>
      <p:ext uri="{BB962C8B-B14F-4D97-AF65-F5344CB8AC3E}">
        <p14:creationId xmlns:p14="http://schemas.microsoft.com/office/powerpoint/2010/main" val="31759658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F3E53C-9E15-4BD9-BA8E-B625EC652F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California Missions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26A62C9-E2CB-97D4-9882-35740CDFA84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3565" y="1580050"/>
            <a:ext cx="6964870" cy="5036939"/>
          </a:xfrm>
        </p:spPr>
      </p:pic>
    </p:spTree>
    <p:extLst>
      <p:ext uri="{BB962C8B-B14F-4D97-AF65-F5344CB8AC3E}">
        <p14:creationId xmlns:p14="http://schemas.microsoft.com/office/powerpoint/2010/main" val="29950979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7FE674-37B2-0C9F-BC7C-C318ACE514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Northwest Passage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360CA4B-A6F0-B034-0340-6B5BAA4F7FA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1860" y="1580050"/>
            <a:ext cx="5288280" cy="5129632"/>
          </a:xfrm>
        </p:spPr>
      </p:pic>
    </p:spTree>
    <p:extLst>
      <p:ext uri="{BB962C8B-B14F-4D97-AF65-F5344CB8AC3E}">
        <p14:creationId xmlns:p14="http://schemas.microsoft.com/office/powerpoint/2010/main" val="26255941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596215-9402-5B49-7FCB-BA406F8171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Roanoke Island (1585-1590)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B0413DF-ECB3-4B4C-986E-248F6506016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3207" y="1580050"/>
            <a:ext cx="4425585" cy="4760294"/>
          </a:xfrm>
        </p:spPr>
      </p:pic>
    </p:spTree>
    <p:extLst>
      <p:ext uri="{BB962C8B-B14F-4D97-AF65-F5344CB8AC3E}">
        <p14:creationId xmlns:p14="http://schemas.microsoft.com/office/powerpoint/2010/main" val="29133273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3F3007-568D-9C3D-290D-386EF7AE11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Virginia Company 1606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0FB8F7F-011A-2473-CC16-D7E2D52BA0F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2043" y="1580050"/>
            <a:ext cx="6607914" cy="4955935"/>
          </a:xfrm>
        </p:spPr>
      </p:pic>
    </p:spTree>
    <p:extLst>
      <p:ext uri="{BB962C8B-B14F-4D97-AF65-F5344CB8AC3E}">
        <p14:creationId xmlns:p14="http://schemas.microsoft.com/office/powerpoint/2010/main" val="26912806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B95B09-581B-096F-261F-3FD6802702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Plymouth and Massachusetts Bay Company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000B303-A700-6280-EA2B-1CE520373E8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0340" y="1580050"/>
            <a:ext cx="6751320" cy="4903147"/>
          </a:xfrm>
        </p:spPr>
      </p:pic>
    </p:spTree>
    <p:extLst>
      <p:ext uri="{BB962C8B-B14F-4D97-AF65-F5344CB8AC3E}">
        <p14:creationId xmlns:p14="http://schemas.microsoft.com/office/powerpoint/2010/main" val="21072359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5764EE-BBF0-F05C-21EE-EAB73D3990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Puritans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44DFC9D-6D9B-0B57-1556-35F7D6DC2BE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1339" y="1580050"/>
            <a:ext cx="6989322" cy="5028429"/>
          </a:xfrm>
        </p:spPr>
      </p:pic>
    </p:spTree>
    <p:extLst>
      <p:ext uri="{BB962C8B-B14F-4D97-AF65-F5344CB8AC3E}">
        <p14:creationId xmlns:p14="http://schemas.microsoft.com/office/powerpoint/2010/main" val="27000893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1F3098-BD90-C0C7-C17E-36E87931C3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Colonies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E7D7D201-0DD6-1A2E-A896-7372967B1060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4240" y="1580050"/>
            <a:ext cx="5303520" cy="50516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709459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70E18F-5FC3-1504-1554-FB2500735B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French Colonies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4C30FDF-F5E2-CC96-E00A-BD204BC62E8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7238" y="1458130"/>
            <a:ext cx="6377523" cy="5124105"/>
          </a:xfrm>
        </p:spPr>
      </p:pic>
    </p:spTree>
    <p:extLst>
      <p:ext uri="{BB962C8B-B14F-4D97-AF65-F5344CB8AC3E}">
        <p14:creationId xmlns:p14="http://schemas.microsoft.com/office/powerpoint/2010/main" val="124151578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EB6A646-2B1E-A0C1-4C90-786F2247FC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Jacques Marquette (1637-1675)</a:t>
            </a:r>
          </a:p>
        </p:txBody>
      </p:sp>
      <p:pic>
        <p:nvPicPr>
          <p:cNvPr id="12" name="Content Placeholder 11">
            <a:extLst>
              <a:ext uri="{FF2B5EF4-FFF2-40B4-BE49-F238E27FC236}">
                <a16:creationId xmlns:a16="http://schemas.microsoft.com/office/drawing/2014/main" id="{98562D0E-A80C-1D40-89DC-6D33B47ADCA3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212975" y="1731963"/>
            <a:ext cx="5044488" cy="4059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>
            <a:extLst>
              <a:ext uri="{FF2B5EF4-FFF2-40B4-BE49-F238E27FC236}">
                <a16:creationId xmlns:a16="http://schemas.microsoft.com/office/drawing/2014/main" id="{A3970DC5-448D-75A6-98A7-C40291936ED5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9674" y="1731963"/>
            <a:ext cx="3028815" cy="4059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720113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F6FEBA-8FAE-4DF7-570B-64D5D719EA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Samuel Mazzuchelli (1800-1864)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2EECF3B7-01E9-C20D-4055-8449161C95B1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1002" y="1731963"/>
            <a:ext cx="2706158" cy="4059237"/>
          </a:xfrm>
        </p:spPr>
      </p:pic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9FBB3ACF-9077-F875-2475-4E494B05EBCD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1597" y="1731963"/>
            <a:ext cx="5775960" cy="4331971"/>
          </a:xfrm>
        </p:spPr>
      </p:pic>
    </p:spTree>
    <p:extLst>
      <p:ext uri="{BB962C8B-B14F-4D97-AF65-F5344CB8AC3E}">
        <p14:creationId xmlns:p14="http://schemas.microsoft.com/office/powerpoint/2010/main" val="421712138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A1427F-EBD7-9BB3-C6FC-1B93CEAA9E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North American Martyrs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CBD7067-4A57-5246-5B6B-91B26D2D84B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7420" y="1767840"/>
            <a:ext cx="7757160" cy="4682504"/>
          </a:xfrm>
        </p:spPr>
      </p:pic>
    </p:spTree>
    <p:extLst>
      <p:ext uri="{BB962C8B-B14F-4D97-AF65-F5344CB8AC3E}">
        <p14:creationId xmlns:p14="http://schemas.microsoft.com/office/powerpoint/2010/main" val="265824685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808B0D23-1D9B-B225-7BCE-52A08ECDF7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French and Indian War (1754-1763)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862B8686-8090-00DE-D64E-7198CD473C8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0320" y="1580050"/>
            <a:ext cx="7071359" cy="5061915"/>
          </a:xfrm>
        </p:spPr>
      </p:pic>
    </p:spTree>
    <p:extLst>
      <p:ext uri="{BB962C8B-B14F-4D97-AF65-F5344CB8AC3E}">
        <p14:creationId xmlns:p14="http://schemas.microsoft.com/office/powerpoint/2010/main" val="157666940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F9A521-C813-E5A4-6B2B-F7F22B2FF9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Seven Years’ War (1756-1763)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192EA40-AD79-853F-FE6D-3151160E552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6520" y="1426080"/>
            <a:ext cx="6918960" cy="5241637"/>
          </a:xfrm>
        </p:spPr>
      </p:pic>
    </p:spTree>
    <p:extLst>
      <p:ext uri="{BB962C8B-B14F-4D97-AF65-F5344CB8AC3E}">
        <p14:creationId xmlns:p14="http://schemas.microsoft.com/office/powerpoint/2010/main" val="402331712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FD2068-563A-C941-A56C-2A1C394C44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Declaration of Independence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F90F282-422A-E687-7161-E47648E242B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4580" y="1580050"/>
            <a:ext cx="7482839" cy="4863845"/>
          </a:xfrm>
        </p:spPr>
      </p:pic>
    </p:spTree>
    <p:extLst>
      <p:ext uri="{BB962C8B-B14F-4D97-AF65-F5344CB8AC3E}">
        <p14:creationId xmlns:p14="http://schemas.microsoft.com/office/powerpoint/2010/main" val="363304821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E18AFD-4E70-325B-1A01-25C56CB54D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Treaty of Paris 1783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59ABA46-B593-29F6-4F70-49C719BEC3B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2380" y="1327213"/>
            <a:ext cx="4587240" cy="5361143"/>
          </a:xfrm>
        </p:spPr>
      </p:pic>
    </p:spTree>
    <p:extLst>
      <p:ext uri="{BB962C8B-B14F-4D97-AF65-F5344CB8AC3E}">
        <p14:creationId xmlns:p14="http://schemas.microsoft.com/office/powerpoint/2010/main" val="225272514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55BB29-7655-8958-A1FF-97DB76EFC6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Constitutional Convention 1787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0A1F7E5-F063-2949-1CB8-CF9660F6ABB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9340" y="1580050"/>
            <a:ext cx="7513320" cy="4842571"/>
          </a:xfrm>
        </p:spPr>
      </p:pic>
    </p:spTree>
    <p:extLst>
      <p:ext uri="{BB962C8B-B14F-4D97-AF65-F5344CB8AC3E}">
        <p14:creationId xmlns:p14="http://schemas.microsoft.com/office/powerpoint/2010/main" val="211230683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85DD1D5-215C-ECE2-E5B1-FDD77D820E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Latin America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C7D27972-83C0-6276-AC89-791F2CB973A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1160" y="231337"/>
            <a:ext cx="5440680" cy="6430442"/>
          </a:xfrm>
        </p:spPr>
      </p:pic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9F02207-2D4E-BEF2-8F7D-4CBC1EB966D2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976063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9504EF7-C4F9-162E-A148-E44C2C66E8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Manifest Destiny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CE2D1DB1-FB6F-E2D9-3997-C2F459A0438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3660" y="1472147"/>
            <a:ext cx="6964680" cy="5153058"/>
          </a:xfrm>
        </p:spPr>
      </p:pic>
    </p:spTree>
    <p:extLst>
      <p:ext uri="{BB962C8B-B14F-4D97-AF65-F5344CB8AC3E}">
        <p14:creationId xmlns:p14="http://schemas.microsoft.com/office/powerpoint/2010/main" val="89036829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ECDC98-FAF1-2EE2-A8A1-8D5C95EE5E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Catholics in the United States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1AC738-2F2A-01F1-1931-0ACB875CF2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Nativism</a:t>
            </a:r>
          </a:p>
          <a:p>
            <a:r>
              <a:rPr lang="en-US" sz="4000" dirty="0"/>
              <a:t>4 million Irish 1820-1920</a:t>
            </a:r>
          </a:p>
          <a:p>
            <a:r>
              <a:rPr lang="en-US" sz="4000" dirty="0"/>
              <a:t>1 million German Catholics 1870s</a:t>
            </a:r>
          </a:p>
          <a:p>
            <a:r>
              <a:rPr lang="en-US" sz="4000" dirty="0"/>
              <a:t>Ethnic churches</a:t>
            </a:r>
          </a:p>
        </p:txBody>
      </p:sp>
    </p:spTree>
    <p:extLst>
      <p:ext uri="{BB962C8B-B14F-4D97-AF65-F5344CB8AC3E}">
        <p14:creationId xmlns:p14="http://schemas.microsoft.com/office/powerpoint/2010/main" val="312250768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1FE486-46F0-9A72-87CF-5D9616A90C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Baltimore</a:t>
            </a: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BB3DC377-47F8-2BC3-0A36-553BF399F0A1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8040" y="1401255"/>
            <a:ext cx="5455920" cy="50558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244662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97CD718-67AB-2316-295E-D5B3CEAB05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Texas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462A4505-4716-11A6-96BE-A5254C7C1620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660" y="1731963"/>
            <a:ext cx="3296842" cy="4059237"/>
          </a:xfrm>
        </p:spPr>
      </p:pic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6A39C032-D1E8-B8D0-5566-FF15F3115CAA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4355" y="2304637"/>
            <a:ext cx="4681728" cy="2913888"/>
          </a:xfrm>
        </p:spPr>
      </p:pic>
    </p:spTree>
    <p:extLst>
      <p:ext uri="{BB962C8B-B14F-4D97-AF65-F5344CB8AC3E}">
        <p14:creationId xmlns:p14="http://schemas.microsoft.com/office/powerpoint/2010/main" val="237299510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20B47AF0-F5A2-7753-C833-59B1D3F14F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Gothic Revival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C886B21-DC53-4AB7-A8CC-3469399B9DB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St. Patrick’s NYC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BE8B39E8-CC16-3F17-C2E1-F8F460551F1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Basilica of St. Francis Xavier</a:t>
            </a:r>
          </a:p>
        </p:txBody>
      </p:sp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FF418682-4A7D-1D27-4419-55AB2EE494A9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3037" y="2379663"/>
            <a:ext cx="2558652" cy="3411537"/>
          </a:xfrm>
        </p:spPr>
      </p:pic>
      <p:pic>
        <p:nvPicPr>
          <p:cNvPr id="4098" name="Picture 2">
            <a:extLst>
              <a:ext uri="{FF2B5EF4-FFF2-40B4-BE49-F238E27FC236}">
                <a16:creationId xmlns:a16="http://schemas.microsoft.com/office/drawing/2014/main" id="{011E9BE8-E134-682D-89F5-095C6E8CB0D6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9268" y="2379663"/>
            <a:ext cx="2149626" cy="34115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7969189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F749A381-FDFF-AADE-B503-63EA5824A2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“Know-nothings”</a:t>
            </a:r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F3D153A9-4438-68AA-AFDB-4B06D49950D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9400" y="1731963"/>
            <a:ext cx="6553200" cy="4652489"/>
          </a:xfrm>
        </p:spPr>
      </p:pic>
    </p:spTree>
    <p:extLst>
      <p:ext uri="{BB962C8B-B14F-4D97-AF65-F5344CB8AC3E}">
        <p14:creationId xmlns:p14="http://schemas.microsoft.com/office/powerpoint/2010/main" val="97957078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1BACF7-6E91-229E-C80E-051B359403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Cathedral of </a:t>
            </a:r>
            <a:r>
              <a:rPr lang="en-US" dirty="0" err="1"/>
              <a:t>Sts</a:t>
            </a:r>
            <a:r>
              <a:rPr lang="en-US" dirty="0"/>
              <a:t>. Peter and Paul, Philadelphia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26014B5-9E05-2C9A-F8AF-DFBC846705B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3727" y="1580050"/>
            <a:ext cx="7664545" cy="5112252"/>
          </a:xfrm>
        </p:spPr>
      </p:pic>
    </p:spTree>
    <p:extLst>
      <p:ext uri="{BB962C8B-B14F-4D97-AF65-F5344CB8AC3E}">
        <p14:creationId xmlns:p14="http://schemas.microsoft.com/office/powerpoint/2010/main" val="264181424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ED6982-8FC0-CBB7-B6D5-B2B904DBFD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57F4AAA-F85D-4758-8D6B-375E52B67F6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2821" y="511663"/>
            <a:ext cx="7886358" cy="5834673"/>
          </a:xfrm>
        </p:spPr>
      </p:pic>
    </p:spTree>
    <p:extLst>
      <p:ext uri="{BB962C8B-B14F-4D97-AF65-F5344CB8AC3E}">
        <p14:creationId xmlns:p14="http://schemas.microsoft.com/office/powerpoint/2010/main" val="324625566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D866B5-41EE-65C3-4806-B49C518A1E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E72498A-F258-F080-1B21-4E9257F20DB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1991" y="609600"/>
            <a:ext cx="8637370" cy="5830226"/>
          </a:xfrm>
        </p:spPr>
      </p:pic>
    </p:spTree>
    <p:extLst>
      <p:ext uri="{BB962C8B-B14F-4D97-AF65-F5344CB8AC3E}">
        <p14:creationId xmlns:p14="http://schemas.microsoft.com/office/powerpoint/2010/main" val="69433815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656C38-1D24-20E0-5D79-ED553E681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Anti-Irish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E151D29-DA6E-259C-2125-B10C8B818C6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7673" y="1701483"/>
            <a:ext cx="2876654" cy="4883776"/>
          </a:xfrm>
        </p:spPr>
      </p:pic>
    </p:spTree>
    <p:extLst>
      <p:ext uri="{BB962C8B-B14F-4D97-AF65-F5344CB8AC3E}">
        <p14:creationId xmlns:p14="http://schemas.microsoft.com/office/powerpoint/2010/main" val="429484117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ACFD4B-55D7-7131-EC8A-E16BF65847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St. Elizabeth Ann Seton (1774-1821)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A04B667-138A-33E5-6B79-AFD6EB32B04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2940" y="1360595"/>
            <a:ext cx="3246120" cy="5195259"/>
          </a:xfrm>
        </p:spPr>
      </p:pic>
    </p:spTree>
    <p:extLst>
      <p:ext uri="{BB962C8B-B14F-4D97-AF65-F5344CB8AC3E}">
        <p14:creationId xmlns:p14="http://schemas.microsoft.com/office/powerpoint/2010/main" val="52895710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0A9A87-AB17-2BB0-BB61-DC526DE440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0C29D2B-5042-DA1A-1C44-A1CF5D7A791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7721" y="731520"/>
            <a:ext cx="8256557" cy="5632380"/>
          </a:xfrm>
        </p:spPr>
      </p:pic>
    </p:spTree>
    <p:extLst>
      <p:ext uri="{BB962C8B-B14F-4D97-AF65-F5344CB8AC3E}">
        <p14:creationId xmlns:p14="http://schemas.microsoft.com/office/powerpoint/2010/main" val="425979444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D17C72-9AF2-EEE7-0C32-D27EE1FC35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Third Plenary Council of Baltimore 1884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4B7BAAC-35B7-2ED3-E7AE-588D4B41DE7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4820" y="1446677"/>
            <a:ext cx="3642359" cy="4932601"/>
          </a:xfrm>
        </p:spPr>
      </p:pic>
    </p:spTree>
    <p:extLst>
      <p:ext uri="{BB962C8B-B14F-4D97-AF65-F5344CB8AC3E}">
        <p14:creationId xmlns:p14="http://schemas.microsoft.com/office/powerpoint/2010/main" val="327756986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3D78DC-411A-290A-1D6B-DC91AC6DEF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Irish Brigade</a:t>
            </a:r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4D3BD1DF-81D4-F60A-ECAD-41FD1CC63E30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7936" y="1580050"/>
            <a:ext cx="5745480" cy="48677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800093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D5C4BA-31B1-C1F1-4381-6A2DC5C27D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Fr. William Corby (1833-1897)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7E49D6A-7C4B-FB74-8E59-D6AEDF814CC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5320" y="1402471"/>
            <a:ext cx="3261360" cy="4981638"/>
          </a:xfrm>
        </p:spPr>
      </p:pic>
    </p:spTree>
    <p:extLst>
      <p:ext uri="{BB962C8B-B14F-4D97-AF65-F5344CB8AC3E}">
        <p14:creationId xmlns:p14="http://schemas.microsoft.com/office/powerpoint/2010/main" val="22991909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160FE6-83BA-5119-A565-3DBC6DF9E4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St. Bernard, Watertown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B947468-1E3A-0DC3-E947-1D3D8978A38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2900" y="1375898"/>
            <a:ext cx="3886199" cy="5180221"/>
          </a:xfrm>
        </p:spPr>
      </p:pic>
    </p:spTree>
    <p:extLst>
      <p:ext uri="{BB962C8B-B14F-4D97-AF65-F5344CB8AC3E}">
        <p14:creationId xmlns:p14="http://schemas.microsoft.com/office/powerpoint/2010/main" val="187165998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BC0738A-ADD4-8A6D-DE5E-C1BA1FF5A0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Draft Riots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4CB85ABE-7EB0-AE27-92A9-7229165A933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9906" y="609600"/>
            <a:ext cx="5464426" cy="5181600"/>
          </a:xfrm>
        </p:spPr>
      </p:pic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08C1E67B-204C-CF93-709E-73495FEBEDF9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Enrollment Act</a:t>
            </a:r>
          </a:p>
          <a:p>
            <a:r>
              <a:rPr lang="en-US" sz="2400" dirty="0"/>
              <a:t>March 3, 1863</a:t>
            </a:r>
          </a:p>
          <a:p>
            <a:r>
              <a:rPr lang="en-US" sz="2400" dirty="0"/>
              <a:t>“rich man’s war, poor man’s fight”</a:t>
            </a:r>
          </a:p>
          <a:p>
            <a:r>
              <a:rPr lang="en-US" sz="2400" dirty="0"/>
              <a:t>Detroit March 6</a:t>
            </a:r>
          </a:p>
          <a:p>
            <a:r>
              <a:rPr lang="en-US" sz="2400" dirty="0"/>
              <a:t>New York City July 13-16</a:t>
            </a:r>
          </a:p>
        </p:txBody>
      </p:sp>
    </p:spTree>
    <p:extLst>
      <p:ext uri="{BB962C8B-B14F-4D97-AF65-F5344CB8AC3E}">
        <p14:creationId xmlns:p14="http://schemas.microsoft.com/office/powerpoint/2010/main" val="108584996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7A113E8B-25EB-DB81-D8EC-1B90EBD436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Nuns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7EAA1C25-01F7-B710-2288-02A99C82B73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1656" y="1551673"/>
            <a:ext cx="6208687" cy="4696727"/>
          </a:xfrm>
        </p:spPr>
      </p:pic>
    </p:spTree>
    <p:extLst>
      <p:ext uri="{BB962C8B-B14F-4D97-AF65-F5344CB8AC3E}">
        <p14:creationId xmlns:p14="http://schemas.microsoft.com/office/powerpoint/2010/main" val="302670684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B953EA-B958-84FA-FC52-3325EDD1AD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Maryknolls</a:t>
            </a:r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93721D1-3A84-08E5-70EE-3D1020AFC6F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7305" y="1722120"/>
            <a:ext cx="6277390" cy="4262907"/>
          </a:xfrm>
        </p:spPr>
      </p:pic>
    </p:spTree>
    <p:extLst>
      <p:ext uri="{BB962C8B-B14F-4D97-AF65-F5344CB8AC3E}">
        <p14:creationId xmlns:p14="http://schemas.microsoft.com/office/powerpoint/2010/main" val="300123709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BFCF51-7C99-4910-2F0E-CEFB3197D8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Birth of a Nation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C02F638-71E6-91F9-B563-EC219F62F56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4200" y="1477267"/>
            <a:ext cx="5943600" cy="4771133"/>
          </a:xfrm>
        </p:spPr>
      </p:pic>
    </p:spTree>
    <p:extLst>
      <p:ext uri="{BB962C8B-B14F-4D97-AF65-F5344CB8AC3E}">
        <p14:creationId xmlns:p14="http://schemas.microsoft.com/office/powerpoint/2010/main" val="407463700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14BC62-5736-DA84-AEBB-6DC6B3443F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Klan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A7F68D2-C6FF-0C45-EA84-71AE0047F55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8993" y="1495617"/>
            <a:ext cx="7374014" cy="4752783"/>
          </a:xfrm>
        </p:spPr>
      </p:pic>
    </p:spTree>
    <p:extLst>
      <p:ext uri="{BB962C8B-B14F-4D97-AF65-F5344CB8AC3E}">
        <p14:creationId xmlns:p14="http://schemas.microsoft.com/office/powerpoint/2010/main" val="423151822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635CB2-0E9E-5648-6CC2-95E17994CF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Klan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040B8F2-1F93-2AF3-962B-9E954A7D1A0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0840" y="1358051"/>
            <a:ext cx="6370319" cy="5095011"/>
          </a:xfrm>
        </p:spPr>
      </p:pic>
    </p:spTree>
    <p:extLst>
      <p:ext uri="{BB962C8B-B14F-4D97-AF65-F5344CB8AC3E}">
        <p14:creationId xmlns:p14="http://schemas.microsoft.com/office/powerpoint/2010/main" val="351758476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23CDF9-49EB-189C-ED06-2BBD12A6AA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Immigration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7BA239-7158-49BA-3EB7-2AC5D076D0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13,000,000 immigrants 1901-1914</a:t>
            </a:r>
          </a:p>
          <a:p>
            <a:r>
              <a:rPr lang="en-US" sz="3600" dirty="0"/>
              <a:t>14% population foreign born 1910</a:t>
            </a:r>
          </a:p>
          <a:p>
            <a:r>
              <a:rPr lang="en-US" sz="3600" dirty="0"/>
              <a:t>Emergency Immigration Act of 1921</a:t>
            </a:r>
          </a:p>
          <a:p>
            <a:r>
              <a:rPr lang="en-US" sz="3600" dirty="0"/>
              <a:t>“Illegal aliens”</a:t>
            </a:r>
          </a:p>
          <a:p>
            <a:r>
              <a:rPr lang="en-US" sz="3600" dirty="0"/>
              <a:t>“America must be kept American”</a:t>
            </a:r>
          </a:p>
        </p:txBody>
      </p:sp>
    </p:spTree>
    <p:extLst>
      <p:ext uri="{BB962C8B-B14F-4D97-AF65-F5344CB8AC3E}">
        <p14:creationId xmlns:p14="http://schemas.microsoft.com/office/powerpoint/2010/main" val="387390136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DE62143-9E41-D479-FFE9-DDFDE1DB9C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Free Masons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D9989054-742A-6E9E-03EA-55A491C9C92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8801" y="609600"/>
            <a:ext cx="4946635" cy="5181600"/>
          </a:xfrm>
        </p:spPr>
      </p:pic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3E526B6-C564-683A-9609-B9286F130FEA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Secret society</a:t>
            </a:r>
          </a:p>
          <a:p>
            <a:r>
              <a:rPr lang="en-US" sz="2800" dirty="0"/>
              <a:t>Founding Fathers</a:t>
            </a:r>
          </a:p>
          <a:p>
            <a:r>
              <a:rPr lang="en-US" sz="2800" dirty="0"/>
              <a:t>Catholics prohibited from joining</a:t>
            </a:r>
          </a:p>
        </p:txBody>
      </p:sp>
    </p:spTree>
    <p:extLst>
      <p:ext uri="{BB962C8B-B14F-4D97-AF65-F5344CB8AC3E}">
        <p14:creationId xmlns:p14="http://schemas.microsoft.com/office/powerpoint/2010/main" val="164863539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A6DB3F1E-56B3-35ED-4313-744E240626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Temperance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5BC08600-250E-5A1A-6F4B-B678C5D0BDB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1336" y="1580050"/>
            <a:ext cx="4678680" cy="4959732"/>
          </a:xfrm>
        </p:spPr>
      </p:pic>
    </p:spTree>
    <p:extLst>
      <p:ext uri="{BB962C8B-B14F-4D97-AF65-F5344CB8AC3E}">
        <p14:creationId xmlns:p14="http://schemas.microsoft.com/office/powerpoint/2010/main" val="148887127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76ADB6-BB00-79CB-9612-E32C39FC37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Alfred E. Smith (1873-1944)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83C6E30-8CD0-4CB3-35B9-36E8D615B88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1460" y="1443477"/>
            <a:ext cx="4069080" cy="5004013"/>
          </a:xfrm>
        </p:spPr>
      </p:pic>
    </p:spTree>
    <p:extLst>
      <p:ext uri="{BB962C8B-B14F-4D97-AF65-F5344CB8AC3E}">
        <p14:creationId xmlns:p14="http://schemas.microsoft.com/office/powerpoint/2010/main" val="275412902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2FB87A-1356-C064-93AD-5F81894F62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241770F-C1DD-32F3-0013-547E464F97D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2141" y="287198"/>
            <a:ext cx="4947717" cy="6283603"/>
          </a:xfrm>
        </p:spPr>
      </p:pic>
    </p:spTree>
    <p:extLst>
      <p:ext uri="{BB962C8B-B14F-4D97-AF65-F5344CB8AC3E}">
        <p14:creationId xmlns:p14="http://schemas.microsoft.com/office/powerpoint/2010/main" val="111080781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7A8040-D056-582F-B45E-A379A3FE39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Politics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248E6A-ED85-633D-4772-6E1A109D5B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Catholics mostly Democrats</a:t>
            </a:r>
          </a:p>
          <a:p>
            <a:r>
              <a:rPr lang="en-US" sz="3600" dirty="0"/>
              <a:t>“Rum, Romanism, and Rebellion”</a:t>
            </a:r>
          </a:p>
          <a:p>
            <a:r>
              <a:rPr lang="en-US" sz="3600" dirty="0"/>
              <a:t>Labor Unions</a:t>
            </a:r>
          </a:p>
          <a:p>
            <a:r>
              <a:rPr lang="en-US" sz="3600" dirty="0"/>
              <a:t>“Social Catholicism”</a:t>
            </a:r>
          </a:p>
          <a:p>
            <a:r>
              <a:rPr lang="en-US" sz="3600" dirty="0"/>
              <a:t>New Deal</a:t>
            </a:r>
          </a:p>
        </p:txBody>
      </p:sp>
    </p:spTree>
    <p:extLst>
      <p:ext uri="{BB962C8B-B14F-4D97-AF65-F5344CB8AC3E}">
        <p14:creationId xmlns:p14="http://schemas.microsoft.com/office/powerpoint/2010/main" val="399166988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8040D8-DC5A-0CB5-3876-F2D969525A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Dorothy Day (1897-1980)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F482BA6-B0CF-2E5D-4B2F-7826300645F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5300" y="1402897"/>
            <a:ext cx="3581400" cy="5059074"/>
          </a:xfrm>
        </p:spPr>
      </p:pic>
    </p:spTree>
    <p:extLst>
      <p:ext uri="{BB962C8B-B14F-4D97-AF65-F5344CB8AC3E}">
        <p14:creationId xmlns:p14="http://schemas.microsoft.com/office/powerpoint/2010/main" val="6619449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65B015F-6D41-215C-040A-20D145ACA0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Boys Town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E5EC6C0F-F41E-9281-6179-9B258538A5AB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2224" y="1731963"/>
            <a:ext cx="3183715" cy="4059237"/>
          </a:xfrm>
        </p:spPr>
      </p:pic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9BD3264F-D1C1-E88A-4ECE-743850AF9FB9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2363" y="2156780"/>
            <a:ext cx="5065712" cy="3209603"/>
          </a:xfrm>
        </p:spPr>
      </p:pic>
    </p:spTree>
    <p:extLst>
      <p:ext uri="{BB962C8B-B14F-4D97-AF65-F5344CB8AC3E}">
        <p14:creationId xmlns:p14="http://schemas.microsoft.com/office/powerpoint/2010/main" val="107179114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5AC1E8-DB1A-ABD3-05ED-8429A07EE0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Archbishop Fulton Sheen (1895-1979)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EDDF7BA9-9FFF-410A-AF67-CD439DF97A5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4458" y="1580050"/>
            <a:ext cx="5863084" cy="4896444"/>
          </a:xfrm>
        </p:spPr>
      </p:pic>
    </p:spTree>
    <p:extLst>
      <p:ext uri="{BB962C8B-B14F-4D97-AF65-F5344CB8AC3E}">
        <p14:creationId xmlns:p14="http://schemas.microsoft.com/office/powerpoint/2010/main" val="370693318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E312D1-61F5-CE69-1807-5B8D2FA8D3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Mother Angelica (1923-2016)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608F956-A56A-EABE-4E26-2054F50E7F1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6700" y="1580050"/>
            <a:ext cx="4038600" cy="4896122"/>
          </a:xfrm>
        </p:spPr>
      </p:pic>
    </p:spTree>
    <p:extLst>
      <p:ext uri="{BB962C8B-B14F-4D97-AF65-F5344CB8AC3E}">
        <p14:creationId xmlns:p14="http://schemas.microsoft.com/office/powerpoint/2010/main" val="2832410146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24F7C1-9C8D-0779-2422-DE8AC484AE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President John F. Kennedy (r1961-1963)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3D6EF66-5116-DAC3-9BE0-4069C19DE10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4800" y="1436683"/>
            <a:ext cx="3962400" cy="5136262"/>
          </a:xfrm>
        </p:spPr>
      </p:pic>
    </p:spTree>
    <p:extLst>
      <p:ext uri="{BB962C8B-B14F-4D97-AF65-F5344CB8AC3E}">
        <p14:creationId xmlns:p14="http://schemas.microsoft.com/office/powerpoint/2010/main" val="3170938346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312434-0F75-5A93-4DFE-429A5347E6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Civil Rights Movement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55C96CD-A159-1966-B1BD-876F2DEF191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9134" y="1580050"/>
            <a:ext cx="8473731" cy="4762237"/>
          </a:xfrm>
        </p:spPr>
      </p:pic>
    </p:spTree>
    <p:extLst>
      <p:ext uri="{BB962C8B-B14F-4D97-AF65-F5344CB8AC3E}">
        <p14:creationId xmlns:p14="http://schemas.microsoft.com/office/powerpoint/2010/main" val="879284406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EF24A3-DD3C-DC8C-6D54-E9AA3846A2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Fr. James </a:t>
            </a:r>
            <a:r>
              <a:rPr lang="en-US" dirty="0" err="1"/>
              <a:t>Groppi</a:t>
            </a:r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38F8A5E-4B83-F84B-9B2A-FAC88B204ED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4172" y="1409351"/>
            <a:ext cx="7163655" cy="4839049"/>
          </a:xfrm>
        </p:spPr>
      </p:pic>
    </p:spTree>
    <p:extLst>
      <p:ext uri="{BB962C8B-B14F-4D97-AF65-F5344CB8AC3E}">
        <p14:creationId xmlns:p14="http://schemas.microsoft.com/office/powerpoint/2010/main" val="4263647197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12E49D-4E74-BA72-AEB0-AEB20CC8CC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Benito Mussolini (r1922-1945)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B8FD980-0070-CD04-7516-29DF6343DA0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8480" y="1580050"/>
            <a:ext cx="6035040" cy="4816717"/>
          </a:xfrm>
        </p:spPr>
      </p:pic>
    </p:spTree>
    <p:extLst>
      <p:ext uri="{BB962C8B-B14F-4D97-AF65-F5344CB8AC3E}">
        <p14:creationId xmlns:p14="http://schemas.microsoft.com/office/powerpoint/2010/main" val="59068401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3F2B81-B0B0-7CEE-4EB2-A2F9A6A3DE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St. Peter’s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3EE4012-8EB8-CA9D-462A-43CC15631C0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2917" y="1422286"/>
            <a:ext cx="7426166" cy="4968105"/>
          </a:xfrm>
        </p:spPr>
      </p:pic>
    </p:spTree>
    <p:extLst>
      <p:ext uri="{BB962C8B-B14F-4D97-AF65-F5344CB8AC3E}">
        <p14:creationId xmlns:p14="http://schemas.microsoft.com/office/powerpoint/2010/main" val="3307892125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ACDF9F6-A4BC-E968-6276-0CE3E4618F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Via </a:t>
            </a:r>
            <a:r>
              <a:rPr lang="en-US" dirty="0" err="1"/>
              <a:t>della</a:t>
            </a:r>
            <a:r>
              <a:rPr lang="en-US" dirty="0"/>
              <a:t> </a:t>
            </a:r>
            <a:r>
              <a:rPr lang="en-US" dirty="0" err="1"/>
              <a:t>Conciliaione</a:t>
            </a:r>
            <a:endParaRPr lang="en-US" dirty="0"/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DD479E1C-457B-4B2C-D527-BD7E2B47A4F9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1812483"/>
            <a:ext cx="5059363" cy="3898197"/>
          </a:xfrm>
        </p:spPr>
      </p:pic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0BB78415-3C2F-D1F9-A09B-FDC9BB6D65D7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2363" y="1861939"/>
            <a:ext cx="5065712" cy="3799284"/>
          </a:xfrm>
        </p:spPr>
      </p:pic>
    </p:spTree>
    <p:extLst>
      <p:ext uri="{BB962C8B-B14F-4D97-AF65-F5344CB8AC3E}">
        <p14:creationId xmlns:p14="http://schemas.microsoft.com/office/powerpoint/2010/main" val="2130770951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91F9839B-D5E8-12DC-EFE8-E240597325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Pope Pius XI (r.1922-1939)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513E395E-32E6-4FEF-B3F3-A025A85273D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5740" y="1413299"/>
            <a:ext cx="4160520" cy="5268260"/>
          </a:xfrm>
        </p:spPr>
      </p:pic>
    </p:spTree>
    <p:extLst>
      <p:ext uri="{BB962C8B-B14F-4D97-AF65-F5344CB8AC3E}">
        <p14:creationId xmlns:p14="http://schemas.microsoft.com/office/powerpoint/2010/main" val="3228976683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87C7F4-FE49-6ED3-641B-D4883F34DD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Adolf Hitler (r.1933-1945)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FB9A7FE-C03C-1321-790F-38610E0B040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0040" y="1431131"/>
            <a:ext cx="3931920" cy="5242561"/>
          </a:xfrm>
        </p:spPr>
      </p:pic>
    </p:spTree>
    <p:extLst>
      <p:ext uri="{BB962C8B-B14F-4D97-AF65-F5344CB8AC3E}">
        <p14:creationId xmlns:p14="http://schemas.microsoft.com/office/powerpoint/2010/main" val="2596134813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70736D-9601-17DD-7F47-E0339CC9FF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Pope Pius XI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361261-3DCF-AA83-55A2-6F447968E9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Absent when Hitler visit</a:t>
            </a:r>
          </a:p>
          <a:p>
            <a:r>
              <a:rPr lang="en-US" sz="3600" dirty="0"/>
              <a:t>1937 – </a:t>
            </a:r>
            <a:r>
              <a:rPr lang="en-US" sz="3600" i="1" dirty="0" err="1"/>
              <a:t>Mit</a:t>
            </a:r>
            <a:r>
              <a:rPr lang="en-US" sz="3600" i="1" dirty="0"/>
              <a:t> </a:t>
            </a:r>
            <a:r>
              <a:rPr lang="en-US" sz="3600" i="1" dirty="0" err="1"/>
              <a:t>Brennender</a:t>
            </a:r>
            <a:r>
              <a:rPr lang="en-US" sz="3600" i="1" dirty="0"/>
              <a:t> Sorge</a:t>
            </a:r>
          </a:p>
          <a:p>
            <a:r>
              <a:rPr lang="en-US" sz="3600" dirty="0"/>
              <a:t>1938 – syllabus against racism and fascism</a:t>
            </a:r>
          </a:p>
          <a:p>
            <a:r>
              <a:rPr lang="en-US" sz="3600" i="1" dirty="0" err="1"/>
              <a:t>Humani</a:t>
            </a:r>
            <a:r>
              <a:rPr lang="en-US" sz="3600" i="1" dirty="0"/>
              <a:t> generis </a:t>
            </a:r>
            <a:r>
              <a:rPr lang="en-US" sz="3600" i="1" dirty="0" err="1"/>
              <a:t>unitas</a:t>
            </a:r>
            <a:endParaRPr lang="en-US" sz="3600" i="1" dirty="0"/>
          </a:p>
        </p:txBody>
      </p:sp>
    </p:spTree>
    <p:extLst>
      <p:ext uri="{BB962C8B-B14F-4D97-AF65-F5344CB8AC3E}">
        <p14:creationId xmlns:p14="http://schemas.microsoft.com/office/powerpoint/2010/main" val="3248189534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2FFB3-72A2-8AEE-1CAE-FF1FC875F2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Pope Pius XII (r.1939-1958)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AF251A9-34A4-2433-3E0A-F5BAF5A248B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5083" y="1398431"/>
            <a:ext cx="3641834" cy="5230586"/>
          </a:xfrm>
        </p:spPr>
      </p:pic>
    </p:spTree>
    <p:extLst>
      <p:ext uri="{BB962C8B-B14F-4D97-AF65-F5344CB8AC3E}">
        <p14:creationId xmlns:p14="http://schemas.microsoft.com/office/powerpoint/2010/main" val="3915069205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03B9BC-50F6-F707-AFF2-7806AF0D53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St. Maximilian Kolbe (1894-1941)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9E73548-0E37-66D8-C6D1-65C0A3221E7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7786" y="1580050"/>
            <a:ext cx="3736427" cy="5048809"/>
          </a:xfrm>
        </p:spPr>
      </p:pic>
    </p:spTree>
    <p:extLst>
      <p:ext uri="{BB962C8B-B14F-4D97-AF65-F5344CB8AC3E}">
        <p14:creationId xmlns:p14="http://schemas.microsoft.com/office/powerpoint/2010/main" val="2754619360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2B6EB3-FE30-EA54-341A-60E79D0B2F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St. Teresa Benedicta of the Cross (1891-1942)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E1A4726-CB2A-BAAC-2111-D750D45E36E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8469" y="1392607"/>
            <a:ext cx="4635062" cy="5266590"/>
          </a:xfrm>
        </p:spPr>
      </p:pic>
    </p:spTree>
    <p:extLst>
      <p:ext uri="{BB962C8B-B14F-4D97-AF65-F5344CB8AC3E}">
        <p14:creationId xmlns:p14="http://schemas.microsoft.com/office/powerpoint/2010/main" val="3570080188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1963A6-A065-BB24-710A-580AD8AD55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Events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AAA4B3-3091-78DE-37F5-FA5EFE89C546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7500" lnSpcReduction="20000"/>
          </a:bodyPr>
          <a:lstStyle/>
          <a:p>
            <a:pPr marL="0" marR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3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1565 St. Augustine, Florida, founded</a:t>
            </a:r>
          </a:p>
          <a:p>
            <a:pPr marL="0" marR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3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1585 Roanoke Island settlers</a:t>
            </a:r>
          </a:p>
          <a:p>
            <a:pPr marL="0" marR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3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1606 Virginia Company chartered</a:t>
            </a:r>
          </a:p>
          <a:p>
            <a:pPr marL="0" marR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3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1608 Quebec founded</a:t>
            </a:r>
          </a:p>
          <a:p>
            <a:pPr marL="0" marR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3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1754-1763 French and Indian War</a:t>
            </a:r>
          </a:p>
          <a:p>
            <a:pPr marL="0" marR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3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1769 San Diego founded</a:t>
            </a:r>
          </a:p>
          <a:p>
            <a:pPr marL="0" marR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3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1776 Declaration of Independence</a:t>
            </a:r>
          </a:p>
          <a:p>
            <a:pPr marL="0" marR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3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1783 Treaty of Paris</a:t>
            </a:r>
          </a:p>
          <a:p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35EAA5C-37F1-9173-3F14-A55299EBD62A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77500" lnSpcReduction="20000"/>
          </a:bodyPr>
          <a:lstStyle/>
          <a:p>
            <a:pPr marL="0" marR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1810 St. Elizabeth Ann Seton found St. Joseph’s Academy and Free School</a:t>
            </a:r>
          </a:p>
          <a:p>
            <a:pPr marL="0" marR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1870s German </a:t>
            </a:r>
            <a:r>
              <a:rPr lang="en-US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kulturkampf</a:t>
            </a:r>
            <a:endParaRPr lang="en-US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marR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1884 Third Plenary Council of Baltimore</a:t>
            </a:r>
          </a:p>
          <a:p>
            <a:pPr marL="0" marR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1928 Alfred E. Smith first Catholic to run for president</a:t>
            </a:r>
          </a:p>
          <a:p>
            <a:pPr marL="0" marR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1929 Lateran Treaty</a:t>
            </a:r>
          </a:p>
          <a:p>
            <a:pPr marL="0" marR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1937 Pope Pius XI writes </a:t>
            </a:r>
            <a:r>
              <a:rPr lang="en-US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Mit</a:t>
            </a:r>
            <a:r>
              <a:rPr lang="en-US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Brennender</a:t>
            </a:r>
            <a:r>
              <a:rPr lang="en-US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Sorge</a:t>
            </a:r>
            <a:endParaRPr lang="en-US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marR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1930s Catholic Worker Movement established</a:t>
            </a:r>
          </a:p>
          <a:p>
            <a:pPr marL="0" marR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1960 John F. Kennedy first Catholic elected president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5667278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B04CEE-BA09-6C44-696A-41E8EB8922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American Saints and </a:t>
            </a:r>
            <a:r>
              <a:rPr lang="en-US" dirty="0" err="1"/>
              <a:t>Blesseds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F4EAB3-3584-0AAE-3D41-80406081B7F8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St. Isaac Jogues (1607-1646) and Companions</a:t>
            </a:r>
          </a:p>
          <a:p>
            <a:r>
              <a:rPr lang="en-US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St. Kateri Tekakwitha (1656-1680)</a:t>
            </a:r>
          </a:p>
          <a:p>
            <a:r>
              <a:rPr lang="en-US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St. Rose Philippine Duchesne (1769-1852)</a:t>
            </a:r>
          </a:p>
          <a:p>
            <a:r>
              <a:rPr lang="en-US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St. Mother Theodore Guerin (1798-1856)</a:t>
            </a:r>
          </a:p>
          <a:p>
            <a:r>
              <a:rPr lang="en-US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St. John Neumann (1811-1860)</a:t>
            </a:r>
          </a:p>
          <a:p>
            <a:r>
              <a:rPr lang="en-US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Blessed Francis Xavier </a:t>
            </a:r>
            <a:r>
              <a:rPr lang="en-US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Seelos</a:t>
            </a:r>
            <a:r>
              <a:rPr lang="en-US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(1819-1867)</a:t>
            </a:r>
          </a:p>
          <a:p>
            <a:r>
              <a:rPr lang="en-US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St. Damien de </a:t>
            </a:r>
            <a:r>
              <a:rPr lang="en-US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Veuster</a:t>
            </a:r>
            <a:r>
              <a:rPr lang="en-US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of Molokai (1840-1889)</a:t>
            </a:r>
          </a:p>
          <a:p>
            <a: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St. Marianne Cope (1838-1918)</a:t>
            </a:r>
          </a:p>
          <a:p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39D99F1-84C1-8B83-EE5A-494664964A98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r>
              <a:rPr lang="en-US" sz="2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St. Francis Xavier Cabrini (1850-1917)</a:t>
            </a:r>
          </a:p>
          <a:p>
            <a:r>
              <a:rPr lang="en-US" sz="2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Blessed Fr. Michael McGivney (1852-1890)</a:t>
            </a:r>
          </a:p>
          <a:p>
            <a:r>
              <a:rPr lang="en-US" sz="2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St. Katharine Drexel (1858-1955)</a:t>
            </a:r>
          </a:p>
          <a:p>
            <a:r>
              <a:rPr lang="en-US" sz="2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Blessed Father </a:t>
            </a:r>
            <a:r>
              <a:rPr lang="en-US" sz="2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Solanus</a:t>
            </a:r>
            <a:r>
              <a:rPr lang="en-US" sz="2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Casey (1870-1957)</a:t>
            </a:r>
          </a:p>
          <a:p>
            <a:r>
              <a:rPr lang="en-US" sz="2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Blessed Sister Miriam Teresa (1901-1927)</a:t>
            </a:r>
          </a:p>
          <a:p>
            <a:r>
              <a:rPr lang="en-US" sz="2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Blessed Father Stanley Rother (1935-1981)</a:t>
            </a:r>
          </a:p>
          <a:p>
            <a:r>
              <a:rPr lang="en-US" sz="2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Blessed Fr. James Miller (1944-1982)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8980461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A08D5720-CDF5-6652-F7DE-C2DCBB498E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 Us Today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9E66AAA-5937-69E3-9169-66D3323616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Legacy of Anti-Catholicism</a:t>
            </a:r>
          </a:p>
          <a:p>
            <a:r>
              <a:rPr lang="en-US" sz="3600" dirty="0"/>
              <a:t>Legacy of Great Catholics</a:t>
            </a:r>
          </a:p>
          <a:p>
            <a:r>
              <a:rPr lang="en-US" sz="3600" dirty="0"/>
              <a:t>Continued need to educate about World War II</a:t>
            </a:r>
          </a:p>
          <a:p>
            <a:r>
              <a:rPr lang="en-US" sz="3600" dirty="0"/>
              <a:t>Nativism</a:t>
            </a:r>
          </a:p>
        </p:txBody>
      </p:sp>
    </p:spTree>
    <p:extLst>
      <p:ext uri="{BB962C8B-B14F-4D97-AF65-F5344CB8AC3E}">
        <p14:creationId xmlns:p14="http://schemas.microsoft.com/office/powerpoint/2010/main" val="193295050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late">
  <a:themeElements>
    <a:clrScheme name="Slate">
      <a:dk1>
        <a:sysClr val="windowText" lastClr="000000"/>
      </a:dk1>
      <a:lt1>
        <a:sysClr val="window" lastClr="FFFFFF"/>
      </a:lt1>
      <a:dk2>
        <a:srgbClr val="212123"/>
      </a:dk2>
      <a:lt2>
        <a:srgbClr val="DADADA"/>
      </a:lt2>
      <a:accent1>
        <a:srgbClr val="BC451B"/>
      </a:accent1>
      <a:accent2>
        <a:srgbClr val="D3BA68"/>
      </a:accent2>
      <a:accent3>
        <a:srgbClr val="BB8640"/>
      </a:accent3>
      <a:accent4>
        <a:srgbClr val="AD9277"/>
      </a:accent4>
      <a:accent5>
        <a:srgbClr val="A55A43"/>
      </a:accent5>
      <a:accent6>
        <a:srgbClr val="AD9D7B"/>
      </a:accent6>
      <a:hlink>
        <a:srgbClr val="E98052"/>
      </a:hlink>
      <a:folHlink>
        <a:srgbClr val="F4B69B"/>
      </a:folHlink>
    </a:clrScheme>
    <a:fontScheme name="Slate">
      <a:maj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ate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hardEdge"/>
          </a:sp3d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lumMod val="80000"/>
              </a:schemeClr>
              <a:schemeClr val="phClr">
                <a:tint val="98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ate" id="{C3F70B94-7CE9-428E-ADC1-3269CC2C3385}" vid="{3F2DE9A5-64E6-437C-A389-CC4477E817E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Slate</Template>
  <TotalTime>695</TotalTime>
  <Words>589</Words>
  <Application>Microsoft Office PowerPoint</Application>
  <PresentationFormat>Widescreen</PresentationFormat>
  <Paragraphs>128</Paragraphs>
  <Slides>68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68</vt:i4>
      </vt:variant>
    </vt:vector>
  </HeadingPairs>
  <TitlesOfParts>
    <vt:vector size="72" baseType="lpstr">
      <vt:lpstr>Calisto MT</vt:lpstr>
      <vt:lpstr>Times New Roman</vt:lpstr>
      <vt:lpstr>Wingdings 2</vt:lpstr>
      <vt:lpstr>Slate</vt:lpstr>
      <vt:lpstr>Modern Church/America</vt:lpstr>
      <vt:lpstr>Spanish Florida</vt:lpstr>
      <vt:lpstr>New Spain</vt:lpstr>
      <vt:lpstr>St. Junipero Serra (1713-1784)</vt:lpstr>
      <vt:lpstr>California Missions</vt:lpstr>
      <vt:lpstr>Northwest Passage</vt:lpstr>
      <vt:lpstr>Roanoke Island (1585-1590)</vt:lpstr>
      <vt:lpstr>Virginia Company 1606</vt:lpstr>
      <vt:lpstr>Plymouth and Massachusetts Bay Company</vt:lpstr>
      <vt:lpstr>Puritans</vt:lpstr>
      <vt:lpstr>Colonies</vt:lpstr>
      <vt:lpstr>French Colonies</vt:lpstr>
      <vt:lpstr>Jacques Marquette (1637-1675)</vt:lpstr>
      <vt:lpstr>Samuel Mazzuchelli (1800-1864)</vt:lpstr>
      <vt:lpstr>North American Martyrs</vt:lpstr>
      <vt:lpstr>French and Indian War (1754-1763)</vt:lpstr>
      <vt:lpstr>Seven Years’ War (1756-1763)</vt:lpstr>
      <vt:lpstr>Declaration of Independence</vt:lpstr>
      <vt:lpstr>Treaty of Paris 1783</vt:lpstr>
      <vt:lpstr>Constitutional Convention 1787</vt:lpstr>
      <vt:lpstr>Latin America</vt:lpstr>
      <vt:lpstr>Manifest Destiny</vt:lpstr>
      <vt:lpstr>Catholics in the United States</vt:lpstr>
      <vt:lpstr>Baltimore</vt:lpstr>
      <vt:lpstr>Texas</vt:lpstr>
      <vt:lpstr>Gothic Revival</vt:lpstr>
      <vt:lpstr>“Know-nothings”</vt:lpstr>
      <vt:lpstr>Cathedral of Sts. Peter and Paul, Philadelphia</vt:lpstr>
      <vt:lpstr>PowerPoint Presentation</vt:lpstr>
      <vt:lpstr>PowerPoint Presentation</vt:lpstr>
      <vt:lpstr>Anti-Irish</vt:lpstr>
      <vt:lpstr>St. Elizabeth Ann Seton (1774-1821)</vt:lpstr>
      <vt:lpstr>PowerPoint Presentation</vt:lpstr>
      <vt:lpstr>Third Plenary Council of Baltimore 1884</vt:lpstr>
      <vt:lpstr>Irish Brigade</vt:lpstr>
      <vt:lpstr>Fr. William Corby (1833-1897)</vt:lpstr>
      <vt:lpstr>St. Bernard, Watertown</vt:lpstr>
      <vt:lpstr>Draft Riots</vt:lpstr>
      <vt:lpstr>Nuns</vt:lpstr>
      <vt:lpstr>Maryknolls</vt:lpstr>
      <vt:lpstr>The Birth of a Nation</vt:lpstr>
      <vt:lpstr>Klan</vt:lpstr>
      <vt:lpstr>Klan</vt:lpstr>
      <vt:lpstr>Immigration</vt:lpstr>
      <vt:lpstr>Free Masons</vt:lpstr>
      <vt:lpstr>Temperance</vt:lpstr>
      <vt:lpstr>Alfred E. Smith (1873-1944)</vt:lpstr>
      <vt:lpstr>PowerPoint Presentation</vt:lpstr>
      <vt:lpstr>Politics</vt:lpstr>
      <vt:lpstr>Dorothy Day (1897-1980)</vt:lpstr>
      <vt:lpstr>Boys Town</vt:lpstr>
      <vt:lpstr>Archbishop Fulton Sheen (1895-1979)</vt:lpstr>
      <vt:lpstr>Mother Angelica (1923-2016)</vt:lpstr>
      <vt:lpstr>President John F. Kennedy (r1961-1963)</vt:lpstr>
      <vt:lpstr>Civil Rights Movement</vt:lpstr>
      <vt:lpstr>Fr. James Groppi</vt:lpstr>
      <vt:lpstr>Benito Mussolini (r1922-1945)</vt:lpstr>
      <vt:lpstr>St. Peter’s</vt:lpstr>
      <vt:lpstr>Via della Conciliaione</vt:lpstr>
      <vt:lpstr>Pope Pius XI (r.1922-1939)</vt:lpstr>
      <vt:lpstr>Adolf Hitler (r.1933-1945)</vt:lpstr>
      <vt:lpstr>Pope Pius XI</vt:lpstr>
      <vt:lpstr>Pope Pius XII (r.1939-1958)</vt:lpstr>
      <vt:lpstr>St. Maximilian Kolbe (1894-1941)</vt:lpstr>
      <vt:lpstr>St. Teresa Benedicta of the Cross (1891-1942)</vt:lpstr>
      <vt:lpstr>Key Events</vt:lpstr>
      <vt:lpstr>American Saints and Blesseds</vt:lpstr>
      <vt:lpstr>For Us Today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Michael Johnson</dc:creator>
  <cp:lastModifiedBy>Michael Johnson</cp:lastModifiedBy>
  <cp:revision>22</cp:revision>
  <dcterms:created xsi:type="dcterms:W3CDTF">2023-06-14T15:36:35Z</dcterms:created>
  <dcterms:modified xsi:type="dcterms:W3CDTF">2023-06-15T15:23:28Z</dcterms:modified>
</cp:coreProperties>
</file>