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3"/>
  </p:notesMasterIdLst>
  <p:handoutMasterIdLst>
    <p:handoutMasterId r:id="rId54"/>
  </p:handoutMasterIdLst>
  <p:sldIdLst>
    <p:sldId id="256" r:id="rId2"/>
    <p:sldId id="274" r:id="rId3"/>
    <p:sldId id="275" r:id="rId4"/>
    <p:sldId id="304" r:id="rId5"/>
    <p:sldId id="305" r:id="rId6"/>
    <p:sldId id="306" r:id="rId7"/>
    <p:sldId id="308" r:id="rId8"/>
    <p:sldId id="309" r:id="rId9"/>
    <p:sldId id="276" r:id="rId10"/>
    <p:sldId id="310" r:id="rId11"/>
    <p:sldId id="311" r:id="rId12"/>
    <p:sldId id="313" r:id="rId13"/>
    <p:sldId id="312" r:id="rId14"/>
    <p:sldId id="314" r:id="rId15"/>
    <p:sldId id="315" r:id="rId16"/>
    <p:sldId id="379" r:id="rId17"/>
    <p:sldId id="277" r:id="rId18"/>
    <p:sldId id="316" r:id="rId19"/>
    <p:sldId id="317" r:id="rId20"/>
    <p:sldId id="326" r:id="rId21"/>
    <p:sldId id="327" r:id="rId22"/>
    <p:sldId id="318" r:id="rId23"/>
    <p:sldId id="319" r:id="rId24"/>
    <p:sldId id="320" r:id="rId25"/>
    <p:sldId id="321" r:id="rId26"/>
    <p:sldId id="278" r:id="rId27"/>
    <p:sldId id="328" r:id="rId28"/>
    <p:sldId id="329" r:id="rId29"/>
    <p:sldId id="323" r:id="rId30"/>
    <p:sldId id="324" r:id="rId31"/>
    <p:sldId id="330" r:id="rId32"/>
    <p:sldId id="279" r:id="rId33"/>
    <p:sldId id="280" r:id="rId34"/>
    <p:sldId id="345" r:id="rId35"/>
    <p:sldId id="342" r:id="rId36"/>
    <p:sldId id="346" r:id="rId37"/>
    <p:sldId id="286" r:id="rId38"/>
    <p:sldId id="382" r:id="rId39"/>
    <p:sldId id="381" r:id="rId40"/>
    <p:sldId id="380" r:id="rId41"/>
    <p:sldId id="291" r:id="rId42"/>
    <p:sldId id="293" r:id="rId43"/>
    <p:sldId id="294" r:id="rId44"/>
    <p:sldId id="358" r:id="rId45"/>
    <p:sldId id="359" r:id="rId46"/>
    <p:sldId id="360" r:id="rId47"/>
    <p:sldId id="290" r:id="rId48"/>
    <p:sldId id="363" r:id="rId49"/>
    <p:sldId id="371" r:id="rId50"/>
    <p:sldId id="369" r:id="rId51"/>
    <p:sldId id="295" r:id="rId5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Sperry"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184" autoAdjust="0"/>
  </p:normalViewPr>
  <p:slideViewPr>
    <p:cSldViewPr>
      <p:cViewPr varScale="1">
        <p:scale>
          <a:sx n="62" d="100"/>
          <a:sy n="62" d="100"/>
        </p:scale>
        <p:origin x="1710" y="72"/>
      </p:cViewPr>
      <p:guideLst>
        <p:guide orient="horz" pos="2160"/>
        <p:guide pos="2880"/>
      </p:guideLst>
    </p:cSldViewPr>
  </p:slideViewPr>
  <p:outlineViewPr>
    <p:cViewPr>
      <p:scale>
        <a:sx n="33" d="100"/>
        <a:sy n="33" d="100"/>
      </p:scale>
      <p:origin x="0" y="-51488"/>
    </p:cViewPr>
  </p:outlineViewPr>
  <p:notesTextViewPr>
    <p:cViewPr>
      <p:scale>
        <a:sx n="1" d="1"/>
        <a:sy n="1" d="1"/>
      </p:scale>
      <p:origin x="0" y="0"/>
    </p:cViewPr>
  </p:notesTextViewPr>
  <p:sorterViewPr>
    <p:cViewPr>
      <p:scale>
        <a:sx n="66" d="100"/>
        <a:sy n="66" d="100"/>
      </p:scale>
      <p:origin x="0" y="0"/>
    </p:cViewPr>
  </p:sorterViewPr>
  <p:notesViewPr>
    <p:cSldViewPr>
      <p:cViewPr>
        <p:scale>
          <a:sx n="222" d="100"/>
          <a:sy n="222" d="100"/>
        </p:scale>
        <p:origin x="1480" y="-2984"/>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4FA60F41-B77F-49B4-9A79-3C773CC44731}" type="datetimeFigureOut">
              <a:rPr lang="en-US" smtClean="0"/>
              <a:t>4/25/2017</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3A5C8036-81ED-477A-8783-2035BC0ED1B9}" type="slidenum">
              <a:rPr lang="en-US" smtClean="0"/>
              <a:t>‹#›</a:t>
            </a:fld>
            <a:endParaRPr lang="en-US"/>
          </a:p>
        </p:txBody>
      </p:sp>
    </p:spTree>
    <p:extLst>
      <p:ext uri="{BB962C8B-B14F-4D97-AF65-F5344CB8AC3E}">
        <p14:creationId xmlns:p14="http://schemas.microsoft.com/office/powerpoint/2010/main" val="258060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5FFE7A1D-98C6-476D-A296-B51CEC66DF97}" type="datetimeFigureOut">
              <a:rPr lang="en-US" smtClean="0"/>
              <a:t>4/25/2017</a:t>
            </a:fld>
            <a:endParaRPr lang="en-US"/>
          </a:p>
        </p:txBody>
      </p:sp>
      <p:sp>
        <p:nvSpPr>
          <p:cNvPr id="4" name="Slide Image Placeholder 3"/>
          <p:cNvSpPr>
            <a:spLocks noGrp="1" noRot="1" noChangeAspect="1"/>
          </p:cNvSpPr>
          <p:nvPr>
            <p:ph type="sldImg" idx="2"/>
          </p:nvPr>
        </p:nvSpPr>
        <p:spPr>
          <a:xfrm>
            <a:off x="1198563" y="701675"/>
            <a:ext cx="4679950"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326AF745-70E0-496A-85AD-A3B7B3E88320}" type="slidenum">
              <a:rPr lang="en-US" smtClean="0"/>
              <a:t>‹#›</a:t>
            </a:fld>
            <a:endParaRPr lang="en-US"/>
          </a:p>
        </p:txBody>
      </p:sp>
    </p:spTree>
    <p:extLst>
      <p:ext uri="{BB962C8B-B14F-4D97-AF65-F5344CB8AC3E}">
        <p14:creationId xmlns:p14="http://schemas.microsoft.com/office/powerpoint/2010/main" val="505374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4938" y="642938"/>
            <a:ext cx="4473575" cy="3355975"/>
          </a:xfrm>
        </p:spPr>
      </p:sp>
      <p:sp>
        <p:nvSpPr>
          <p:cNvPr id="3" name="Notes Placeholder 2"/>
          <p:cNvSpPr>
            <a:spLocks noGrp="1"/>
          </p:cNvSpPr>
          <p:nvPr>
            <p:ph type="body" idx="1"/>
          </p:nvPr>
        </p:nvSpPr>
        <p:spPr/>
        <p:txBody>
          <a:bodyPr/>
          <a:lstStyle/>
          <a:p>
            <a:endParaRPr lang="en-US" dirty="0">
              <a:solidFill>
                <a:srgbClr val="FF0000"/>
              </a:solidFill>
            </a:endParaRPr>
          </a:p>
          <a:p>
            <a:r>
              <a:rPr lang="en-US" dirty="0" smtClean="0"/>
              <a:t>Thank</a:t>
            </a:r>
            <a:r>
              <a:rPr lang="en-US" baseline="0" dirty="0" smtClean="0"/>
              <a:t> you for coming. </a:t>
            </a:r>
          </a:p>
          <a:p>
            <a:pPr marL="171450" indent="-171450">
              <a:buFont typeface="Arial" panose="020B0604020202020204" pitchFamily="34" charset="0"/>
              <a:buChar char="•"/>
            </a:pPr>
            <a:r>
              <a:rPr lang="en-US" baseline="0" dirty="0" smtClean="0"/>
              <a:t>Thank you to local host</a:t>
            </a:r>
            <a:endParaRPr lang="en-US" dirty="0" smtClean="0"/>
          </a:p>
          <a:p>
            <a:pPr marL="171450" indent="-171450">
              <a:buFont typeface="Wingdings" panose="05000000000000000000" pitchFamily="2" charset="2"/>
              <a:buChar char="§"/>
            </a:pPr>
            <a:r>
              <a:rPr lang="en-US" dirty="0" smtClean="0"/>
              <a:t>Introduce Fr.</a:t>
            </a:r>
            <a:r>
              <a:rPr lang="en-US" baseline="0" dirty="0" smtClean="0"/>
              <a:t> Seibt and Lisa Hall</a:t>
            </a:r>
            <a:endParaRPr lang="en-US" dirty="0" smtClean="0"/>
          </a:p>
          <a:p>
            <a:pPr marL="171450" indent="-171450">
              <a:buFont typeface="Wingdings" panose="05000000000000000000" pitchFamily="2" charset="2"/>
              <a:buChar char="§"/>
            </a:pPr>
            <a:r>
              <a:rPr lang="en-US" dirty="0" smtClean="0"/>
              <a:t>Begin</a:t>
            </a:r>
            <a:r>
              <a:rPr lang="en-US" baseline="0" dirty="0" smtClean="0"/>
              <a:t> with Opening Prayer</a:t>
            </a:r>
            <a:endParaRPr lang="en-US" dirty="0"/>
          </a:p>
          <a:p>
            <a:endParaRPr lang="en-US" dirty="0" smtClean="0"/>
          </a:p>
          <a:p>
            <a:r>
              <a:rPr lang="en-US" dirty="0" smtClean="0"/>
              <a:t>This workshop</a:t>
            </a:r>
            <a:r>
              <a:rPr lang="en-US" baseline="0" dirty="0" smtClean="0"/>
              <a:t> has been over two years in the making and we are grateful for the collaborative efforts of the Secretariat for Divine Worship and the Federation of Diocesan Liturgical Commissions which put together these materials for our use.  At the outset, let me be clear, as a Pastor I know that change is always hard, and especially changes in our sacramental celebrations.  But the reasoning behind this is that the participants in the Celebration of Matrimony will have a much better experience of what the church really believes and celebrates in its worship.  (I did not compose this new rite, if you have any complaints – direct them to the USCCB – not me!)</a:t>
            </a:r>
            <a:endParaRPr lang="en-US" dirty="0" smtClean="0"/>
          </a:p>
          <a:p>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1</a:t>
            </a:fld>
            <a:endParaRPr lang="en-US"/>
          </a:p>
        </p:txBody>
      </p:sp>
    </p:spTree>
    <p:extLst>
      <p:ext uri="{BB962C8B-B14F-4D97-AF65-F5344CB8AC3E}">
        <p14:creationId xmlns:p14="http://schemas.microsoft.com/office/powerpoint/2010/main" val="2591900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1138" y="642938"/>
            <a:ext cx="3960812" cy="2971800"/>
          </a:xfrm>
        </p:spPr>
      </p:sp>
      <p:sp>
        <p:nvSpPr>
          <p:cNvPr id="3" name="Notes Placeholder 2"/>
          <p:cNvSpPr>
            <a:spLocks noGrp="1"/>
          </p:cNvSpPr>
          <p:nvPr>
            <p:ph type="body" idx="1"/>
          </p:nvPr>
        </p:nvSpPr>
        <p:spPr/>
        <p:txBody>
          <a:bodyPr/>
          <a:lstStyle/>
          <a:p>
            <a:endParaRPr lang="en-US" dirty="0" smtClean="0"/>
          </a:p>
          <a:p>
            <a:r>
              <a:rPr lang="en-US" sz="1600" dirty="0" smtClean="0"/>
              <a:t>Now </a:t>
            </a:r>
            <a:r>
              <a:rPr lang="en-US" sz="1600" dirty="0"/>
              <a:t>let’s take a </a:t>
            </a:r>
            <a:r>
              <a:rPr lang="en-US" sz="1600" dirty="0" smtClean="0"/>
              <a:t>detailed look </a:t>
            </a:r>
            <a:r>
              <a:rPr lang="en-US" sz="1600" dirty="0"/>
              <a:t>at Chapter I: </a:t>
            </a:r>
            <a:endParaRPr lang="en-US" sz="1600" dirty="0" smtClean="0"/>
          </a:p>
          <a:p>
            <a:r>
              <a:rPr lang="en-US" sz="1600" i="1" dirty="0" smtClean="0"/>
              <a:t>The </a:t>
            </a:r>
            <a:r>
              <a:rPr lang="en-US" sz="1600" i="1" dirty="0"/>
              <a:t>Order of Celebrating Matrimony within Mass. </a:t>
            </a:r>
            <a:endParaRPr lang="en-US" sz="1600" i="1" dirty="0" smtClean="0"/>
          </a:p>
          <a:p>
            <a:endParaRPr lang="en-US" sz="1600" dirty="0"/>
          </a:p>
          <a:p>
            <a:r>
              <a:rPr lang="en-US" sz="1600" dirty="0" smtClean="0"/>
              <a:t>This </a:t>
            </a:r>
            <a:r>
              <a:rPr lang="en-US" sz="1600" dirty="0"/>
              <a:t>is the rite that would ordinarily be used when two Catholics marry</a:t>
            </a:r>
            <a:r>
              <a:rPr lang="en-US" sz="1600" dirty="0" smtClean="0"/>
              <a:t>. Chapter</a:t>
            </a:r>
            <a:r>
              <a:rPr lang="en-US" sz="1600" baseline="0" dirty="0" smtClean="0"/>
              <a:t> II is the rite for </a:t>
            </a:r>
            <a:r>
              <a:rPr lang="en-US" sz="1600" i="1" baseline="0" dirty="0" smtClean="0"/>
              <a:t>The Order of Celebrating Matrimony without Mass, </a:t>
            </a:r>
            <a:r>
              <a:rPr lang="en-US" sz="1600" i="0" baseline="0" dirty="0" smtClean="0"/>
              <a:t>to be celebrated when a Catholic marries a baptized Christian; and Chapter III  is the order for celebrating matrimony when a Catholic marries a unbaptized person or catechumen.</a:t>
            </a:r>
          </a:p>
          <a:p>
            <a:endParaRPr lang="en-US" sz="1600" i="0" baseline="0" dirty="0" smtClean="0"/>
          </a:p>
          <a:p>
            <a:r>
              <a:rPr lang="en-US" sz="1600" i="0" baseline="0" dirty="0" smtClean="0"/>
              <a:t>We will only go through Chapter I and just be aware of the differences when you look at Chapters II and III.</a:t>
            </a:r>
          </a:p>
          <a:p>
            <a:endParaRPr lang="en-US" dirty="0" smtClean="0"/>
          </a:p>
          <a:p>
            <a:endParaRPr lang="en-US" sz="1600" dirty="0">
              <a:solidFill>
                <a:srgbClr val="C00000"/>
              </a:solidFill>
            </a:endParaRPr>
          </a:p>
          <a:p>
            <a:r>
              <a:rPr lang="en-US" sz="1600" dirty="0" smtClean="0">
                <a:solidFill>
                  <a:srgbClr val="C00000"/>
                </a:solidFill>
              </a:rPr>
              <a:t>IF YOU DO NOT HAVE A COPY OF THE RITE, THE OUTLINE OF CHAPTER I IS AVAILABLE -  SAYS PAGE 10 AT THE BOTTOM</a:t>
            </a:r>
            <a:endParaRPr lang="en-US" sz="1600" dirty="0">
              <a:solidFill>
                <a:srgbClr val="C0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a:t>
            </a:fld>
            <a:endParaRPr lang="en-US"/>
          </a:p>
        </p:txBody>
      </p:sp>
    </p:spTree>
    <p:extLst>
      <p:ext uri="{BB962C8B-B14F-4D97-AF65-F5344CB8AC3E}">
        <p14:creationId xmlns:p14="http://schemas.microsoft.com/office/powerpoint/2010/main" val="3153255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FF0000"/>
              </a:solidFill>
            </a:endParaRPr>
          </a:p>
          <a:p>
            <a:r>
              <a:rPr lang="en-US" sz="1600" dirty="0" smtClean="0"/>
              <a:t>The Introductory Rites include</a:t>
            </a:r>
          </a:p>
          <a:p>
            <a:endParaRPr lang="en-US" sz="1600" dirty="0"/>
          </a:p>
          <a:p>
            <a:pPr marL="285750" indent="-285750">
              <a:buFont typeface="Wingdings" panose="05000000000000000000" pitchFamily="2" charset="2"/>
              <a:buChar char="§"/>
            </a:pPr>
            <a:r>
              <a:rPr lang="en-US" sz="1600" dirty="0" smtClean="0"/>
              <a:t>The Greeting </a:t>
            </a:r>
            <a:r>
              <a:rPr lang="en-US" sz="1600" dirty="0"/>
              <a:t>of the Bridal Party</a:t>
            </a:r>
          </a:p>
          <a:p>
            <a:pPr marL="285750" indent="-285750">
              <a:buFont typeface="Wingdings" panose="05000000000000000000" pitchFamily="2" charset="2"/>
              <a:buChar char="§"/>
            </a:pPr>
            <a:r>
              <a:rPr lang="en-US" sz="1600" dirty="0"/>
              <a:t>Entrance Procession</a:t>
            </a:r>
          </a:p>
          <a:p>
            <a:pPr marL="285750" indent="-285750">
              <a:buFont typeface="Wingdings" panose="05000000000000000000" pitchFamily="2" charset="2"/>
              <a:buChar char="§"/>
            </a:pPr>
            <a:r>
              <a:rPr lang="en-US" sz="1600" dirty="0"/>
              <a:t>Entrance Song/Chant</a:t>
            </a:r>
          </a:p>
          <a:p>
            <a:pPr marL="285750" indent="-285750">
              <a:buFont typeface="Wingdings" panose="05000000000000000000" pitchFamily="2" charset="2"/>
              <a:buChar char="§"/>
            </a:pPr>
            <a:r>
              <a:rPr lang="en-US" sz="1600" dirty="0"/>
              <a:t>Sign of the Cross and Greeting of the People</a:t>
            </a:r>
          </a:p>
          <a:p>
            <a:pPr marL="285750" indent="-285750">
              <a:buFont typeface="Wingdings" panose="05000000000000000000" pitchFamily="2" charset="2"/>
              <a:buChar char="§"/>
            </a:pPr>
            <a:r>
              <a:rPr lang="en-US" sz="1600" dirty="0"/>
              <a:t>Introduction </a:t>
            </a:r>
            <a:r>
              <a:rPr lang="en-US" sz="1600" b="1" dirty="0"/>
              <a:t>(new)</a:t>
            </a:r>
            <a:endParaRPr lang="en-US" sz="1600" dirty="0"/>
          </a:p>
          <a:p>
            <a:pPr marL="285750" indent="-285750">
              <a:buFont typeface="Wingdings" panose="05000000000000000000" pitchFamily="2" charset="2"/>
              <a:buChar char="§"/>
            </a:pPr>
            <a:r>
              <a:rPr lang="en-US" sz="1600" dirty="0"/>
              <a:t>Glory to God </a:t>
            </a:r>
            <a:r>
              <a:rPr lang="en-US" sz="1600" b="1" dirty="0"/>
              <a:t>(new)</a:t>
            </a:r>
          </a:p>
          <a:p>
            <a:pPr marL="285750" indent="-285750">
              <a:buFont typeface="Wingdings" panose="05000000000000000000" pitchFamily="2" charset="2"/>
              <a:buChar char="§"/>
            </a:pPr>
            <a:r>
              <a:rPr lang="en-US" sz="1600" dirty="0"/>
              <a:t>Collect (Opening Prayer)</a:t>
            </a:r>
          </a:p>
          <a:p>
            <a:endParaRPr lang="en-US" sz="1600" dirty="0"/>
          </a:p>
        </p:txBody>
      </p:sp>
      <p:sp>
        <p:nvSpPr>
          <p:cNvPr id="4" name="Slide Number Placeholder 3"/>
          <p:cNvSpPr>
            <a:spLocks noGrp="1"/>
          </p:cNvSpPr>
          <p:nvPr>
            <p:ph type="sldNum" sz="quarter" idx="10"/>
          </p:nvPr>
        </p:nvSpPr>
        <p:spPr/>
        <p:txBody>
          <a:bodyPr/>
          <a:lstStyle/>
          <a:p>
            <a:fld id="{326AF745-70E0-496A-85AD-A3B7B3E88320}" type="slidenum">
              <a:rPr lang="en-US" smtClean="0"/>
              <a:t>3</a:t>
            </a:fld>
            <a:endParaRPr lang="en-US"/>
          </a:p>
        </p:txBody>
      </p:sp>
    </p:spTree>
    <p:extLst>
      <p:ext uri="{BB962C8B-B14F-4D97-AF65-F5344CB8AC3E}">
        <p14:creationId xmlns:p14="http://schemas.microsoft.com/office/powerpoint/2010/main" val="104073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r>
              <a:rPr lang="en-US" dirty="0" smtClean="0"/>
              <a:t>There </a:t>
            </a:r>
            <a:r>
              <a:rPr lang="en-US" dirty="0"/>
              <a:t>is no prescribed text for this </a:t>
            </a:r>
            <a:r>
              <a:rPr lang="en-US" dirty="0" smtClean="0"/>
              <a:t>greeting, </a:t>
            </a:r>
            <a:r>
              <a:rPr lang="en-US" dirty="0"/>
              <a:t>but </a:t>
            </a:r>
            <a:r>
              <a:rPr lang="en-US" dirty="0" smtClean="0"/>
              <a:t>the rubrics note that </a:t>
            </a:r>
            <a:r>
              <a:rPr lang="en-US" dirty="0"/>
              <a:t>the minister greets the bride and bridegroom kindly, showing that </a:t>
            </a:r>
            <a:r>
              <a:rPr lang="en-US" dirty="0" smtClean="0"/>
              <a:t>“the </a:t>
            </a:r>
            <a:r>
              <a:rPr lang="en-US" dirty="0"/>
              <a:t>Church shares in their </a:t>
            </a:r>
            <a:r>
              <a:rPr lang="en-US" dirty="0" smtClean="0"/>
              <a:t>joy” </a:t>
            </a:r>
            <a:r>
              <a:rPr lang="en-US" dirty="0"/>
              <a:t>(45, 49).</a:t>
            </a:r>
          </a:p>
          <a:p>
            <a:r>
              <a:rPr lang="en-US" dirty="0"/>
              <a:t> </a:t>
            </a:r>
          </a:p>
          <a:p>
            <a:r>
              <a:rPr lang="en-US" dirty="0"/>
              <a:t>This greeting is not amplified over the sound system.  The minister is addressing only the bride and groom in a private communication.  The liturgical greeting of </a:t>
            </a:r>
            <a:r>
              <a:rPr lang="en-US" dirty="0" smtClean="0"/>
              <a:t>the assembly takes </a:t>
            </a:r>
            <a:r>
              <a:rPr lang="en-US" dirty="0"/>
              <a:t>place after the Sign of the Cross in </a:t>
            </a:r>
            <a:r>
              <a:rPr lang="en-US" dirty="0" smtClean="0"/>
              <a:t>The </a:t>
            </a:r>
            <a:r>
              <a:rPr lang="en-US" dirty="0"/>
              <a:t>Introductory Rite.</a:t>
            </a:r>
          </a:p>
          <a:p>
            <a:r>
              <a:rPr lang="en-US" dirty="0"/>
              <a:t> </a:t>
            </a:r>
          </a:p>
          <a:p>
            <a:r>
              <a:rPr lang="en-US" dirty="0"/>
              <a:t>Two options are given: the primary difference in the two options is </a:t>
            </a:r>
            <a:r>
              <a:rPr lang="en-US" u="sng" dirty="0" smtClean="0"/>
              <a:t>when</a:t>
            </a:r>
            <a:r>
              <a:rPr lang="en-US" dirty="0" smtClean="0"/>
              <a:t> and </a:t>
            </a:r>
            <a:r>
              <a:rPr lang="en-US" u="sng" dirty="0"/>
              <a:t>where</a:t>
            </a:r>
            <a:r>
              <a:rPr lang="en-US" dirty="0"/>
              <a:t> the greeting of the bride and groom given by the Priest is to take place</a:t>
            </a:r>
            <a:r>
              <a:rPr lang="en-US" dirty="0" smtClean="0"/>
              <a:t>:</a:t>
            </a:r>
          </a:p>
          <a:p>
            <a:endParaRPr lang="en-US" dirty="0"/>
          </a:p>
          <a:p>
            <a:endParaRPr lang="en-US" dirty="0"/>
          </a:p>
          <a:p>
            <a:r>
              <a:rPr lang="en-US" b="1" dirty="0"/>
              <a:t>Form One: The Priest greets the couple in the gathering space or </a:t>
            </a:r>
            <a:r>
              <a:rPr lang="en-US" b="1" dirty="0" smtClean="0"/>
              <a:t>at the entrance of the church … before </a:t>
            </a:r>
            <a:r>
              <a:rPr lang="en-US" b="1" dirty="0"/>
              <a:t>the Entrance Procession </a:t>
            </a:r>
            <a:r>
              <a:rPr lang="en-US" dirty="0"/>
              <a:t>(45-47</a:t>
            </a:r>
            <a:r>
              <a:rPr lang="en-US" dirty="0" smtClean="0"/>
              <a:t>).</a:t>
            </a:r>
          </a:p>
          <a:p>
            <a:endParaRPr lang="en-US" dirty="0"/>
          </a:p>
          <a:p>
            <a:r>
              <a:rPr lang="en-US" b="1" dirty="0"/>
              <a:t>Form Two: The Priest greets the couple when they arrive at their place after the Entrance </a:t>
            </a:r>
            <a:r>
              <a:rPr lang="en-US" b="1" dirty="0" smtClean="0"/>
              <a:t>Procession </a:t>
            </a:r>
            <a:r>
              <a:rPr lang="en-US" dirty="0"/>
              <a:t>(48-50). </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a:t>
            </a:fld>
            <a:endParaRPr lang="en-US"/>
          </a:p>
        </p:txBody>
      </p:sp>
    </p:spTree>
    <p:extLst>
      <p:ext uri="{BB962C8B-B14F-4D97-AF65-F5344CB8AC3E}">
        <p14:creationId xmlns:p14="http://schemas.microsoft.com/office/powerpoint/2010/main" val="228511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642938"/>
            <a:ext cx="2209800" cy="1658937"/>
          </a:xfrm>
        </p:spPr>
      </p:sp>
      <p:sp>
        <p:nvSpPr>
          <p:cNvPr id="3" name="Notes Placeholder 2"/>
          <p:cNvSpPr>
            <a:spLocks noGrp="1"/>
          </p:cNvSpPr>
          <p:nvPr>
            <p:ph type="body" idx="1"/>
          </p:nvPr>
        </p:nvSpPr>
        <p:spPr>
          <a:xfrm>
            <a:off x="719137" y="2547937"/>
            <a:ext cx="5661660" cy="6112908"/>
          </a:xfrm>
        </p:spPr>
        <p:txBody>
          <a:bodyPr/>
          <a:lstStyle/>
          <a:p>
            <a:r>
              <a:rPr lang="en-US" sz="1100" b="1" dirty="0"/>
              <a:t>Form One:  </a:t>
            </a:r>
            <a:r>
              <a:rPr lang="en-US" sz="1100" b="1" dirty="0" smtClean="0"/>
              <a:t>The OCM simply says “in </a:t>
            </a:r>
            <a:r>
              <a:rPr lang="en-US" sz="1100" b="1" dirty="0"/>
              <a:t>the customary </a:t>
            </a:r>
            <a:r>
              <a:rPr lang="en-US" sz="1100" b="1" dirty="0" smtClean="0"/>
              <a:t>manner”</a:t>
            </a:r>
            <a:endParaRPr lang="en-US" sz="1100" b="1" dirty="0"/>
          </a:p>
          <a:p>
            <a:r>
              <a:rPr lang="en-US" sz="1100" dirty="0" smtClean="0"/>
              <a:t>We </a:t>
            </a:r>
            <a:r>
              <a:rPr lang="en-US" sz="1100" dirty="0"/>
              <a:t>can certainly make a case for a liturgical procession </a:t>
            </a:r>
            <a:r>
              <a:rPr lang="en-US" sz="1100" dirty="0" smtClean="0"/>
              <a:t>here.  In a celebration </a:t>
            </a:r>
            <a:r>
              <a:rPr lang="en-US" sz="1100" dirty="0"/>
              <a:t>of </a:t>
            </a:r>
            <a:r>
              <a:rPr lang="en-US" sz="1100" dirty="0" smtClean="0"/>
              <a:t>a liturgy, it is customary for liturgical ministers to process toward the altar – in this case,   </a:t>
            </a:r>
            <a:r>
              <a:rPr lang="en-US" sz="1100" dirty="0"/>
              <a:t>the </a:t>
            </a:r>
            <a:r>
              <a:rPr lang="en-US" sz="1100" dirty="0" smtClean="0"/>
              <a:t>Priest, [assisting deacon], servers,  and the entire bridal </a:t>
            </a:r>
            <a:r>
              <a:rPr lang="en-US" sz="1100" dirty="0"/>
              <a:t>party </a:t>
            </a:r>
            <a:r>
              <a:rPr lang="en-US" sz="1100" dirty="0" smtClean="0"/>
              <a:t>need </a:t>
            </a:r>
            <a:r>
              <a:rPr lang="en-US" sz="1100" dirty="0"/>
              <a:t>to get to the </a:t>
            </a:r>
            <a:r>
              <a:rPr lang="en-US" sz="1100" dirty="0" smtClean="0"/>
              <a:t>sanctuary.  We </a:t>
            </a:r>
            <a:r>
              <a:rPr lang="en-US" sz="1100" dirty="0"/>
              <a:t>also know that it is “customary” to include all members of the bridal party in the entrance procession with the bride and groom coming in last. </a:t>
            </a:r>
            <a:r>
              <a:rPr lang="en-US" sz="1100" dirty="0" smtClean="0"/>
              <a:t>  We </a:t>
            </a:r>
            <a:r>
              <a:rPr lang="en-US" sz="1100" dirty="0"/>
              <a:t>also have to acknowledge that “customary” varies from diocese to diocese and from parish to parish</a:t>
            </a:r>
            <a:r>
              <a:rPr lang="en-US" sz="1100" dirty="0" smtClean="0"/>
              <a:t>.  The phrase “in the customary manner” was an amendment to the 2016 English edition.</a:t>
            </a:r>
            <a:endParaRPr lang="en-US" sz="1100" dirty="0"/>
          </a:p>
          <a:p>
            <a:endParaRPr lang="en-US" sz="1100" b="1" cap="small" dirty="0" smtClean="0"/>
          </a:p>
          <a:p>
            <a:r>
              <a:rPr lang="en-US" sz="1100" b="1" dirty="0" smtClean="0"/>
              <a:t>A Suggested </a:t>
            </a:r>
            <a:r>
              <a:rPr lang="en-US" sz="1100" b="1" dirty="0"/>
              <a:t>Order for the Entrance </a:t>
            </a:r>
            <a:r>
              <a:rPr lang="en-US" sz="1100" b="1" dirty="0" smtClean="0"/>
              <a:t>Procession</a:t>
            </a:r>
            <a:endParaRPr lang="en-US" sz="1100" dirty="0"/>
          </a:p>
          <a:p>
            <a:r>
              <a:rPr lang="en-US" sz="1100" dirty="0" smtClean="0"/>
              <a:t>	Cross Bearer </a:t>
            </a:r>
            <a:endParaRPr lang="en-US" sz="1100" dirty="0"/>
          </a:p>
          <a:p>
            <a:r>
              <a:rPr lang="en-US" sz="1100" dirty="0"/>
              <a:t>	</a:t>
            </a:r>
            <a:r>
              <a:rPr lang="en-US" sz="1100" i="1" dirty="0" smtClean="0"/>
              <a:t>       Not required, but commendable;  a processional cross would set the </a:t>
            </a:r>
            <a:r>
              <a:rPr lang="en-US" sz="1100" i="1" dirty="0"/>
              <a:t>tone for </a:t>
            </a:r>
            <a:r>
              <a:rPr lang="en-US" sz="1100" i="1" dirty="0" smtClean="0"/>
              <a:t>	       the celebration </a:t>
            </a:r>
            <a:r>
              <a:rPr lang="en-US" sz="1100" i="1" dirty="0"/>
              <a:t>of the </a:t>
            </a:r>
            <a:r>
              <a:rPr lang="en-US" sz="1100" i="1" dirty="0" smtClean="0"/>
              <a:t>sacrament</a:t>
            </a:r>
            <a:endParaRPr lang="en-US" sz="1100" i="1" dirty="0"/>
          </a:p>
          <a:p>
            <a:r>
              <a:rPr lang="en-US" sz="1100" dirty="0" smtClean="0"/>
              <a:t>	Servers</a:t>
            </a:r>
            <a:endParaRPr lang="en-US" sz="1100" dirty="0"/>
          </a:p>
          <a:p>
            <a:r>
              <a:rPr lang="en-US" sz="1100" dirty="0" smtClean="0"/>
              <a:t>	Deacon</a:t>
            </a:r>
            <a:r>
              <a:rPr lang="en-US" sz="1100" dirty="0"/>
              <a:t>, if assisting</a:t>
            </a:r>
          </a:p>
          <a:p>
            <a:r>
              <a:rPr lang="en-US" sz="1100" dirty="0" smtClean="0"/>
              <a:t>	Priest </a:t>
            </a:r>
            <a:endParaRPr lang="en-US" sz="1100" dirty="0"/>
          </a:p>
          <a:p>
            <a:r>
              <a:rPr lang="en-US" sz="1100" dirty="0" smtClean="0"/>
              <a:t>	Bridesmaids/Groomsmen</a:t>
            </a:r>
            <a:r>
              <a:rPr lang="en-US" sz="1100" dirty="0"/>
              <a:t>; other attendants </a:t>
            </a:r>
            <a:r>
              <a:rPr lang="en-US" sz="1100" i="1" dirty="0"/>
              <a:t>(if applicable)</a:t>
            </a:r>
          </a:p>
          <a:p>
            <a:r>
              <a:rPr lang="en-US" sz="1100" dirty="0" smtClean="0"/>
              <a:t>	Maid </a:t>
            </a:r>
            <a:r>
              <a:rPr lang="en-US" sz="1100" dirty="0"/>
              <a:t>or Matron of Honor/Best Man </a:t>
            </a:r>
            <a:r>
              <a:rPr lang="en-US" sz="1100" i="1" dirty="0"/>
              <a:t>(official witnesses)</a:t>
            </a:r>
          </a:p>
          <a:p>
            <a:r>
              <a:rPr lang="en-US" sz="1100" dirty="0" smtClean="0"/>
              <a:t>	Bride </a:t>
            </a:r>
            <a:r>
              <a:rPr lang="en-US" sz="1100" dirty="0"/>
              <a:t>and Groom (3 options)</a:t>
            </a:r>
          </a:p>
          <a:p>
            <a:r>
              <a:rPr lang="en-US" sz="1100" dirty="0"/>
              <a:t>	</a:t>
            </a:r>
            <a:r>
              <a:rPr lang="en-US" sz="1100" dirty="0" smtClean="0"/>
              <a:t>     •</a:t>
            </a:r>
            <a:r>
              <a:rPr lang="en-US" sz="1100" dirty="0"/>
              <a:t>Bride and Groom together</a:t>
            </a:r>
          </a:p>
          <a:p>
            <a:r>
              <a:rPr lang="en-US" sz="1100" dirty="0"/>
              <a:t>	</a:t>
            </a:r>
            <a:r>
              <a:rPr lang="en-US" sz="1100" dirty="0" smtClean="0"/>
              <a:t>     •</a:t>
            </a:r>
            <a:r>
              <a:rPr lang="en-US" sz="1100" dirty="0"/>
              <a:t>Groom with parents; Bride with parents</a:t>
            </a:r>
          </a:p>
          <a:p>
            <a:r>
              <a:rPr lang="en-US" sz="1100" dirty="0"/>
              <a:t>	</a:t>
            </a:r>
            <a:r>
              <a:rPr lang="en-US" sz="1100" dirty="0" smtClean="0"/>
              <a:t>     •</a:t>
            </a:r>
            <a:r>
              <a:rPr lang="en-US" sz="1100" dirty="0"/>
              <a:t>Groom; then Bride </a:t>
            </a:r>
            <a:endParaRPr lang="en-US" sz="1100" dirty="0" smtClean="0"/>
          </a:p>
          <a:p>
            <a:r>
              <a:rPr lang="en-US" sz="1100" dirty="0" smtClean="0"/>
              <a:t>	</a:t>
            </a:r>
            <a:r>
              <a:rPr lang="en-US" sz="1100" i="1" dirty="0" smtClean="0"/>
              <a:t>There should be no change </a:t>
            </a:r>
            <a:r>
              <a:rPr lang="en-US" sz="1100" i="1" dirty="0"/>
              <a:t>of music for the bride --- </a:t>
            </a:r>
            <a:r>
              <a:rPr lang="en-US" sz="1100" i="1" dirty="0" smtClean="0"/>
              <a:t>the bride </a:t>
            </a:r>
            <a:r>
              <a:rPr lang="en-US" sz="1100" i="1" dirty="0"/>
              <a:t>and </a:t>
            </a:r>
            <a:r>
              <a:rPr lang="en-US" sz="1100" i="1" dirty="0" smtClean="0"/>
              <a:t>groom 	are </a:t>
            </a:r>
            <a:r>
              <a:rPr lang="en-US" sz="1100" i="1" dirty="0"/>
              <a:t>equal partners in this covenant </a:t>
            </a:r>
            <a:r>
              <a:rPr lang="en-US" sz="1100" i="1" dirty="0" smtClean="0"/>
              <a:t>relationship</a:t>
            </a:r>
            <a:endParaRPr lang="en-US" sz="1100" i="1" dirty="0"/>
          </a:p>
          <a:p>
            <a:endParaRPr lang="en-US" sz="1100" dirty="0"/>
          </a:p>
          <a:p>
            <a:pPr>
              <a:defRPr/>
            </a:pPr>
            <a:r>
              <a:rPr lang="en-US" sz="1100" b="1" dirty="0"/>
              <a:t>Form Two</a:t>
            </a:r>
            <a:r>
              <a:rPr lang="en-US" sz="1100" dirty="0"/>
              <a:t>: </a:t>
            </a:r>
            <a:r>
              <a:rPr lang="en-US" sz="1100" dirty="0" smtClean="0"/>
              <a:t> Typically, this assumes a </a:t>
            </a:r>
            <a:r>
              <a:rPr lang="en-US" sz="1100" u="sng" dirty="0" smtClean="0"/>
              <a:t>lack </a:t>
            </a:r>
            <a:r>
              <a:rPr lang="en-US" sz="1100" dirty="0" smtClean="0"/>
              <a:t> of procession (or at least the priest and ministers are not processing).    In </a:t>
            </a:r>
            <a:r>
              <a:rPr lang="en-US" sz="1100" dirty="0"/>
              <a:t>this </a:t>
            </a:r>
            <a:r>
              <a:rPr lang="en-US" sz="1100" dirty="0" smtClean="0"/>
              <a:t>form,  </a:t>
            </a:r>
            <a:r>
              <a:rPr lang="en-US" sz="1100" dirty="0"/>
              <a:t>the </a:t>
            </a:r>
            <a:r>
              <a:rPr lang="en-US" sz="1100" u="sng" dirty="0"/>
              <a:t>greeting</a:t>
            </a:r>
            <a:r>
              <a:rPr lang="en-US" sz="1100" dirty="0"/>
              <a:t> of the bride and groom takes place after the entrance procession.  The only insight the rubrics provide for the manner of procession is that the Priest and servers </a:t>
            </a:r>
            <a:r>
              <a:rPr lang="en-US" sz="1100" dirty="0" smtClean="0"/>
              <a:t>“go </a:t>
            </a:r>
            <a:r>
              <a:rPr lang="en-US" sz="1100" dirty="0"/>
              <a:t>to the place prepared for the couple or to his chair</a:t>
            </a:r>
            <a:r>
              <a:rPr lang="en-US" sz="1100" dirty="0" smtClean="0"/>
              <a:t>.”  </a:t>
            </a:r>
            <a:r>
              <a:rPr lang="en-US" sz="1100" dirty="0"/>
              <a:t>The priest and servers </a:t>
            </a:r>
            <a:r>
              <a:rPr lang="en-US" sz="1100" dirty="0" smtClean="0"/>
              <a:t>may </a:t>
            </a:r>
            <a:r>
              <a:rPr lang="en-US" sz="1100" dirty="0"/>
              <a:t>take their places before the </a:t>
            </a:r>
            <a:r>
              <a:rPr lang="en-US" sz="1100" dirty="0" smtClean="0"/>
              <a:t>procession to </a:t>
            </a:r>
            <a:r>
              <a:rPr lang="en-US" sz="1100" dirty="0"/>
              <a:t>await the bride and groom. </a:t>
            </a:r>
            <a:r>
              <a:rPr lang="en-US" sz="1100" dirty="0" smtClean="0"/>
              <a:t> </a:t>
            </a:r>
            <a:r>
              <a:rPr lang="en-US" sz="1100" dirty="0"/>
              <a:t> </a:t>
            </a:r>
            <a:r>
              <a:rPr lang="en-US" sz="1100" dirty="0" smtClean="0"/>
              <a:t>Perhaps the couple is getting married at Sunday Mass and they have already taken their place in the front pew.</a:t>
            </a:r>
            <a:endParaRPr lang="en-US" sz="1100" dirty="0"/>
          </a:p>
          <a:p>
            <a:pPr>
              <a:defRPr/>
            </a:pPr>
            <a:endParaRPr lang="en-US" sz="1100" dirty="0"/>
          </a:p>
          <a:p>
            <a:pPr>
              <a:defRPr/>
            </a:pPr>
            <a:r>
              <a:rPr lang="en-US" sz="1100" dirty="0"/>
              <a:t>The Order for the Entrance Procession suggested </a:t>
            </a:r>
            <a:r>
              <a:rPr lang="en-US" sz="1100" dirty="0" smtClean="0"/>
              <a:t>for </a:t>
            </a:r>
            <a:r>
              <a:rPr lang="en-US" sz="1100" dirty="0"/>
              <a:t>Form One </a:t>
            </a:r>
            <a:r>
              <a:rPr lang="en-US" sz="1100" dirty="0" smtClean="0"/>
              <a:t>(above) may </a:t>
            </a:r>
            <a:r>
              <a:rPr lang="en-US" sz="1100" dirty="0"/>
              <a:t>be used with both </a:t>
            </a:r>
            <a:r>
              <a:rPr lang="en-US" sz="1100" dirty="0" smtClean="0"/>
              <a:t>forms </a:t>
            </a:r>
            <a:r>
              <a:rPr lang="en-US" sz="1100" dirty="0"/>
              <a:t>or adjusted </a:t>
            </a:r>
            <a:r>
              <a:rPr lang="en-US" sz="1100" dirty="0" smtClean="0"/>
              <a:t>accordingly, according to local custom.</a:t>
            </a:r>
            <a:endParaRPr lang="en-US" sz="1100" dirty="0"/>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5</a:t>
            </a:fld>
            <a:endParaRPr lang="en-US"/>
          </a:p>
        </p:txBody>
      </p:sp>
    </p:spTree>
    <p:extLst>
      <p:ext uri="{BB962C8B-B14F-4D97-AF65-F5344CB8AC3E}">
        <p14:creationId xmlns:p14="http://schemas.microsoft.com/office/powerpoint/2010/main" val="1854455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95538" y="490538"/>
            <a:ext cx="1905000" cy="1428750"/>
          </a:xfrm>
        </p:spPr>
      </p:sp>
      <p:sp>
        <p:nvSpPr>
          <p:cNvPr id="3" name="Notes Placeholder 2"/>
          <p:cNvSpPr>
            <a:spLocks noGrp="1"/>
          </p:cNvSpPr>
          <p:nvPr>
            <p:ph type="body" idx="1"/>
          </p:nvPr>
        </p:nvSpPr>
        <p:spPr>
          <a:xfrm>
            <a:off x="707708" y="2319337"/>
            <a:ext cx="5661660" cy="6341508"/>
          </a:xfrm>
        </p:spPr>
        <p:txBody>
          <a:bodyPr/>
          <a:lstStyle/>
          <a:p>
            <a:r>
              <a:rPr lang="en-US" b="1" dirty="0"/>
              <a:t>Entrance Chant/Song </a:t>
            </a:r>
            <a:r>
              <a:rPr lang="en-US" dirty="0" smtClean="0"/>
              <a:t>(OCM  46</a:t>
            </a:r>
            <a:r>
              <a:rPr lang="en-US" dirty="0"/>
              <a:t>, 50)</a:t>
            </a:r>
          </a:p>
          <a:p>
            <a:endParaRPr lang="en-US" dirty="0" smtClean="0"/>
          </a:p>
          <a:p>
            <a:r>
              <a:rPr lang="en-US" dirty="0" smtClean="0"/>
              <a:t>The </a:t>
            </a:r>
            <a:r>
              <a:rPr lang="en-US" dirty="0"/>
              <a:t>purpose of the Entrance Chant or Song is the same for a Wedding liturgy as it is for </a:t>
            </a:r>
            <a:r>
              <a:rPr lang="en-US" dirty="0" smtClean="0"/>
              <a:t>and Mass – “it opens </a:t>
            </a:r>
            <a:r>
              <a:rPr lang="en-US" dirty="0"/>
              <a:t>the </a:t>
            </a:r>
            <a:r>
              <a:rPr lang="en-US" dirty="0" smtClean="0"/>
              <a:t>celebration; fosters </a:t>
            </a:r>
            <a:r>
              <a:rPr lang="en-US" dirty="0"/>
              <a:t>the unity of those that have been </a:t>
            </a:r>
            <a:r>
              <a:rPr lang="en-US" dirty="0" smtClean="0"/>
              <a:t>gathered;  introduces </a:t>
            </a:r>
            <a:r>
              <a:rPr lang="en-US" dirty="0"/>
              <a:t>their thoughts to the mystery of the particular </a:t>
            </a:r>
            <a:r>
              <a:rPr lang="en-US" dirty="0" smtClean="0"/>
              <a:t>celebration; and </a:t>
            </a:r>
            <a:r>
              <a:rPr lang="en-US" dirty="0"/>
              <a:t>may accompany the </a:t>
            </a:r>
            <a:r>
              <a:rPr lang="en-US" dirty="0" smtClean="0"/>
              <a:t>procession” (GIRM 47).</a:t>
            </a:r>
            <a:endParaRPr lang="en-US" dirty="0"/>
          </a:p>
          <a:p>
            <a:endParaRPr lang="en-US" dirty="0"/>
          </a:p>
          <a:p>
            <a:r>
              <a:rPr lang="en-US" b="1" u="sng" dirty="0"/>
              <a:t>Form One </a:t>
            </a:r>
          </a:p>
          <a:p>
            <a:pPr>
              <a:buNone/>
            </a:pPr>
            <a:r>
              <a:rPr lang="en-US" dirty="0" smtClean="0"/>
              <a:t>The </a:t>
            </a:r>
            <a:r>
              <a:rPr lang="en-US" dirty="0"/>
              <a:t>procession to the altar then takes place in the customary manner. Meanwhile, the Entrance Chant takes place (46).</a:t>
            </a:r>
          </a:p>
          <a:p>
            <a:endParaRPr lang="en-US" dirty="0"/>
          </a:p>
          <a:p>
            <a:r>
              <a:rPr lang="en-US" b="1" dirty="0" smtClean="0"/>
              <a:t>Sing </a:t>
            </a:r>
            <a:r>
              <a:rPr lang="en-US" b="1" dirty="0"/>
              <a:t>to the Lord:  Music in Divine </a:t>
            </a:r>
            <a:r>
              <a:rPr lang="en-US" b="1" dirty="0" smtClean="0"/>
              <a:t>Worship</a:t>
            </a:r>
            <a:r>
              <a:rPr lang="en-US" dirty="0"/>
              <a:t> </a:t>
            </a:r>
            <a:r>
              <a:rPr lang="en-US" dirty="0" smtClean="0"/>
              <a:t>offers </a:t>
            </a:r>
            <a:r>
              <a:rPr lang="en-US" dirty="0"/>
              <a:t>these </a:t>
            </a:r>
            <a:r>
              <a:rPr lang="en-US" dirty="0" smtClean="0"/>
              <a:t>guidelines:   “The </a:t>
            </a:r>
            <a:r>
              <a:rPr lang="en-US" dirty="0"/>
              <a:t>entrance procession is accompanied by a suitable song or instrumental music. If instrumental music is played, the assembly may join in a song once all have taken their </a:t>
            </a:r>
            <a:r>
              <a:rPr lang="en-US" dirty="0" smtClean="0"/>
              <a:t>places” (222</a:t>
            </a:r>
            <a:r>
              <a:rPr lang="en-US" dirty="0"/>
              <a:t>).</a:t>
            </a:r>
          </a:p>
          <a:p>
            <a:endParaRPr lang="en-US" b="1" dirty="0"/>
          </a:p>
          <a:p>
            <a:r>
              <a:rPr lang="en-US" b="1" dirty="0" smtClean="0">
                <a:solidFill>
                  <a:srgbClr val="C00000"/>
                </a:solidFill>
                <a:sym typeface="Wingdings"/>
              </a:rPr>
              <a:t></a:t>
            </a:r>
            <a:r>
              <a:rPr lang="en-US" b="1" dirty="0" smtClean="0">
                <a:solidFill>
                  <a:srgbClr val="C00000"/>
                </a:solidFill>
              </a:rPr>
              <a:t>Best </a:t>
            </a:r>
            <a:r>
              <a:rPr lang="en-US" b="1" dirty="0">
                <a:solidFill>
                  <a:srgbClr val="C00000"/>
                </a:solidFill>
              </a:rPr>
              <a:t>Practice</a:t>
            </a:r>
            <a:endParaRPr lang="en-US" dirty="0">
              <a:solidFill>
                <a:srgbClr val="C00000"/>
              </a:solidFill>
            </a:endParaRPr>
          </a:p>
          <a:p>
            <a:r>
              <a:rPr lang="en-US" dirty="0"/>
              <a:t>Since the people that have come to this liturgy are usually related </a:t>
            </a:r>
            <a:r>
              <a:rPr lang="en-US" dirty="0" smtClean="0"/>
              <a:t>to or </a:t>
            </a:r>
            <a:r>
              <a:rPr lang="en-US" dirty="0"/>
              <a:t>are friends with the bride and groom, they want to watch them enter. In order to accommodate this desire as well as give full attention to the opening song, best practice would advise:</a:t>
            </a:r>
          </a:p>
          <a:p>
            <a:r>
              <a:rPr lang="en-US" dirty="0" smtClean="0"/>
              <a:t>a)Have </a:t>
            </a:r>
            <a:r>
              <a:rPr lang="en-US" dirty="0"/>
              <a:t>instrumental music played while the ministers and bridal party are coming </a:t>
            </a:r>
            <a:r>
              <a:rPr lang="en-US" dirty="0" smtClean="0"/>
              <a:t>in (perhaps an improvised version of the entrance hymn). When </a:t>
            </a:r>
            <a:r>
              <a:rPr lang="en-US" dirty="0"/>
              <a:t>the bride and groom reach their places, the entrance song is then sung by </a:t>
            </a:r>
            <a:r>
              <a:rPr lang="en-US" dirty="0" smtClean="0"/>
              <a:t>all.    </a:t>
            </a:r>
            <a:r>
              <a:rPr lang="en-US" b="1" dirty="0" smtClean="0"/>
              <a:t>OR</a:t>
            </a:r>
            <a:endParaRPr lang="en-US" b="1" dirty="0"/>
          </a:p>
          <a:p>
            <a:r>
              <a:rPr lang="en-US" dirty="0" smtClean="0"/>
              <a:t>b)If </a:t>
            </a:r>
            <a:r>
              <a:rPr lang="en-US" dirty="0"/>
              <a:t>the particular entrance song chosen is in a responsorial form, a dialogue between the cantor and the rest of the assembly, then the people can participate and still keep their eyes on the entrance procession.</a:t>
            </a:r>
          </a:p>
          <a:p>
            <a:endParaRPr lang="en-US" dirty="0"/>
          </a:p>
          <a:p>
            <a:r>
              <a:rPr lang="en-US" b="1" u="sng" dirty="0"/>
              <a:t>Form Two</a:t>
            </a:r>
          </a:p>
          <a:p>
            <a:r>
              <a:rPr lang="en-US" dirty="0" smtClean="0"/>
              <a:t>When </a:t>
            </a:r>
            <a:r>
              <a:rPr lang="en-US" dirty="0"/>
              <a:t>the couple have arrived at their place, the Priest receives then and warmly greets </a:t>
            </a:r>
            <a:r>
              <a:rPr lang="en-US" dirty="0" smtClean="0"/>
              <a:t>them. Then </a:t>
            </a:r>
            <a:r>
              <a:rPr lang="en-US" b="1" dirty="0"/>
              <a:t>during</a:t>
            </a:r>
            <a:r>
              <a:rPr lang="en-US" dirty="0"/>
              <a:t> the Entrance Chant the Priest goes to altar, reverences, venerates and goes to his </a:t>
            </a:r>
            <a:r>
              <a:rPr lang="en-US" dirty="0" smtClean="0"/>
              <a:t>chair.   Note</a:t>
            </a:r>
            <a:r>
              <a:rPr lang="en-US" dirty="0"/>
              <a:t>: in both Form One and Form Two </a:t>
            </a:r>
            <a:r>
              <a:rPr lang="en-US" u="sng" dirty="0"/>
              <a:t>this song is an element of the </a:t>
            </a:r>
            <a:r>
              <a:rPr lang="en-US" u="sng" dirty="0" smtClean="0"/>
              <a:t>liturgy, not </a:t>
            </a:r>
            <a:r>
              <a:rPr lang="en-US" u="sng" dirty="0"/>
              <a:t>an option.</a:t>
            </a:r>
          </a:p>
          <a:p>
            <a:endParaRPr lang="en-US" dirty="0"/>
          </a:p>
          <a:p>
            <a:r>
              <a:rPr lang="en-US" b="1" dirty="0" smtClean="0">
                <a:solidFill>
                  <a:srgbClr val="C00000"/>
                </a:solidFill>
                <a:sym typeface="Wingdings"/>
              </a:rPr>
              <a:t></a:t>
            </a:r>
            <a:r>
              <a:rPr lang="en-US" b="1" dirty="0" smtClean="0">
                <a:solidFill>
                  <a:srgbClr val="C00000"/>
                </a:solidFill>
              </a:rPr>
              <a:t>Best </a:t>
            </a:r>
            <a:r>
              <a:rPr lang="en-US" b="1" dirty="0">
                <a:solidFill>
                  <a:srgbClr val="C00000"/>
                </a:solidFill>
              </a:rPr>
              <a:t>P</a:t>
            </a:r>
            <a:r>
              <a:rPr lang="en-US" b="1" dirty="0" smtClean="0">
                <a:solidFill>
                  <a:srgbClr val="C00000"/>
                </a:solidFill>
              </a:rPr>
              <a:t>ractice</a:t>
            </a:r>
            <a:r>
              <a:rPr lang="en-US" dirty="0"/>
              <a:t>:  This song must be accessible for the </a:t>
            </a:r>
            <a:r>
              <a:rPr lang="en-US" dirty="0" smtClean="0"/>
              <a:t>assembly – a familiar hymn, a </a:t>
            </a:r>
            <a:r>
              <a:rPr lang="en-US" dirty="0"/>
              <a:t>common hymn </a:t>
            </a:r>
            <a:r>
              <a:rPr lang="en-US" dirty="0" smtClean="0"/>
              <a:t>tune, or responsorial-style hymn.</a:t>
            </a:r>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6</a:t>
            </a:fld>
            <a:endParaRPr lang="en-US"/>
          </a:p>
        </p:txBody>
      </p:sp>
    </p:spTree>
    <p:extLst>
      <p:ext uri="{BB962C8B-B14F-4D97-AF65-F5344CB8AC3E}">
        <p14:creationId xmlns:p14="http://schemas.microsoft.com/office/powerpoint/2010/main" val="160216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1675"/>
            <a:ext cx="4016375" cy="3013075"/>
          </a:xfrm>
        </p:spPr>
      </p:sp>
      <p:sp>
        <p:nvSpPr>
          <p:cNvPr id="3" name="Notes Placeholder 2"/>
          <p:cNvSpPr>
            <a:spLocks noGrp="1"/>
          </p:cNvSpPr>
          <p:nvPr>
            <p:ph type="body" idx="1"/>
          </p:nvPr>
        </p:nvSpPr>
        <p:spPr>
          <a:xfrm>
            <a:off x="707708" y="3919537"/>
            <a:ext cx="5661660" cy="4741308"/>
          </a:xfrm>
        </p:spPr>
        <p:txBody>
          <a:bodyPr/>
          <a:lstStyle/>
          <a:p>
            <a:r>
              <a:rPr lang="en-US" b="1" dirty="0" smtClean="0"/>
              <a:t>Greeting </a:t>
            </a:r>
            <a:r>
              <a:rPr lang="en-US" b="1" dirty="0"/>
              <a:t>of the People</a:t>
            </a:r>
            <a:r>
              <a:rPr lang="en-US" cap="small" dirty="0"/>
              <a:t> </a:t>
            </a:r>
            <a:endParaRPr lang="en-US" dirty="0"/>
          </a:p>
          <a:p>
            <a:endParaRPr lang="en-US" dirty="0"/>
          </a:p>
          <a:p>
            <a:r>
              <a:rPr lang="en-US" dirty="0" smtClean="0"/>
              <a:t>The priest and people make a Sign of the Cross.</a:t>
            </a:r>
          </a:p>
          <a:p>
            <a:endParaRPr lang="en-US" dirty="0"/>
          </a:p>
          <a:p>
            <a:r>
              <a:rPr lang="en-US" dirty="0" smtClean="0"/>
              <a:t>The priest greets the assembly.  This greeting </a:t>
            </a:r>
            <a:r>
              <a:rPr lang="en-US" dirty="0"/>
              <a:t>is not to be confused with the greeting of the couple that has already taken </a:t>
            </a:r>
            <a:r>
              <a:rPr lang="en-US" dirty="0" smtClean="0"/>
              <a:t>place;  here it refers </a:t>
            </a:r>
            <a:r>
              <a:rPr lang="en-US" dirty="0"/>
              <a:t>to the usual form in the Introductory Rites of Mass. The text for this greeting is taken from one of the options in the </a:t>
            </a:r>
            <a:r>
              <a:rPr lang="en-US" dirty="0" smtClean="0"/>
              <a:t>Roman Missal, third edition (cf. OCM </a:t>
            </a:r>
            <a:r>
              <a:rPr lang="en-US" cap="small" dirty="0" smtClean="0"/>
              <a:t>51</a:t>
            </a:r>
            <a:r>
              <a:rPr lang="en-US" cap="small" dirty="0"/>
              <a:t>).</a:t>
            </a:r>
            <a:endParaRPr lang="en-US" dirty="0"/>
          </a:p>
          <a:p>
            <a:r>
              <a:rPr lang="en-US" dirty="0"/>
              <a:t> </a:t>
            </a:r>
          </a:p>
          <a:p>
            <a:r>
              <a:rPr lang="en-US" b="1" dirty="0"/>
              <a:t>Introduction </a:t>
            </a:r>
            <a:r>
              <a:rPr lang="en-US" b="1" dirty="0" smtClean="0"/>
              <a:t>  (OCM 52-53)</a:t>
            </a:r>
            <a:endParaRPr lang="en-US" b="1" dirty="0"/>
          </a:p>
          <a:p>
            <a:r>
              <a:rPr lang="en-US" dirty="0"/>
              <a:t>This introduction is a </a:t>
            </a:r>
            <a:r>
              <a:rPr lang="en-US" b="1" dirty="0"/>
              <a:t>new</a:t>
            </a:r>
            <a:r>
              <a:rPr lang="en-US" dirty="0"/>
              <a:t> element in this edition. Two options </a:t>
            </a:r>
            <a:r>
              <a:rPr lang="en-US" dirty="0" smtClean="0"/>
              <a:t>are </a:t>
            </a:r>
            <a:r>
              <a:rPr lang="en-US" dirty="0"/>
              <a:t>given, as well as </a:t>
            </a:r>
            <a:r>
              <a:rPr lang="en-US" dirty="0" smtClean="0"/>
              <a:t>the familiar option to </a:t>
            </a:r>
            <a:r>
              <a:rPr lang="en-US" dirty="0"/>
              <a:t>use </a:t>
            </a:r>
            <a:r>
              <a:rPr lang="en-US" dirty="0" smtClean="0"/>
              <a:t>“these </a:t>
            </a:r>
            <a:r>
              <a:rPr lang="en-US" dirty="0"/>
              <a:t>or similar words</a:t>
            </a:r>
            <a:r>
              <a:rPr lang="en-US" dirty="0" smtClean="0"/>
              <a:t>.” </a:t>
            </a:r>
            <a:r>
              <a:rPr lang="en-US" dirty="0"/>
              <a:t>This introduction sets the tone for what is to </a:t>
            </a:r>
            <a:r>
              <a:rPr lang="en-US" dirty="0" smtClean="0"/>
              <a:t>come. </a:t>
            </a:r>
          </a:p>
          <a:p>
            <a:r>
              <a:rPr lang="en-US" dirty="0"/>
              <a:t>	</a:t>
            </a:r>
            <a:endParaRPr lang="en-US" dirty="0" smtClean="0"/>
          </a:p>
          <a:p>
            <a:r>
              <a:rPr lang="en-US" dirty="0">
                <a:solidFill>
                  <a:srgbClr val="C00000"/>
                </a:solidFill>
              </a:rPr>
              <a:t>	</a:t>
            </a:r>
            <a:r>
              <a:rPr lang="en-US" dirty="0" smtClean="0">
                <a:solidFill>
                  <a:srgbClr val="C00000"/>
                </a:solidFill>
              </a:rPr>
              <a:t>PRESENTER: READ OCM nos. 52 or 53</a:t>
            </a:r>
            <a:endParaRPr lang="en-US" dirty="0">
              <a:solidFill>
                <a:srgbClr val="C00000"/>
              </a:solidFill>
            </a:endParaRPr>
          </a:p>
          <a:p>
            <a:endParaRPr lang="en-US" dirty="0"/>
          </a:p>
          <a:p>
            <a:r>
              <a:rPr lang="en-US" dirty="0"/>
              <a:t>Note:  There is </a:t>
            </a:r>
            <a:r>
              <a:rPr lang="en-US" dirty="0" smtClean="0"/>
              <a:t>no Penitential Act.</a:t>
            </a:r>
          </a:p>
          <a:p>
            <a:endParaRPr lang="en-US" dirty="0"/>
          </a:p>
          <a:p>
            <a:r>
              <a:rPr lang="en-US" i="1" dirty="0" smtClean="0"/>
              <a:t>[Aside: This is consistent with other liturgical books, such as the Rite of Baptism of Children, The Order of Christian Funerals, and some RCIA rites within Mass.]  </a:t>
            </a:r>
            <a:endParaRPr lang="en-US" i="1"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7</a:t>
            </a:fld>
            <a:endParaRPr lang="en-US"/>
          </a:p>
        </p:txBody>
      </p:sp>
    </p:spTree>
    <p:extLst>
      <p:ext uri="{BB962C8B-B14F-4D97-AF65-F5344CB8AC3E}">
        <p14:creationId xmlns:p14="http://schemas.microsoft.com/office/powerpoint/2010/main" val="393016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2138" y="719138"/>
            <a:ext cx="3330575" cy="2498725"/>
          </a:xfrm>
        </p:spPr>
      </p:sp>
      <p:sp>
        <p:nvSpPr>
          <p:cNvPr id="3" name="Notes Placeholder 2"/>
          <p:cNvSpPr>
            <a:spLocks noGrp="1"/>
          </p:cNvSpPr>
          <p:nvPr>
            <p:ph type="body" idx="1"/>
          </p:nvPr>
        </p:nvSpPr>
        <p:spPr>
          <a:xfrm>
            <a:off x="719137" y="3538537"/>
            <a:ext cx="5661660" cy="5029200"/>
          </a:xfrm>
        </p:spPr>
        <p:txBody>
          <a:bodyPr/>
          <a:lstStyle/>
          <a:p>
            <a:r>
              <a:rPr lang="en-US" b="1" dirty="0"/>
              <a:t>Glory to God (53)</a:t>
            </a:r>
          </a:p>
          <a:p>
            <a:r>
              <a:rPr lang="en-US" dirty="0" smtClean="0"/>
              <a:t>The Gloria is sung </a:t>
            </a:r>
            <a:r>
              <a:rPr lang="en-US" dirty="0"/>
              <a:t>or recited if the Ritual Mass </a:t>
            </a:r>
            <a:r>
              <a:rPr lang="en-US" dirty="0" smtClean="0"/>
              <a:t>“For </a:t>
            </a:r>
            <a:r>
              <a:rPr lang="en-US" dirty="0"/>
              <a:t>the Celebration of </a:t>
            </a:r>
            <a:r>
              <a:rPr lang="en-US" dirty="0" smtClean="0"/>
              <a:t>Matrimony” </a:t>
            </a:r>
            <a:r>
              <a:rPr lang="en-US" dirty="0"/>
              <a:t>is used and </a:t>
            </a:r>
            <a:r>
              <a:rPr lang="en-US" dirty="0" smtClean="0"/>
              <a:t>on </a:t>
            </a:r>
            <a:r>
              <a:rPr lang="en-US" dirty="0"/>
              <a:t>other days when the </a:t>
            </a:r>
            <a:r>
              <a:rPr lang="en-US" dirty="0" smtClean="0"/>
              <a:t>Gloria is prescribed.</a:t>
            </a:r>
          </a:p>
          <a:p>
            <a:endParaRPr lang="en-US" dirty="0"/>
          </a:p>
          <a:p>
            <a:r>
              <a:rPr lang="en-US" dirty="0"/>
              <a:t>Options for the manner of singing this hymn: </a:t>
            </a:r>
          </a:p>
          <a:p>
            <a:r>
              <a:rPr lang="en-US" dirty="0"/>
              <a:t>a)  Through-composed, sung through without a congregational refrain(s)</a:t>
            </a:r>
          </a:p>
          <a:p>
            <a:r>
              <a:rPr lang="en-US" dirty="0"/>
              <a:t>b)   Responsorial form, a dialogue between the cantor and the congregation.  The congregation sings a refrain between sections</a:t>
            </a:r>
          </a:p>
          <a:p>
            <a:endParaRPr lang="en-US" b="1" dirty="0" smtClean="0"/>
          </a:p>
          <a:p>
            <a:r>
              <a:rPr lang="en-US" b="1" dirty="0" smtClean="0">
                <a:solidFill>
                  <a:srgbClr val="C00000"/>
                </a:solidFill>
                <a:sym typeface="Wingdings"/>
              </a:rPr>
              <a:t></a:t>
            </a:r>
            <a:r>
              <a:rPr lang="en-US" b="1" dirty="0" smtClean="0">
                <a:solidFill>
                  <a:srgbClr val="C00000"/>
                </a:solidFill>
              </a:rPr>
              <a:t>Best practice</a:t>
            </a:r>
            <a:r>
              <a:rPr lang="en-US" dirty="0" smtClean="0"/>
              <a:t>.  If the </a:t>
            </a:r>
            <a:r>
              <a:rPr lang="en-US" i="1" dirty="0" smtClean="0"/>
              <a:t>Glory to God </a:t>
            </a:r>
            <a:r>
              <a:rPr lang="en-US" dirty="0" smtClean="0"/>
              <a:t>is sung</a:t>
            </a:r>
            <a:r>
              <a:rPr lang="en-US" dirty="0"/>
              <a:t>, the setting </a:t>
            </a:r>
            <a:r>
              <a:rPr lang="en-US" dirty="0" smtClean="0"/>
              <a:t>should ensure </a:t>
            </a:r>
            <a:r>
              <a:rPr lang="en-US" dirty="0"/>
              <a:t>participation of the assembly. </a:t>
            </a:r>
            <a:r>
              <a:rPr lang="en-US" dirty="0" smtClean="0"/>
              <a:t>  The setting should be familiar to most people or a response style might be chosen.   The refrain </a:t>
            </a:r>
            <a:r>
              <a:rPr lang="en-US" dirty="0"/>
              <a:t>(if using the </a:t>
            </a:r>
            <a:r>
              <a:rPr lang="en-US" dirty="0" smtClean="0"/>
              <a:t>response style setting)  </a:t>
            </a:r>
            <a:r>
              <a:rPr lang="en-US" dirty="0"/>
              <a:t>or the complete musical </a:t>
            </a:r>
            <a:r>
              <a:rPr lang="en-US" dirty="0" smtClean="0"/>
              <a:t>notation </a:t>
            </a:r>
            <a:r>
              <a:rPr lang="en-US" dirty="0"/>
              <a:t>(if using a through-composed setting) should be in the worship aid. </a:t>
            </a:r>
            <a:r>
              <a:rPr lang="en-US" dirty="0" smtClean="0"/>
              <a:t> If the </a:t>
            </a:r>
            <a:r>
              <a:rPr lang="en-US" i="1" dirty="0" smtClean="0"/>
              <a:t>Glory</a:t>
            </a:r>
            <a:r>
              <a:rPr lang="en-US" dirty="0" smtClean="0"/>
              <a:t> </a:t>
            </a:r>
            <a:r>
              <a:rPr lang="en-US" i="1" dirty="0" smtClean="0"/>
              <a:t>to God </a:t>
            </a:r>
            <a:r>
              <a:rPr lang="en-US" dirty="0" smtClean="0"/>
              <a:t>is to be recited, the </a:t>
            </a:r>
            <a:r>
              <a:rPr lang="en-US" dirty="0"/>
              <a:t>worship aid should contain the </a:t>
            </a:r>
            <a:r>
              <a:rPr lang="en-US" dirty="0" smtClean="0"/>
              <a:t>text. </a:t>
            </a:r>
            <a:endParaRPr lang="en-US" dirty="0"/>
          </a:p>
          <a:p>
            <a:r>
              <a:rPr lang="en-US" b="1" dirty="0"/>
              <a:t> </a:t>
            </a:r>
            <a:endParaRPr lang="en-US" b="1" dirty="0" smtClean="0"/>
          </a:p>
          <a:p>
            <a:endParaRPr lang="en-US" dirty="0"/>
          </a:p>
          <a:p>
            <a:r>
              <a:rPr lang="en-US" b="1" dirty="0"/>
              <a:t>Collect (Opening Prayer)</a:t>
            </a:r>
            <a:endParaRPr lang="en-US" dirty="0"/>
          </a:p>
          <a:p>
            <a:r>
              <a:rPr lang="en-US" dirty="0"/>
              <a:t>There are six options, new or newly translated, </a:t>
            </a:r>
            <a:r>
              <a:rPr lang="en-US" dirty="0" smtClean="0"/>
              <a:t>for the Collect. They may be found in Chapter IV of the OCM as well as in the “Ritual Mass V: For the Celebration of Marriage” of the </a:t>
            </a:r>
            <a:r>
              <a:rPr lang="en-US" i="1" dirty="0" smtClean="0"/>
              <a:t>Roman Missal, third edition</a:t>
            </a:r>
            <a:r>
              <a:rPr lang="en-US" dirty="0" smtClean="0"/>
              <a:t>.  The Missal provides three options for this Ritual Mass.  </a:t>
            </a:r>
          </a:p>
          <a:p>
            <a:endParaRPr lang="en-US" dirty="0"/>
          </a:p>
          <a:p>
            <a:r>
              <a:rPr lang="en-US" dirty="0" smtClean="0"/>
              <a:t>The OCM indicates that one Collect  (OCM 188) </a:t>
            </a:r>
            <a:r>
              <a:rPr lang="en-US" dirty="0"/>
              <a:t>may not be used when the first option of the Nuptial Blessing is used </a:t>
            </a:r>
            <a:r>
              <a:rPr lang="en-US" dirty="0" smtClean="0"/>
              <a:t>(74, 105). it </a:t>
            </a:r>
            <a:r>
              <a:rPr lang="en-US" dirty="0"/>
              <a:t>duplicates the </a:t>
            </a:r>
            <a:r>
              <a:rPr lang="en-US" dirty="0" smtClean="0"/>
              <a:t>content. </a:t>
            </a:r>
            <a:endParaRPr lang="en-US" dirty="0"/>
          </a:p>
          <a:p>
            <a:r>
              <a:rPr lang="en-US" cap="small" dirty="0"/>
              <a:t> </a:t>
            </a:r>
            <a:endParaRPr lang="en-US" dirty="0"/>
          </a:p>
          <a:p>
            <a:r>
              <a:rPr lang="en-US" dirty="0"/>
              <a:t>The Collect for the Mass of the Day is used when the Ritual Mass is not celebrated (54).</a:t>
            </a: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8</a:t>
            </a:fld>
            <a:endParaRPr lang="en-US"/>
          </a:p>
        </p:txBody>
      </p:sp>
    </p:spTree>
    <p:extLst>
      <p:ext uri="{BB962C8B-B14F-4D97-AF65-F5344CB8AC3E}">
        <p14:creationId xmlns:p14="http://schemas.microsoft.com/office/powerpoint/2010/main" val="362448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FF0000"/>
              </a:solidFill>
            </a:endParaRPr>
          </a:p>
          <a:p>
            <a:endParaRPr lang="en-US" dirty="0">
              <a:solidFill>
                <a:srgbClr val="FF0000"/>
              </a:solidFill>
            </a:endParaRPr>
          </a:p>
          <a:p>
            <a:r>
              <a:rPr lang="en-US" dirty="0" smtClean="0"/>
              <a:t>The </a:t>
            </a:r>
            <a:r>
              <a:rPr lang="en-US" dirty="0"/>
              <a:t>form and content of The Liturgy of the Word </a:t>
            </a:r>
            <a:r>
              <a:rPr lang="en-US" dirty="0" smtClean="0"/>
              <a:t>at a celebration of Marriage is similar to Sunday Mass.   </a:t>
            </a:r>
          </a:p>
          <a:p>
            <a:endParaRPr lang="en-US" dirty="0"/>
          </a:p>
          <a:p>
            <a:r>
              <a:rPr lang="en-US" dirty="0" smtClean="0"/>
              <a:t>Three </a:t>
            </a:r>
            <a:r>
              <a:rPr lang="en-US" dirty="0"/>
              <a:t>readings from Scripture </a:t>
            </a:r>
            <a:r>
              <a:rPr lang="en-US" dirty="0" smtClean="0"/>
              <a:t>“may” </a:t>
            </a:r>
            <a:r>
              <a:rPr lang="en-US" dirty="0"/>
              <a:t>be used (55) ---this is not a change from the previous edition (55). When the Ritual Mass is celebrated, it is normative that there will be </a:t>
            </a:r>
            <a:r>
              <a:rPr lang="en-US" u="sng" dirty="0"/>
              <a:t>two</a:t>
            </a:r>
            <a:r>
              <a:rPr lang="en-US" dirty="0"/>
              <a:t> readings and a psalm before the Gospel, but </a:t>
            </a:r>
            <a:r>
              <a:rPr lang="en-US" u="sng" dirty="0" smtClean="0"/>
              <a:t>one</a:t>
            </a:r>
            <a:r>
              <a:rPr lang="en-US" dirty="0" smtClean="0"/>
              <a:t> </a:t>
            </a:r>
            <a:r>
              <a:rPr lang="en-US" dirty="0"/>
              <a:t>reading and a psalm </a:t>
            </a:r>
            <a:r>
              <a:rPr lang="en-US" dirty="0" smtClean="0"/>
              <a:t>before the Gospel</a:t>
            </a:r>
            <a:r>
              <a:rPr lang="en-US" dirty="0"/>
              <a:t> </a:t>
            </a:r>
            <a:r>
              <a:rPr lang="en-US" dirty="0" smtClean="0"/>
              <a:t>may also be prepared.</a:t>
            </a:r>
            <a:endParaRPr lang="en-US" dirty="0"/>
          </a:p>
          <a:p>
            <a:endParaRPr lang="en-US" dirty="0" smtClean="0"/>
          </a:p>
          <a:p>
            <a:r>
              <a:rPr lang="en-US" dirty="0" smtClean="0"/>
              <a:t>One </a:t>
            </a:r>
            <a:r>
              <a:rPr lang="en-US" dirty="0"/>
              <a:t>complete set of readings including the responsorial psalm is given within the rite itself (56). These are also included among the selections in Chapter IV (OCM 144-187).</a:t>
            </a:r>
          </a:p>
          <a:p>
            <a:endParaRPr lang="en-US" dirty="0"/>
          </a:p>
          <a:p>
            <a:r>
              <a:rPr lang="en-US" dirty="0" smtClean="0"/>
              <a:t>It is assumed that, when celebrating the “Ritual Mass: For the Celebration of Marriage,”  one is always drawing from the complementary section in the Lectionary for Mass, nos. 801-805 </a:t>
            </a:r>
            <a:r>
              <a:rPr lang="en-US" dirty="0"/>
              <a:t>[807</a:t>
            </a:r>
            <a:r>
              <a:rPr lang="en-US" dirty="0" smtClean="0"/>
              <a:t>].</a:t>
            </a:r>
          </a:p>
          <a:p>
            <a:endParaRPr lang="en-US" dirty="0" smtClean="0"/>
          </a:p>
          <a:p>
            <a:r>
              <a:rPr lang="en-US" dirty="0" smtClean="0"/>
              <a:t>In keeping with an ancient tradition of the Church, one would not read from the Old Testament in the Easter Season, so the reading from Revelation would be chosen as the first of three readings.</a:t>
            </a:r>
            <a:endParaRPr lang="en-US" dirty="0"/>
          </a:p>
          <a:p>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9</a:t>
            </a:fld>
            <a:endParaRPr lang="en-US"/>
          </a:p>
        </p:txBody>
      </p:sp>
    </p:spTree>
    <p:extLst>
      <p:ext uri="{BB962C8B-B14F-4D97-AF65-F5344CB8AC3E}">
        <p14:creationId xmlns:p14="http://schemas.microsoft.com/office/powerpoint/2010/main" val="3691451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0738" y="566738"/>
            <a:ext cx="2590800" cy="1944687"/>
          </a:xfrm>
        </p:spPr>
      </p:sp>
      <p:sp>
        <p:nvSpPr>
          <p:cNvPr id="3" name="Notes Placeholder 2"/>
          <p:cNvSpPr>
            <a:spLocks noGrp="1"/>
          </p:cNvSpPr>
          <p:nvPr>
            <p:ph type="body" idx="1"/>
          </p:nvPr>
        </p:nvSpPr>
        <p:spPr>
          <a:xfrm>
            <a:off x="707708" y="2624137"/>
            <a:ext cx="5661660" cy="6036708"/>
          </a:xfrm>
        </p:spPr>
        <p:txBody>
          <a:bodyPr/>
          <a:lstStyle/>
          <a:p>
            <a:r>
              <a:rPr lang="en-US" sz="1100" dirty="0" smtClean="0"/>
              <a:t>The importance </a:t>
            </a:r>
            <a:r>
              <a:rPr lang="en-US" sz="1100" dirty="0"/>
              <a:t>of Scripture is stressed in the </a:t>
            </a:r>
            <a:r>
              <a:rPr lang="en-US" sz="1100" dirty="0" smtClean="0"/>
              <a:t>Introduction (cf. OCM 34).</a:t>
            </a:r>
            <a:endParaRPr lang="en-US" sz="1100" dirty="0"/>
          </a:p>
          <a:p>
            <a:endParaRPr lang="en-US" sz="1100" dirty="0" smtClean="0">
              <a:solidFill>
                <a:srgbClr val="FF0000"/>
              </a:solidFill>
            </a:endParaRPr>
          </a:p>
          <a:p>
            <a:r>
              <a:rPr lang="en-US" sz="1100" b="1" dirty="0" smtClean="0">
                <a:solidFill>
                  <a:srgbClr val="C00000"/>
                </a:solidFill>
              </a:rPr>
              <a:t>PLEASE SEE PAGES 13-14 IN YOUR HANDOUTS  </a:t>
            </a:r>
          </a:p>
          <a:p>
            <a:r>
              <a:rPr lang="en-US" sz="1100" b="1" dirty="0" smtClean="0">
                <a:solidFill>
                  <a:srgbClr val="C00000"/>
                </a:solidFill>
              </a:rPr>
              <a:t>PRESENTER: Use this list for reference, asterisks, long/short forms.  Emphasize the use of the readings prescribed for the Ritual Mass (OCM 144-187 or Lectionary 801-805).  If necessary, consult </a:t>
            </a:r>
            <a:r>
              <a:rPr lang="en-US" sz="1100" b="1" i="1" dirty="0" smtClean="0">
                <a:solidFill>
                  <a:srgbClr val="C00000"/>
                </a:solidFill>
              </a:rPr>
              <a:t>Lectionary for Mass: Introduction</a:t>
            </a:r>
            <a:r>
              <a:rPr lang="en-US" sz="1100" b="1" dirty="0" smtClean="0">
                <a:solidFill>
                  <a:srgbClr val="C00000"/>
                </a:solidFill>
              </a:rPr>
              <a:t>, nos. 78, 85, 87, 88; GIRM 59.</a:t>
            </a:r>
            <a:endParaRPr lang="en-US" sz="1100" b="1" dirty="0">
              <a:solidFill>
                <a:srgbClr val="C00000"/>
              </a:solidFill>
            </a:endParaRPr>
          </a:p>
          <a:p>
            <a:endParaRPr lang="en-US" sz="1100" u="sng" dirty="0">
              <a:solidFill>
                <a:srgbClr val="FF0000"/>
              </a:solidFill>
            </a:endParaRPr>
          </a:p>
          <a:p>
            <a:r>
              <a:rPr lang="en-US" sz="1100" b="1" u="sng" dirty="0" smtClean="0"/>
              <a:t>New:</a:t>
            </a:r>
            <a:r>
              <a:rPr lang="en-US" sz="1100" u="sng" dirty="0" smtClean="0"/>
              <a:t> </a:t>
            </a:r>
            <a:r>
              <a:rPr lang="en-US" sz="1100" b="1" u="sng" dirty="0" smtClean="0"/>
              <a:t>At </a:t>
            </a:r>
            <a:r>
              <a:rPr lang="en-US" sz="1100" b="1" u="sng" dirty="0"/>
              <a:t>least one reading that explicitly speaks of Marriage must be used</a:t>
            </a:r>
            <a:r>
              <a:rPr lang="en-US" sz="1100" u="sng" dirty="0"/>
              <a:t> (55)</a:t>
            </a:r>
          </a:p>
          <a:p>
            <a:r>
              <a:rPr lang="en-US" sz="1100" dirty="0"/>
              <a:t>In Chapter IV of the new rite the </a:t>
            </a:r>
            <a:r>
              <a:rPr lang="en-US" sz="1100" dirty="0" smtClean="0"/>
              <a:t>complete text of the assigned Scripture readings </a:t>
            </a:r>
            <a:r>
              <a:rPr lang="en-US" sz="1100" dirty="0"/>
              <a:t>are given.  The ones that explicitly speak of Marriage have an asterisk beside the citation</a:t>
            </a:r>
            <a:r>
              <a:rPr lang="en-US" sz="1100" dirty="0" smtClean="0"/>
              <a:t>.  </a:t>
            </a:r>
          </a:p>
          <a:p>
            <a:endParaRPr lang="en-US" sz="1100" dirty="0"/>
          </a:p>
          <a:p>
            <a:r>
              <a:rPr lang="en-US" sz="1100" b="1" u="sng" dirty="0" smtClean="0"/>
              <a:t>New Options </a:t>
            </a:r>
            <a:r>
              <a:rPr lang="en-US" sz="1100" b="1" u="sng" dirty="0"/>
              <a:t>for Scripture </a:t>
            </a:r>
            <a:r>
              <a:rPr lang="en-US" sz="1100" b="1" u="sng" dirty="0" smtClean="0"/>
              <a:t>Readings (</a:t>
            </a:r>
            <a:r>
              <a:rPr lang="en-US" sz="1100" b="1" u="sng" dirty="0"/>
              <a:t>55-56)</a:t>
            </a:r>
          </a:p>
          <a:p>
            <a:pPr marL="228600" indent="-228600">
              <a:buAutoNum type="arabicPeriod"/>
              <a:tabLst>
                <a:tab pos="228600" algn="l"/>
                <a:tab pos="457200" algn="l"/>
                <a:tab pos="685800" algn="l"/>
                <a:tab pos="914400" algn="l"/>
              </a:tabLst>
            </a:pPr>
            <a:r>
              <a:rPr lang="en-US" sz="1100" dirty="0" smtClean="0"/>
              <a:t>To </a:t>
            </a:r>
            <a:r>
              <a:rPr lang="en-US" sz="1100" dirty="0"/>
              <a:t>be compatible with the Lectionary Volume IV, the reading from Proverbs 31:10-13, 19-20, 30-31 has been added to the list of Old Testament readings in the rite.  It explicitly speaks of Marriage</a:t>
            </a:r>
            <a:r>
              <a:rPr lang="en-US" sz="1100" dirty="0" smtClean="0"/>
              <a:t>.</a:t>
            </a:r>
          </a:p>
          <a:p>
            <a:pPr>
              <a:tabLst>
                <a:tab pos="228600" algn="l"/>
                <a:tab pos="457200" algn="l"/>
                <a:tab pos="685800" algn="l"/>
                <a:tab pos="914400" algn="l"/>
              </a:tabLst>
            </a:pPr>
            <a:endParaRPr lang="en-US" sz="1100" dirty="0"/>
          </a:p>
          <a:p>
            <a:pPr>
              <a:tabLst>
                <a:tab pos="228600" algn="l"/>
                <a:tab pos="457200" algn="l"/>
                <a:tab pos="685800" algn="l"/>
                <a:tab pos="914400" algn="l"/>
              </a:tabLst>
            </a:pPr>
            <a:r>
              <a:rPr lang="en-US" sz="1100" dirty="0"/>
              <a:t>2</a:t>
            </a:r>
            <a:r>
              <a:rPr lang="en-US" sz="1100" dirty="0" smtClean="0"/>
              <a:t>.	Four </a:t>
            </a:r>
            <a:r>
              <a:rPr lang="en-US" sz="1100" dirty="0"/>
              <a:t>additional selections have been added to the choices for a second reading in the rite: Three of these are compatible with the </a:t>
            </a:r>
            <a:r>
              <a:rPr lang="en-US" sz="1100" i="1" dirty="0"/>
              <a:t>Lectionary Vol. IV </a:t>
            </a:r>
            <a:r>
              <a:rPr lang="en-US" sz="1100" dirty="0"/>
              <a:t>(Romans 15: 1b-3a, 5-7, 13; Philippians 4: 4-9; Hebrews 13: 1-4a, 5-6b). The reading from Ephesians 4:1-6 is listed in the rite but is not given in the choices for the Sacrament of Marriage in the </a:t>
            </a:r>
            <a:r>
              <a:rPr lang="en-US" sz="1100" i="1" dirty="0" smtClean="0"/>
              <a:t>Lectionary. Volume IV  </a:t>
            </a:r>
            <a:r>
              <a:rPr lang="en-US" sz="1100" dirty="0" smtClean="0"/>
              <a:t>(no. 802); you may find that, nearby, in the </a:t>
            </a:r>
            <a:r>
              <a:rPr lang="en-US" sz="1100" i="1" dirty="0" smtClean="0"/>
              <a:t>Lectionary</a:t>
            </a:r>
            <a:r>
              <a:rPr lang="en-US" sz="1100" dirty="0" smtClean="0"/>
              <a:t> at no. 807 (For the </a:t>
            </a:r>
            <a:r>
              <a:rPr lang="en-US" sz="1100" dirty="0"/>
              <a:t>B</a:t>
            </a:r>
            <a:r>
              <a:rPr lang="en-US" sz="1100" dirty="0" smtClean="0"/>
              <a:t>lessing of Abbots or Abbesses).</a:t>
            </a:r>
            <a:endParaRPr lang="en-US" sz="1100" dirty="0"/>
          </a:p>
          <a:p>
            <a:pPr>
              <a:tabLst>
                <a:tab pos="228600" algn="l"/>
                <a:tab pos="457200" algn="l"/>
                <a:tab pos="685800" algn="l"/>
                <a:tab pos="914400" algn="l"/>
              </a:tabLst>
            </a:pPr>
            <a:endParaRPr lang="en-US" sz="1100" dirty="0" smtClean="0"/>
          </a:p>
          <a:p>
            <a:pPr>
              <a:tabLst>
                <a:tab pos="228600" algn="l"/>
                <a:tab pos="457200" algn="l"/>
                <a:tab pos="685800" algn="l"/>
                <a:tab pos="914400" algn="l"/>
              </a:tabLst>
            </a:pPr>
            <a:r>
              <a:rPr lang="en-US" sz="1100" dirty="0" smtClean="0"/>
              <a:t>3. 	The importance </a:t>
            </a:r>
            <a:r>
              <a:rPr lang="en-US" sz="1100" dirty="0"/>
              <a:t>of the Responsorial Psalm is emphasized in the </a:t>
            </a:r>
            <a:r>
              <a:rPr lang="en-US" sz="1100" i="1" dirty="0"/>
              <a:t>Praenotanda</a:t>
            </a:r>
            <a:r>
              <a:rPr lang="en-US" sz="1100" dirty="0"/>
              <a:t> (OCM 30) since it offers the opportunity for participation of the assembly in an active manner.  </a:t>
            </a:r>
            <a:r>
              <a:rPr lang="en-US" sz="1100" dirty="0" smtClean="0"/>
              <a:t>A responsorial style requires </a:t>
            </a:r>
            <a:r>
              <a:rPr lang="en-US" sz="1100" dirty="0"/>
              <a:t>the cantor to engage in dialogue, rather than perform the psalm alone.  </a:t>
            </a:r>
            <a:r>
              <a:rPr lang="en-US" sz="1100" dirty="0" smtClean="0"/>
              <a:t>These </a:t>
            </a:r>
            <a:r>
              <a:rPr lang="en-US" sz="1100" u="sng" dirty="0" smtClean="0"/>
              <a:t>same psalms </a:t>
            </a:r>
            <a:r>
              <a:rPr lang="en-US" sz="1100" dirty="0" smtClean="0"/>
              <a:t>were found in the 1969 edition, but are provided in the 2016 edition in their latest translation  (Lectionary 803).  Psalm 128 </a:t>
            </a:r>
            <a:r>
              <a:rPr lang="en-US" sz="1100" dirty="0"/>
              <a:t>is marked with an asterisk since it specifically refers to Marriage.</a:t>
            </a:r>
          </a:p>
          <a:p>
            <a:pPr>
              <a:tabLst>
                <a:tab pos="228600" algn="l"/>
                <a:tab pos="457200" algn="l"/>
                <a:tab pos="685800" algn="l"/>
                <a:tab pos="914400" algn="l"/>
              </a:tabLst>
            </a:pPr>
            <a:endParaRPr lang="en-US" sz="1100" dirty="0" smtClean="0"/>
          </a:p>
          <a:p>
            <a:pPr>
              <a:tabLst>
                <a:tab pos="228600" algn="l"/>
                <a:tab pos="457200" algn="l"/>
                <a:tab pos="685800" algn="l"/>
                <a:tab pos="914400" algn="l"/>
              </a:tabLst>
            </a:pPr>
            <a:r>
              <a:rPr lang="en-US" sz="1100" dirty="0" smtClean="0"/>
              <a:t>4.	The </a:t>
            </a:r>
            <a:r>
              <a:rPr lang="en-US" sz="1100" dirty="0"/>
              <a:t>Gospel </a:t>
            </a:r>
            <a:r>
              <a:rPr lang="en-US" sz="1100" dirty="0" smtClean="0"/>
              <a:t>selections are unchanged. Included </a:t>
            </a:r>
            <a:r>
              <a:rPr lang="en-US" sz="1100" dirty="0"/>
              <a:t>in the </a:t>
            </a:r>
            <a:r>
              <a:rPr lang="en-US" sz="1100" dirty="0" smtClean="0"/>
              <a:t>OCM and in the </a:t>
            </a:r>
            <a:r>
              <a:rPr lang="en-US" sz="1100" i="1" dirty="0" smtClean="0"/>
              <a:t>Lectionary </a:t>
            </a:r>
            <a:r>
              <a:rPr lang="en-US" sz="1100" dirty="0"/>
              <a:t>Vol. </a:t>
            </a:r>
            <a:r>
              <a:rPr lang="en-US" sz="1100" dirty="0" smtClean="0"/>
              <a:t>IV</a:t>
            </a:r>
            <a:r>
              <a:rPr lang="en-US" sz="1100" dirty="0"/>
              <a:t> </a:t>
            </a:r>
            <a:r>
              <a:rPr lang="en-US" sz="1100" dirty="0" smtClean="0"/>
              <a:t>are </a:t>
            </a:r>
            <a:r>
              <a:rPr lang="en-US" sz="1100" dirty="0"/>
              <a:t>the </a:t>
            </a:r>
            <a:r>
              <a:rPr lang="en-US" sz="1100" dirty="0" smtClean="0"/>
              <a:t>same </a:t>
            </a:r>
            <a:r>
              <a:rPr lang="en-US" sz="1100" dirty="0" err="1" smtClean="0"/>
              <a:t>pericopes</a:t>
            </a:r>
            <a:r>
              <a:rPr lang="en-US" sz="1100" dirty="0" smtClean="0"/>
              <a:t> as in the 1969 rite.</a:t>
            </a:r>
          </a:p>
          <a:p>
            <a:pPr>
              <a:tabLst>
                <a:tab pos="228600" algn="l"/>
                <a:tab pos="457200" algn="l"/>
                <a:tab pos="685800" algn="l"/>
                <a:tab pos="914400" algn="l"/>
              </a:tabLst>
            </a:pPr>
            <a:endParaRPr lang="en-US" sz="1100" dirty="0" smtClean="0"/>
          </a:p>
          <a:p>
            <a:pPr>
              <a:tabLst>
                <a:tab pos="228600" algn="l"/>
                <a:tab pos="457200" algn="l"/>
                <a:tab pos="685800" algn="l"/>
                <a:tab pos="914400" algn="l"/>
              </a:tabLst>
            </a:pPr>
            <a:r>
              <a:rPr lang="en-US" sz="1100" dirty="0" smtClean="0"/>
              <a:t>5. 	Homily -- In </a:t>
            </a:r>
            <a:r>
              <a:rPr lang="en-US" sz="1100" dirty="0"/>
              <a:t>addition to the richness of the sacred texts, the Introduction </a:t>
            </a:r>
            <a:r>
              <a:rPr lang="en-US" sz="1100" dirty="0" smtClean="0"/>
              <a:t>itself (OCM </a:t>
            </a:r>
            <a:r>
              <a:rPr lang="en-US" sz="1100" dirty="0"/>
              <a:t>1-11) </a:t>
            </a:r>
            <a:r>
              <a:rPr lang="en-US" sz="1100" dirty="0" smtClean="0"/>
              <a:t>provides rich fodder for  </a:t>
            </a:r>
            <a:r>
              <a:rPr lang="en-US" sz="1100" dirty="0"/>
              <a:t>preparing the Homily. </a:t>
            </a:r>
            <a:r>
              <a:rPr lang="en-US" sz="1100" dirty="0" smtClean="0"/>
              <a:t> The homilist should also keep </a:t>
            </a:r>
            <a:r>
              <a:rPr lang="en-US" sz="1100" dirty="0"/>
              <a:t>in mind the various circumstances of individuals (57).</a:t>
            </a:r>
          </a:p>
          <a:p>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10</a:t>
            </a:fld>
            <a:endParaRPr lang="en-US"/>
          </a:p>
        </p:txBody>
      </p:sp>
    </p:spTree>
    <p:extLst>
      <p:ext uri="{BB962C8B-B14F-4D97-AF65-F5344CB8AC3E}">
        <p14:creationId xmlns:p14="http://schemas.microsoft.com/office/powerpoint/2010/main" val="1555165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4938" y="719138"/>
            <a:ext cx="4092575" cy="3070225"/>
          </a:xfrm>
        </p:spPr>
      </p:sp>
      <p:sp>
        <p:nvSpPr>
          <p:cNvPr id="3" name="Notes Placeholder 2"/>
          <p:cNvSpPr>
            <a:spLocks noGrp="1"/>
          </p:cNvSpPr>
          <p:nvPr>
            <p:ph type="body" idx="1"/>
          </p:nvPr>
        </p:nvSpPr>
        <p:spPr>
          <a:xfrm>
            <a:off x="642937" y="4071937"/>
            <a:ext cx="5867399" cy="4588908"/>
          </a:xfrm>
        </p:spPr>
        <p:txBody>
          <a:bodyPr/>
          <a:lstStyle/>
          <a:p>
            <a:r>
              <a:rPr lang="en-US" sz="1100" b="1" u="sng" cap="all" dirty="0"/>
              <a:t>Old Testament </a:t>
            </a:r>
            <a:r>
              <a:rPr lang="en-US" sz="1100" b="1" u="sng" cap="all" dirty="0" smtClean="0"/>
              <a:t>Reading   </a:t>
            </a:r>
            <a:r>
              <a:rPr lang="en-US" sz="1100" b="1" u="sng" cap="all" dirty="0"/>
              <a:t>	</a:t>
            </a:r>
            <a:r>
              <a:rPr lang="en-US" sz="1100" b="1" u="sng" cap="all" dirty="0" smtClean="0"/>
              <a:t>Lectionary </a:t>
            </a:r>
            <a:r>
              <a:rPr lang="en-US" sz="1100" b="1" u="sng" cap="all" dirty="0"/>
              <a:t>for Mass </a:t>
            </a:r>
            <a:r>
              <a:rPr lang="en-US" sz="1100" b="1" u="sng" cap="all" dirty="0" smtClean="0"/>
              <a:t>801</a:t>
            </a:r>
          </a:p>
          <a:p>
            <a:endParaRPr lang="en-US" sz="1100" dirty="0"/>
          </a:p>
          <a:p>
            <a:r>
              <a:rPr lang="en-US" sz="1100" b="1" dirty="0"/>
              <a:t>□</a:t>
            </a:r>
            <a:r>
              <a:rPr lang="en-US" sz="1100" dirty="0"/>
              <a:t> Genesis 1:26-28, 31a </a:t>
            </a:r>
            <a:r>
              <a:rPr lang="en-US" sz="1100" dirty="0" smtClean="0"/>
              <a:t>*</a:t>
            </a:r>
            <a:r>
              <a:rPr lang="en-US" sz="1100" dirty="0"/>
              <a:t>	Male and female he created them.			</a:t>
            </a:r>
          </a:p>
          <a:p>
            <a:r>
              <a:rPr lang="en-US" sz="1100" b="1" dirty="0"/>
              <a:t>□</a:t>
            </a:r>
            <a:r>
              <a:rPr lang="en-US" sz="1100" dirty="0"/>
              <a:t> Genesis 2:18-24 </a:t>
            </a:r>
            <a:r>
              <a:rPr lang="en-US" sz="1100" dirty="0" smtClean="0"/>
              <a:t>*</a:t>
            </a:r>
            <a:r>
              <a:rPr lang="en-US" sz="1100" dirty="0"/>
              <a:t>	</a:t>
            </a:r>
            <a:r>
              <a:rPr lang="en-US" sz="1100" dirty="0" smtClean="0"/>
              <a:t>The </a:t>
            </a:r>
            <a:r>
              <a:rPr lang="en-US" sz="1100" dirty="0"/>
              <a:t>two of them become one body</a:t>
            </a:r>
            <a:r>
              <a:rPr lang="en-US" sz="1100" dirty="0" smtClean="0"/>
              <a:t>.</a:t>
            </a:r>
          </a:p>
          <a:p>
            <a:endParaRPr lang="en-US" sz="1100" dirty="0"/>
          </a:p>
          <a:p>
            <a:r>
              <a:rPr lang="en-US" sz="1100" b="1" dirty="0"/>
              <a:t>□</a:t>
            </a:r>
            <a:r>
              <a:rPr lang="en-US" sz="1100" dirty="0"/>
              <a:t> Genesis 24:48-51, 58-67 </a:t>
            </a:r>
            <a:r>
              <a:rPr lang="en-US" sz="1100" dirty="0" smtClean="0"/>
              <a:t>*</a:t>
            </a:r>
            <a:r>
              <a:rPr lang="en-US" sz="1100" dirty="0"/>
              <a:t>	In his love for Rebekah, Isaac found solace after the death </a:t>
            </a:r>
          </a:p>
          <a:p>
            <a:r>
              <a:rPr lang="en-US" sz="1100" dirty="0" smtClean="0"/>
              <a:t>		of </a:t>
            </a:r>
            <a:r>
              <a:rPr lang="en-US" sz="1100" dirty="0"/>
              <a:t>his mother</a:t>
            </a:r>
            <a:r>
              <a:rPr lang="en-US" sz="1100" dirty="0" smtClean="0"/>
              <a:t>.</a:t>
            </a:r>
          </a:p>
          <a:p>
            <a:endParaRPr lang="en-US" sz="1100" dirty="0"/>
          </a:p>
          <a:p>
            <a:r>
              <a:rPr lang="en-US" sz="1100" b="1" dirty="0"/>
              <a:t>□</a:t>
            </a:r>
            <a:r>
              <a:rPr lang="en-US" sz="1100" dirty="0"/>
              <a:t> Tobit 7:6-14 *		</a:t>
            </a:r>
            <a:r>
              <a:rPr lang="en-US" sz="1100" dirty="0" smtClean="0"/>
              <a:t>May </a:t>
            </a:r>
            <a:r>
              <a:rPr lang="en-US" sz="1100" dirty="0"/>
              <a:t>the Lord of heaven prosper you both. May he grant </a:t>
            </a:r>
          </a:p>
          <a:p>
            <a:r>
              <a:rPr lang="en-US" sz="1100" dirty="0" smtClean="0"/>
              <a:t>		you </a:t>
            </a:r>
            <a:r>
              <a:rPr lang="en-US" sz="1100" dirty="0"/>
              <a:t>mercy and peace</a:t>
            </a:r>
            <a:r>
              <a:rPr lang="en-US" sz="1100" dirty="0" smtClean="0"/>
              <a:t>.</a:t>
            </a:r>
          </a:p>
          <a:p>
            <a:endParaRPr lang="en-US" sz="1100" dirty="0"/>
          </a:p>
          <a:p>
            <a:r>
              <a:rPr lang="en-US" sz="1100" b="1" dirty="0"/>
              <a:t>□</a:t>
            </a:r>
            <a:r>
              <a:rPr lang="en-US" sz="1100" dirty="0"/>
              <a:t> Tobit 8:4b-8 *		</a:t>
            </a:r>
            <a:r>
              <a:rPr lang="en-US" sz="1100" dirty="0" smtClean="0"/>
              <a:t>Allow </a:t>
            </a:r>
            <a:r>
              <a:rPr lang="en-US" sz="1100" dirty="0"/>
              <a:t>us to live together to a happy old age</a:t>
            </a:r>
            <a:r>
              <a:rPr lang="en-US" sz="1100" dirty="0" smtClean="0"/>
              <a:t>.</a:t>
            </a:r>
          </a:p>
          <a:p>
            <a:r>
              <a:rPr lang="en-US" sz="1100" dirty="0"/>
              <a:t>	</a:t>
            </a:r>
          </a:p>
          <a:p>
            <a:r>
              <a:rPr lang="en-US" sz="1100" b="1" dirty="0"/>
              <a:t>□</a:t>
            </a:r>
            <a:r>
              <a:rPr lang="en-US" sz="1100" dirty="0"/>
              <a:t> Proverbs </a:t>
            </a:r>
            <a:r>
              <a:rPr lang="en-US" sz="1100" dirty="0" smtClean="0"/>
              <a:t>31:10-13,19-20,30-31 </a:t>
            </a:r>
            <a:r>
              <a:rPr lang="en-US" sz="1100" dirty="0"/>
              <a:t>*  </a:t>
            </a:r>
            <a:r>
              <a:rPr lang="en-US" sz="1100" dirty="0" smtClean="0"/>
              <a:t>The </a:t>
            </a:r>
            <a:r>
              <a:rPr lang="en-US" sz="1100" dirty="0"/>
              <a:t>woman who fears the L</a:t>
            </a:r>
            <a:r>
              <a:rPr lang="en-US" sz="1100" cap="small" dirty="0"/>
              <a:t>ord</a:t>
            </a:r>
            <a:r>
              <a:rPr lang="en-US" sz="1100" dirty="0"/>
              <a:t> is to be praised</a:t>
            </a:r>
            <a:r>
              <a:rPr lang="en-US" sz="1100" dirty="0" smtClean="0"/>
              <a:t>.</a:t>
            </a:r>
          </a:p>
          <a:p>
            <a:endParaRPr lang="en-US" sz="1100" dirty="0"/>
          </a:p>
          <a:p>
            <a:r>
              <a:rPr lang="en-US" sz="1100" b="1" dirty="0"/>
              <a:t>□</a:t>
            </a:r>
            <a:r>
              <a:rPr lang="en-US" sz="1100" dirty="0"/>
              <a:t> Song of Songs 2:8-10, </a:t>
            </a:r>
            <a:r>
              <a:rPr lang="en-US" sz="1100" dirty="0" smtClean="0"/>
              <a:t>14,16a</a:t>
            </a:r>
            <a:r>
              <a:rPr lang="en-US" sz="1100" dirty="0"/>
              <a:t>; 8:6-7a  </a:t>
            </a:r>
            <a:r>
              <a:rPr lang="en-US" sz="1100" dirty="0" smtClean="0"/>
              <a:t>   Stern </a:t>
            </a:r>
            <a:r>
              <a:rPr lang="en-US" sz="1100" dirty="0"/>
              <a:t>as death is love</a:t>
            </a:r>
            <a:r>
              <a:rPr lang="en-US" sz="1100" dirty="0" smtClean="0"/>
              <a:t>.</a:t>
            </a:r>
          </a:p>
          <a:p>
            <a:endParaRPr lang="en-US" sz="1100" dirty="0"/>
          </a:p>
          <a:p>
            <a:r>
              <a:rPr lang="en-US" sz="1100" b="1" dirty="0"/>
              <a:t>□</a:t>
            </a:r>
            <a:r>
              <a:rPr lang="en-US" sz="1100" dirty="0"/>
              <a:t> Sirach 26:1-4, 13-16 *	</a:t>
            </a:r>
            <a:r>
              <a:rPr lang="en-US" sz="1100" dirty="0" smtClean="0"/>
              <a:t>Like </a:t>
            </a:r>
            <a:r>
              <a:rPr lang="en-US" sz="1100" dirty="0"/>
              <a:t>the sun rising in the LORD’s heaven, the beauty of a </a:t>
            </a:r>
          </a:p>
          <a:p>
            <a:r>
              <a:rPr lang="en-US" sz="1100" dirty="0"/>
              <a:t>   (Vg. Sirach 26:1-4, 16-21)         </a:t>
            </a:r>
            <a:r>
              <a:rPr lang="en-US" sz="1100" dirty="0" smtClean="0"/>
              <a:t>virtuous </a:t>
            </a:r>
            <a:r>
              <a:rPr lang="en-US" sz="1100" dirty="0"/>
              <a:t>wife is the radiance of her home</a:t>
            </a:r>
            <a:r>
              <a:rPr lang="en-US" sz="1100" dirty="0" smtClean="0"/>
              <a:t>.</a:t>
            </a:r>
          </a:p>
          <a:p>
            <a:r>
              <a:rPr lang="en-US" sz="1100" dirty="0" smtClean="0"/>
              <a:t>		</a:t>
            </a:r>
            <a:r>
              <a:rPr lang="en-US" sz="1100" dirty="0" smtClean="0">
                <a:solidFill>
                  <a:srgbClr val="C00000"/>
                </a:solidFill>
              </a:rPr>
              <a:t>(NAB ends at verse 16; Vulgate numbering also indicated)</a:t>
            </a:r>
          </a:p>
          <a:p>
            <a:endParaRPr lang="en-US" sz="1100" dirty="0">
              <a:solidFill>
                <a:srgbClr val="C00000"/>
              </a:solidFill>
            </a:endParaRPr>
          </a:p>
          <a:p>
            <a:r>
              <a:rPr lang="en-US" sz="1100" b="1" dirty="0"/>
              <a:t>□</a:t>
            </a:r>
            <a:r>
              <a:rPr lang="en-US" sz="1100" dirty="0"/>
              <a:t> Jeremiah 31:31-32a, 33-34a 	</a:t>
            </a:r>
            <a:r>
              <a:rPr lang="en-US" sz="1100" dirty="0" smtClean="0"/>
              <a:t>I will </a:t>
            </a:r>
            <a:r>
              <a:rPr lang="en-US" sz="1100" dirty="0"/>
              <a:t>make a new covenant with the house of Israel and </a:t>
            </a:r>
          </a:p>
          <a:p>
            <a:r>
              <a:rPr lang="en-US" sz="1100" dirty="0" smtClean="0"/>
              <a:t>		the </a:t>
            </a:r>
            <a:r>
              <a:rPr lang="en-US" sz="1100" dirty="0"/>
              <a:t>house of Judah.</a:t>
            </a:r>
          </a:p>
          <a:p>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11</a:t>
            </a:fld>
            <a:endParaRPr lang="en-US"/>
          </a:p>
        </p:txBody>
      </p:sp>
    </p:spTree>
    <p:extLst>
      <p:ext uri="{BB962C8B-B14F-4D97-AF65-F5344CB8AC3E}">
        <p14:creationId xmlns:p14="http://schemas.microsoft.com/office/powerpoint/2010/main" val="1655740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9738" y="681038"/>
            <a:ext cx="3505200" cy="2630487"/>
          </a:xfrm>
        </p:spPr>
      </p:sp>
      <p:sp>
        <p:nvSpPr>
          <p:cNvPr id="3" name="Notes Placeholder 2"/>
          <p:cNvSpPr>
            <a:spLocks noGrp="1"/>
          </p:cNvSpPr>
          <p:nvPr>
            <p:ph type="body" idx="1"/>
          </p:nvPr>
        </p:nvSpPr>
        <p:spPr>
          <a:xfrm>
            <a:off x="707707" y="3767137"/>
            <a:ext cx="5802629" cy="4893708"/>
          </a:xfrm>
        </p:spPr>
        <p:txBody>
          <a:bodyPr/>
          <a:lstStyle/>
          <a:p>
            <a:endParaRPr lang="en-US" sz="1100" b="1" u="sng" cap="all" dirty="0" smtClean="0"/>
          </a:p>
          <a:p>
            <a:endParaRPr lang="en-US" sz="1100" b="1" u="sng" cap="all" dirty="0"/>
          </a:p>
          <a:p>
            <a:r>
              <a:rPr lang="en-US" sz="1100" b="1" u="sng" cap="all" dirty="0" smtClean="0"/>
              <a:t>Responsorial </a:t>
            </a:r>
            <a:r>
              <a:rPr lang="en-US" sz="1100" b="1" u="sng" cap="all" dirty="0"/>
              <a:t>Psalm		</a:t>
            </a:r>
            <a:r>
              <a:rPr lang="en-US" sz="1100" b="1" u="sng" cap="all" dirty="0" smtClean="0"/>
              <a:t>Lectionary </a:t>
            </a:r>
            <a:r>
              <a:rPr lang="en-US" sz="1100" b="1" u="sng" cap="all" dirty="0"/>
              <a:t>for Mass </a:t>
            </a:r>
            <a:r>
              <a:rPr lang="en-US" sz="1100" b="1" u="sng" cap="all" dirty="0" smtClean="0"/>
              <a:t>803</a:t>
            </a:r>
          </a:p>
          <a:p>
            <a:endParaRPr lang="en-US" sz="1100" dirty="0"/>
          </a:p>
          <a:p>
            <a:r>
              <a:rPr lang="en-US" sz="1100" b="1" dirty="0"/>
              <a:t>□</a:t>
            </a:r>
            <a:r>
              <a:rPr lang="en-US" sz="1100" dirty="0"/>
              <a:t> Psalm 33:12 and 18, 20-21, 22  	The earth is full of the goodness of the Lord.</a:t>
            </a:r>
          </a:p>
          <a:p>
            <a:r>
              <a:rPr lang="en-US" sz="1100" dirty="0"/>
              <a:t> </a:t>
            </a:r>
          </a:p>
          <a:p>
            <a:r>
              <a:rPr lang="en-US" sz="1100" b="1" dirty="0"/>
              <a:t>□</a:t>
            </a:r>
            <a:r>
              <a:rPr lang="en-US" sz="1100" dirty="0"/>
              <a:t> Psalm 34:2-3, 4-5, 6-7, 8-9		I will bless the Lord at all times.  </a:t>
            </a:r>
          </a:p>
          <a:p>
            <a:r>
              <a:rPr lang="en-US" sz="1100" dirty="0" smtClean="0"/>
              <a:t>			OR </a:t>
            </a:r>
            <a:r>
              <a:rPr lang="en-US" sz="1100" dirty="0"/>
              <a:t>Taste and see the goodness of the Lord.</a:t>
            </a:r>
          </a:p>
          <a:p>
            <a:r>
              <a:rPr lang="en-US" sz="1100" dirty="0"/>
              <a:t> </a:t>
            </a:r>
          </a:p>
          <a:p>
            <a:r>
              <a:rPr lang="en-US" sz="1100" b="1" dirty="0"/>
              <a:t>□</a:t>
            </a:r>
            <a:r>
              <a:rPr lang="en-US" sz="1100" dirty="0"/>
              <a:t> Psalm 103:1-2, 8 and 13, 17-18a 	The Lord is kind and merciful.</a:t>
            </a:r>
          </a:p>
          <a:p>
            <a:r>
              <a:rPr lang="en-US" sz="1100" dirty="0" smtClean="0"/>
              <a:t>			OR  The </a:t>
            </a:r>
            <a:r>
              <a:rPr lang="en-US" sz="1100" dirty="0"/>
              <a:t>Lord’s kindness is everlasting </a:t>
            </a:r>
            <a:endParaRPr lang="en-US" sz="1100" dirty="0" smtClean="0"/>
          </a:p>
          <a:p>
            <a:r>
              <a:rPr lang="en-US" sz="1100" dirty="0"/>
              <a:t>	</a:t>
            </a:r>
            <a:r>
              <a:rPr lang="en-US" sz="1100" dirty="0" smtClean="0"/>
              <a:t>		to </a:t>
            </a:r>
            <a:r>
              <a:rPr lang="en-US" sz="1100" dirty="0"/>
              <a:t>those who fear him.</a:t>
            </a:r>
          </a:p>
          <a:p>
            <a:r>
              <a:rPr lang="en-US" sz="1100" dirty="0"/>
              <a:t> </a:t>
            </a:r>
          </a:p>
          <a:p>
            <a:r>
              <a:rPr lang="en-US" sz="1100" b="1" dirty="0"/>
              <a:t>□</a:t>
            </a:r>
            <a:r>
              <a:rPr lang="en-US" sz="1100" dirty="0"/>
              <a:t> Psalm 112:1-2, 3-4, 5-7a, 7bc-8, 9 	Blessed the man who greatly delights in the Lord’s </a:t>
            </a:r>
          </a:p>
          <a:p>
            <a:r>
              <a:rPr lang="en-US" sz="1100" dirty="0" smtClean="0"/>
              <a:t>			commands.</a:t>
            </a:r>
            <a:r>
              <a:rPr lang="en-US" sz="1100" dirty="0"/>
              <a:t>	OR  Alleluia</a:t>
            </a:r>
          </a:p>
          <a:p>
            <a:r>
              <a:rPr lang="en-US" sz="1100" dirty="0"/>
              <a:t> </a:t>
            </a:r>
          </a:p>
          <a:p>
            <a:r>
              <a:rPr lang="en-US" sz="1100" b="1" dirty="0"/>
              <a:t>□</a:t>
            </a:r>
            <a:r>
              <a:rPr lang="en-US" sz="1100" dirty="0"/>
              <a:t> Psalm 128:1-2, 3, </a:t>
            </a:r>
            <a:r>
              <a:rPr lang="en-US" sz="1100" dirty="0" smtClean="0"/>
              <a:t>4-5ac, and 6a </a:t>
            </a:r>
            <a:r>
              <a:rPr lang="en-US" sz="1100" dirty="0"/>
              <a:t>*	</a:t>
            </a:r>
            <a:r>
              <a:rPr lang="en-US" sz="1100" dirty="0" smtClean="0"/>
              <a:t>Blessed </a:t>
            </a:r>
            <a:r>
              <a:rPr lang="en-US" sz="1100" dirty="0"/>
              <a:t>are those who fear the </a:t>
            </a:r>
            <a:r>
              <a:rPr lang="en-US" sz="1100" dirty="0" smtClean="0"/>
              <a:t>Lord.</a:t>
            </a:r>
            <a:endParaRPr lang="en-US" sz="1100" dirty="0"/>
          </a:p>
          <a:p>
            <a:r>
              <a:rPr lang="en-US" sz="1100" dirty="0" smtClean="0"/>
              <a:t>			OR   </a:t>
            </a:r>
            <a:r>
              <a:rPr lang="en-US" sz="1100" dirty="0"/>
              <a:t>See how the Lord blesses those who fear him.</a:t>
            </a:r>
          </a:p>
          <a:p>
            <a:r>
              <a:rPr lang="en-US" sz="1100" dirty="0"/>
              <a:t> </a:t>
            </a:r>
          </a:p>
          <a:p>
            <a:r>
              <a:rPr lang="en-US" sz="1100" b="1" dirty="0"/>
              <a:t>□</a:t>
            </a:r>
            <a:r>
              <a:rPr lang="en-US" sz="1100" dirty="0"/>
              <a:t> Psalm 145:8-9, 10 and 15, 17-18  	How good is the Lord to </a:t>
            </a:r>
            <a:r>
              <a:rPr lang="en-US" sz="1100" dirty="0" smtClean="0"/>
              <a:t>all.  (</a:t>
            </a:r>
            <a:r>
              <a:rPr lang="en-US" sz="1100" dirty="0"/>
              <a:t>OCM 172)</a:t>
            </a:r>
          </a:p>
          <a:p>
            <a:r>
              <a:rPr lang="en-US" sz="1100" dirty="0"/>
              <a:t> </a:t>
            </a:r>
          </a:p>
          <a:p>
            <a:r>
              <a:rPr lang="en-US" sz="1100" b="1" dirty="0"/>
              <a:t>□</a:t>
            </a:r>
            <a:r>
              <a:rPr lang="en-US" sz="1100" dirty="0"/>
              <a:t> Psalm 148:1-2, 3-4, 9-10, 		Let all praise the name of the </a:t>
            </a:r>
            <a:r>
              <a:rPr lang="en-US" sz="1100" dirty="0" smtClean="0"/>
              <a:t>Lord.  </a:t>
            </a:r>
            <a:r>
              <a:rPr lang="en-US" sz="1100" dirty="0"/>
              <a:t>OR </a:t>
            </a:r>
            <a:r>
              <a:rPr lang="en-US" sz="1100" dirty="0" smtClean="0"/>
              <a:t> </a:t>
            </a:r>
            <a:r>
              <a:rPr lang="en-US" sz="1100" dirty="0"/>
              <a:t>Alleluia</a:t>
            </a:r>
          </a:p>
          <a:p>
            <a:r>
              <a:rPr lang="en-US" sz="1100" dirty="0"/>
              <a:t>    11-13ab, 13c-14a			</a:t>
            </a:r>
          </a:p>
          <a:p>
            <a:r>
              <a:rPr lang="en-US" sz="1100" b="1" u="sng" cap="all" dirty="0"/>
              <a:t/>
            </a:r>
            <a:br>
              <a:rPr lang="en-US" sz="1100" b="1" u="sng" cap="all" dirty="0"/>
            </a:br>
            <a:r>
              <a:rPr lang="en-US" sz="1100" b="1" cap="all" dirty="0"/>
              <a:t> </a:t>
            </a:r>
            <a:endParaRPr lang="en-US" sz="1100" dirty="0"/>
          </a:p>
          <a:p>
            <a:pPr>
              <a:tabLst>
                <a:tab pos="2057400" algn="l"/>
                <a:tab pos="2286000" algn="l"/>
              </a:tabLst>
            </a:pPr>
            <a:endParaRPr lang="en-US" sz="1100" dirty="0"/>
          </a:p>
        </p:txBody>
      </p:sp>
      <p:sp>
        <p:nvSpPr>
          <p:cNvPr id="4" name="Slide Number Placeholder 3"/>
          <p:cNvSpPr>
            <a:spLocks noGrp="1"/>
          </p:cNvSpPr>
          <p:nvPr>
            <p:ph type="sldNum" sz="quarter" idx="10"/>
          </p:nvPr>
        </p:nvSpPr>
        <p:spPr/>
        <p:txBody>
          <a:bodyPr/>
          <a:lstStyle/>
          <a:p>
            <a:fld id="{326AF745-70E0-496A-85AD-A3B7B3E88320}" type="slidenum">
              <a:rPr lang="en-US" smtClean="0"/>
              <a:t>12</a:t>
            </a:fld>
            <a:endParaRPr lang="en-US"/>
          </a:p>
        </p:txBody>
      </p:sp>
    </p:spTree>
    <p:extLst>
      <p:ext uri="{BB962C8B-B14F-4D97-AF65-F5344CB8AC3E}">
        <p14:creationId xmlns:p14="http://schemas.microsoft.com/office/powerpoint/2010/main" val="3498709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8338" y="642938"/>
            <a:ext cx="3048000" cy="2287587"/>
          </a:xfrm>
        </p:spPr>
      </p:sp>
      <p:sp>
        <p:nvSpPr>
          <p:cNvPr id="3" name="Notes Placeholder 2"/>
          <p:cNvSpPr>
            <a:spLocks noGrp="1"/>
          </p:cNvSpPr>
          <p:nvPr>
            <p:ph type="body" idx="1"/>
          </p:nvPr>
        </p:nvSpPr>
        <p:spPr>
          <a:xfrm>
            <a:off x="707708" y="3233737"/>
            <a:ext cx="5661660" cy="5427108"/>
          </a:xfrm>
        </p:spPr>
        <p:txBody>
          <a:bodyPr/>
          <a:lstStyle/>
          <a:p>
            <a:pPr>
              <a:tabLst>
                <a:tab pos="2057400" algn="l"/>
                <a:tab pos="2286000" algn="l"/>
              </a:tabLst>
            </a:pPr>
            <a:r>
              <a:rPr lang="en-US" sz="1100" b="1" u="sng" cap="all" dirty="0"/>
              <a:t>New Testament Reading		Lectionary for Mass 802</a:t>
            </a:r>
            <a:endParaRPr lang="en-US" sz="1100" dirty="0"/>
          </a:p>
          <a:p>
            <a:pPr>
              <a:tabLst>
                <a:tab pos="2057400" algn="l"/>
                <a:tab pos="2286000" algn="l"/>
              </a:tabLst>
            </a:pPr>
            <a:r>
              <a:rPr lang="en-US" sz="1100" b="1" cap="all" dirty="0"/>
              <a:t> </a:t>
            </a:r>
            <a:endParaRPr lang="en-US" sz="1100" dirty="0"/>
          </a:p>
          <a:p>
            <a:pPr>
              <a:tabLst>
                <a:tab pos="2057400" algn="l"/>
                <a:tab pos="2286000" algn="l"/>
              </a:tabLst>
            </a:pPr>
            <a:r>
              <a:rPr lang="en-US" sz="1100" b="1" dirty="0"/>
              <a:t>□</a:t>
            </a:r>
            <a:r>
              <a:rPr lang="en-US" sz="1100" dirty="0"/>
              <a:t> Romans 8:31b-35, 37-39 		What will separate us from the love of Christ?</a:t>
            </a:r>
          </a:p>
          <a:p>
            <a:pPr>
              <a:tabLst>
                <a:tab pos="2057400" algn="l"/>
                <a:tab pos="2286000" algn="l"/>
              </a:tabLst>
            </a:pPr>
            <a:endParaRPr lang="en-US" sz="1100" dirty="0"/>
          </a:p>
          <a:p>
            <a:pPr>
              <a:tabLst>
                <a:tab pos="2057400" algn="l"/>
                <a:tab pos="2286000" algn="l"/>
              </a:tabLst>
            </a:pPr>
            <a:r>
              <a:rPr lang="en-US" sz="1100" b="1" dirty="0"/>
              <a:t>□</a:t>
            </a:r>
            <a:r>
              <a:rPr lang="en-US" sz="1100" dirty="0"/>
              <a:t> Romans 12:1-2, 9-18 (long form) 	</a:t>
            </a:r>
            <a:r>
              <a:rPr lang="en-US" sz="1100" dirty="0" smtClean="0"/>
              <a:t>	Offer </a:t>
            </a:r>
            <a:r>
              <a:rPr lang="en-US" sz="1100" dirty="0"/>
              <a:t>your bodies as a living sacrifice, holy and pleasing </a:t>
            </a:r>
          </a:p>
          <a:p>
            <a:pPr>
              <a:tabLst>
                <a:tab pos="2057400" algn="l"/>
                <a:tab pos="2286000" algn="l"/>
              </a:tabLst>
            </a:pPr>
            <a:r>
              <a:rPr lang="en-US" sz="1100" dirty="0"/>
              <a:t>or </a:t>
            </a:r>
            <a:r>
              <a:rPr lang="en-US" sz="1100" b="1" dirty="0"/>
              <a:t>□</a:t>
            </a:r>
            <a:r>
              <a:rPr lang="en-US" sz="1100" dirty="0"/>
              <a:t> 1-2, 9-13 (short form) 		</a:t>
            </a:r>
            <a:r>
              <a:rPr lang="en-US" sz="1100" dirty="0" smtClean="0"/>
              <a:t>to God</a:t>
            </a:r>
            <a:r>
              <a:rPr lang="en-US" sz="1100" dirty="0"/>
              <a:t>.</a:t>
            </a:r>
          </a:p>
          <a:p>
            <a:pPr>
              <a:tabLst>
                <a:tab pos="2057400" algn="l"/>
                <a:tab pos="2286000" algn="l"/>
              </a:tabLst>
            </a:pPr>
            <a:endParaRPr lang="en-US" sz="1100" dirty="0"/>
          </a:p>
          <a:p>
            <a:pPr>
              <a:tabLst>
                <a:tab pos="2057400" algn="l"/>
                <a:tab pos="2286000" algn="l"/>
              </a:tabLst>
            </a:pPr>
            <a:r>
              <a:rPr lang="en-US" sz="1100" b="1" dirty="0"/>
              <a:t>□</a:t>
            </a:r>
            <a:r>
              <a:rPr lang="en-US" sz="1100" dirty="0"/>
              <a:t> Romans 15:1b-3a, 5-7, 13 		Welcome one another as Christ welcomed you.</a:t>
            </a:r>
          </a:p>
          <a:p>
            <a:pPr>
              <a:tabLst>
                <a:tab pos="2057400" algn="l"/>
                <a:tab pos="2286000" algn="l"/>
              </a:tabLst>
            </a:pPr>
            <a:endParaRPr lang="en-US" sz="1100" dirty="0"/>
          </a:p>
          <a:p>
            <a:pPr>
              <a:tabLst>
                <a:tab pos="2057400" algn="l"/>
                <a:tab pos="2286000" algn="l"/>
              </a:tabLst>
            </a:pPr>
            <a:r>
              <a:rPr lang="en-US" sz="1100" b="1" dirty="0"/>
              <a:t>□</a:t>
            </a:r>
            <a:r>
              <a:rPr lang="en-US" sz="1100" dirty="0"/>
              <a:t> 1 Corinthians 6:13c-15a, 17-20		Your body is a temple of the Spirit.</a:t>
            </a:r>
          </a:p>
          <a:p>
            <a:pPr>
              <a:tabLst>
                <a:tab pos="2057400" algn="l"/>
                <a:tab pos="2286000" algn="l"/>
              </a:tabLst>
            </a:pPr>
            <a:endParaRPr lang="en-US" sz="1100" dirty="0"/>
          </a:p>
          <a:p>
            <a:pPr>
              <a:tabLst>
                <a:tab pos="2057400" algn="l"/>
                <a:tab pos="2286000" algn="l"/>
              </a:tabLst>
            </a:pPr>
            <a:r>
              <a:rPr lang="en-US" sz="1100" b="1" dirty="0"/>
              <a:t>□</a:t>
            </a:r>
            <a:r>
              <a:rPr lang="en-US" sz="1100" dirty="0"/>
              <a:t> 1 Corinthians 12:31-13:8a		If I do not have love, I gain nothing.</a:t>
            </a:r>
          </a:p>
          <a:p>
            <a:pPr>
              <a:tabLst>
                <a:tab pos="2057400" algn="l"/>
                <a:tab pos="2286000" algn="l"/>
              </a:tabLst>
            </a:pPr>
            <a:endParaRPr lang="en-US" sz="1100" dirty="0"/>
          </a:p>
          <a:p>
            <a:pPr>
              <a:tabLst>
                <a:tab pos="2057400" algn="l"/>
                <a:tab pos="2286000" algn="l"/>
              </a:tabLst>
            </a:pPr>
            <a:r>
              <a:rPr lang="en-US" sz="1100" b="1" dirty="0"/>
              <a:t>□</a:t>
            </a:r>
            <a:r>
              <a:rPr lang="en-US" sz="1100" dirty="0"/>
              <a:t> Ephesians 4:1-6 		One Body and one Spirit.</a:t>
            </a:r>
          </a:p>
          <a:p>
            <a:pPr>
              <a:tabLst>
                <a:tab pos="2057400" algn="l"/>
                <a:tab pos="2286000" algn="l"/>
              </a:tabLst>
            </a:pPr>
            <a:r>
              <a:rPr lang="en-US" sz="1100" dirty="0"/>
              <a:t>		</a:t>
            </a:r>
          </a:p>
          <a:p>
            <a:pPr>
              <a:tabLst>
                <a:tab pos="2057400" algn="l"/>
                <a:tab pos="2286000" algn="l"/>
              </a:tabLst>
            </a:pPr>
            <a:r>
              <a:rPr lang="en-US" sz="1100" b="1" dirty="0"/>
              <a:t>□</a:t>
            </a:r>
            <a:r>
              <a:rPr lang="en-US" sz="1100" dirty="0"/>
              <a:t> Ephesians 5:2a, 21-33 * (long form)	This a great mystery, but I speak in reference to Christ </a:t>
            </a:r>
          </a:p>
          <a:p>
            <a:pPr>
              <a:tabLst>
                <a:tab pos="2057400" algn="l"/>
                <a:tab pos="2286000" algn="l"/>
              </a:tabLst>
            </a:pPr>
            <a:r>
              <a:rPr lang="en-US" sz="1100" dirty="0"/>
              <a:t>or  5:2a, 25-32 (short form) *		</a:t>
            </a:r>
            <a:r>
              <a:rPr lang="en-US" sz="1100" dirty="0" smtClean="0"/>
              <a:t>and the </a:t>
            </a:r>
            <a:r>
              <a:rPr lang="en-US" sz="1100" dirty="0"/>
              <a:t>Church.</a:t>
            </a:r>
          </a:p>
          <a:p>
            <a:pPr>
              <a:tabLst>
                <a:tab pos="2057400" algn="l"/>
                <a:tab pos="2286000" algn="l"/>
              </a:tabLst>
            </a:pPr>
            <a:endParaRPr lang="en-US" sz="1100" dirty="0"/>
          </a:p>
          <a:p>
            <a:pPr>
              <a:tabLst>
                <a:tab pos="2057400" algn="l"/>
                <a:tab pos="2286000" algn="l"/>
              </a:tabLst>
            </a:pPr>
            <a:r>
              <a:rPr lang="en-US" sz="1100" b="1" dirty="0"/>
              <a:t>□</a:t>
            </a:r>
            <a:r>
              <a:rPr lang="en-US" sz="1100" dirty="0"/>
              <a:t> Philippians 4:4-9 		The God of peace will be with you.</a:t>
            </a:r>
          </a:p>
          <a:p>
            <a:pPr>
              <a:tabLst>
                <a:tab pos="2057400" algn="l"/>
                <a:tab pos="2286000" algn="l"/>
              </a:tabLst>
            </a:pPr>
            <a:endParaRPr lang="en-US" sz="1100" dirty="0"/>
          </a:p>
          <a:p>
            <a:pPr>
              <a:tabLst>
                <a:tab pos="2057400" algn="l"/>
                <a:tab pos="2286000" algn="l"/>
              </a:tabLst>
            </a:pPr>
            <a:r>
              <a:rPr lang="en-US" sz="1100" b="1" dirty="0"/>
              <a:t>□</a:t>
            </a:r>
            <a:r>
              <a:rPr lang="en-US" sz="1100" dirty="0"/>
              <a:t> Colossians 3:12-17 		And over all these put on love, that is the bond of 		</a:t>
            </a:r>
            <a:r>
              <a:rPr lang="en-US" sz="1100" dirty="0" smtClean="0"/>
              <a:t>perfection</a:t>
            </a:r>
            <a:r>
              <a:rPr lang="en-US" sz="1100" dirty="0"/>
              <a:t>.</a:t>
            </a:r>
          </a:p>
          <a:p>
            <a:pPr>
              <a:tabLst>
                <a:tab pos="2057400" algn="l"/>
                <a:tab pos="2286000" algn="l"/>
              </a:tabLst>
            </a:pPr>
            <a:r>
              <a:rPr lang="en-US" sz="1100" b="1" dirty="0"/>
              <a:t>□</a:t>
            </a:r>
            <a:r>
              <a:rPr lang="en-US" sz="1100" dirty="0"/>
              <a:t> Hebrews 13:1-4a, 5-6b *		Let marriage be held in honor by all.</a:t>
            </a:r>
          </a:p>
          <a:p>
            <a:pPr>
              <a:tabLst>
                <a:tab pos="2057400" algn="l"/>
                <a:tab pos="2286000" algn="l"/>
              </a:tabLst>
            </a:pPr>
            <a:r>
              <a:rPr lang="en-US" sz="1100" dirty="0"/>
              <a:t>	</a:t>
            </a:r>
          </a:p>
          <a:p>
            <a:pPr>
              <a:tabLst>
                <a:tab pos="2057400" algn="l"/>
                <a:tab pos="2286000" algn="l"/>
              </a:tabLst>
            </a:pPr>
            <a:r>
              <a:rPr lang="en-US" sz="1100" b="1" dirty="0"/>
              <a:t>□</a:t>
            </a:r>
            <a:r>
              <a:rPr lang="en-US" sz="1100" dirty="0"/>
              <a:t> 1 Peter 3:1-9 *		Be of one mind, sympathetic, loving toward one </a:t>
            </a:r>
            <a:r>
              <a:rPr lang="en-US" sz="1100" dirty="0" smtClean="0"/>
              <a:t>		another</a:t>
            </a:r>
            <a:r>
              <a:rPr lang="en-US" sz="1100" dirty="0"/>
              <a:t>.</a:t>
            </a:r>
          </a:p>
          <a:p>
            <a:pPr>
              <a:tabLst>
                <a:tab pos="2057400" algn="l"/>
                <a:tab pos="2286000" algn="l"/>
              </a:tabLst>
            </a:pPr>
            <a:r>
              <a:rPr lang="en-US" sz="1100" b="1" dirty="0"/>
              <a:t>□</a:t>
            </a:r>
            <a:r>
              <a:rPr lang="en-US" sz="1100" dirty="0"/>
              <a:t> 1 John 3:18-24 		Love in deed and in truth.</a:t>
            </a:r>
          </a:p>
          <a:p>
            <a:pPr>
              <a:tabLst>
                <a:tab pos="2057400" algn="l"/>
                <a:tab pos="2286000" algn="l"/>
              </a:tabLst>
            </a:pPr>
            <a:r>
              <a:rPr lang="en-US" sz="1100" b="1" dirty="0"/>
              <a:t>□</a:t>
            </a:r>
            <a:r>
              <a:rPr lang="en-US" sz="1100" dirty="0"/>
              <a:t> 1 John 4:7-12 		God is love.</a:t>
            </a:r>
          </a:p>
          <a:p>
            <a:pPr>
              <a:tabLst>
                <a:tab pos="2057400" algn="l"/>
                <a:tab pos="2286000" algn="l"/>
              </a:tabLst>
            </a:pPr>
            <a:r>
              <a:rPr lang="en-US" sz="1100" b="1" dirty="0"/>
              <a:t>□</a:t>
            </a:r>
            <a:r>
              <a:rPr lang="en-US" sz="1100" dirty="0"/>
              <a:t> Revelation 19:1, 5-9a 		Blessed are those who have been called to the wedding 		</a:t>
            </a:r>
            <a:r>
              <a:rPr lang="en-US" sz="1100" dirty="0" smtClean="0"/>
              <a:t>feast </a:t>
            </a:r>
            <a:r>
              <a:rPr lang="en-US" sz="1100" dirty="0"/>
              <a:t>of the Lamb.</a:t>
            </a:r>
          </a:p>
          <a:p>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13</a:t>
            </a:fld>
            <a:endParaRPr lang="en-US"/>
          </a:p>
        </p:txBody>
      </p:sp>
    </p:spTree>
    <p:extLst>
      <p:ext uri="{BB962C8B-B14F-4D97-AF65-F5344CB8AC3E}">
        <p14:creationId xmlns:p14="http://schemas.microsoft.com/office/powerpoint/2010/main" val="160745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719138"/>
            <a:ext cx="3101975" cy="2327275"/>
          </a:xfrm>
        </p:spPr>
      </p:sp>
      <p:sp>
        <p:nvSpPr>
          <p:cNvPr id="3" name="Notes Placeholder 2"/>
          <p:cNvSpPr>
            <a:spLocks noGrp="1"/>
          </p:cNvSpPr>
          <p:nvPr>
            <p:ph type="body" idx="1"/>
          </p:nvPr>
        </p:nvSpPr>
        <p:spPr>
          <a:xfrm>
            <a:off x="707708" y="3919537"/>
            <a:ext cx="5661660" cy="4741308"/>
          </a:xfrm>
        </p:spPr>
        <p:txBody>
          <a:bodyPr/>
          <a:lstStyle/>
          <a:p>
            <a:endParaRPr lang="en-US" dirty="0" smtClean="0"/>
          </a:p>
          <a:p>
            <a:endParaRPr lang="en-US" dirty="0"/>
          </a:p>
          <a:p>
            <a:pPr algn="ctr"/>
            <a:r>
              <a:rPr lang="en-US" dirty="0" smtClean="0"/>
              <a:t>As in the 1969 edition and the </a:t>
            </a:r>
            <a:r>
              <a:rPr lang="en-US" i="1" dirty="0" smtClean="0"/>
              <a:t>Lectionary for Mass</a:t>
            </a:r>
            <a:r>
              <a:rPr lang="en-US" dirty="0" smtClean="0"/>
              <a:t>, Volume IV, </a:t>
            </a:r>
          </a:p>
          <a:p>
            <a:pPr algn="ctr"/>
            <a:r>
              <a:rPr lang="en-US" dirty="0" smtClean="0"/>
              <a:t>the Gospel Verses are from the First Letter of John, Chapter Four</a:t>
            </a:r>
          </a:p>
          <a:p>
            <a:pPr algn="ctr"/>
            <a:endParaRPr lang="en-US" dirty="0" smtClean="0"/>
          </a:p>
          <a:p>
            <a:endParaRPr lang="en-US" dirty="0"/>
          </a:p>
          <a:p>
            <a:endParaRPr lang="en-US" b="1" u="sng" dirty="0" smtClean="0"/>
          </a:p>
          <a:p>
            <a:r>
              <a:rPr lang="en-US" b="1" u="sng" dirty="0" smtClean="0"/>
              <a:t>ALLELUIA </a:t>
            </a:r>
            <a:r>
              <a:rPr lang="en-US" b="1" u="sng" dirty="0"/>
              <a:t>VERSE AND VERSE BEFORE THE GOSPEL          LECTIONARY FOR MASS  804</a:t>
            </a:r>
            <a:endParaRPr lang="en-US" dirty="0"/>
          </a:p>
          <a:p>
            <a:endParaRPr lang="en-US" dirty="0" smtClean="0"/>
          </a:p>
          <a:p>
            <a:r>
              <a:rPr lang="en-US" dirty="0" smtClean="0"/>
              <a:t>1 </a:t>
            </a:r>
            <a:r>
              <a:rPr lang="en-US" dirty="0"/>
              <a:t>John 4:7b	</a:t>
            </a:r>
            <a:r>
              <a:rPr lang="en-US" dirty="0" smtClean="0"/>
              <a:t>	Everyone </a:t>
            </a:r>
            <a:r>
              <a:rPr lang="en-US" dirty="0"/>
              <a:t>who loves is begotten of God and knows God.</a:t>
            </a:r>
          </a:p>
          <a:p>
            <a:endParaRPr lang="en-US" dirty="0" smtClean="0"/>
          </a:p>
          <a:p>
            <a:r>
              <a:rPr lang="en-US" dirty="0" smtClean="0"/>
              <a:t>1 </a:t>
            </a:r>
            <a:r>
              <a:rPr lang="en-US" dirty="0"/>
              <a:t>John 4:8b and 11	God is love. </a:t>
            </a:r>
            <a:r>
              <a:rPr lang="en-US" dirty="0" smtClean="0"/>
              <a:t>Let </a:t>
            </a:r>
            <a:r>
              <a:rPr lang="en-US" dirty="0"/>
              <a:t>us love one another, as God has loved us.</a:t>
            </a:r>
          </a:p>
          <a:p>
            <a:endParaRPr lang="en-US" dirty="0" smtClean="0"/>
          </a:p>
          <a:p>
            <a:r>
              <a:rPr lang="en-US" dirty="0" smtClean="0"/>
              <a:t>1 </a:t>
            </a:r>
            <a:r>
              <a:rPr lang="en-US" dirty="0"/>
              <a:t>John 4:12		</a:t>
            </a:r>
            <a:r>
              <a:rPr lang="en-US" dirty="0" smtClean="0"/>
              <a:t>If </a:t>
            </a:r>
            <a:r>
              <a:rPr lang="en-US" dirty="0"/>
              <a:t>we love one another, God remains in us</a:t>
            </a:r>
          </a:p>
          <a:p>
            <a:r>
              <a:rPr lang="en-US" dirty="0"/>
              <a:t>		</a:t>
            </a:r>
            <a:r>
              <a:rPr lang="en-US" dirty="0" smtClean="0"/>
              <a:t>and </a:t>
            </a:r>
            <a:r>
              <a:rPr lang="en-US" dirty="0"/>
              <a:t>his love is brought to perfection in us.</a:t>
            </a:r>
          </a:p>
          <a:p>
            <a:endParaRPr lang="en-US" dirty="0" smtClean="0"/>
          </a:p>
          <a:p>
            <a:r>
              <a:rPr lang="en-US" dirty="0" smtClean="0"/>
              <a:t>1 </a:t>
            </a:r>
            <a:r>
              <a:rPr lang="en-US" dirty="0"/>
              <a:t>John 4:16		</a:t>
            </a:r>
            <a:r>
              <a:rPr lang="en-US" dirty="0" smtClean="0"/>
              <a:t>Whoever </a:t>
            </a:r>
            <a:r>
              <a:rPr lang="en-US" dirty="0"/>
              <a:t>remains in love, remains in God and God in him.</a:t>
            </a:r>
          </a:p>
          <a:p>
            <a:endParaRPr lang="en-US" dirty="0" smtClean="0"/>
          </a:p>
          <a:p>
            <a:endParaRPr lang="en-US" dirty="0"/>
          </a:p>
          <a:p>
            <a:r>
              <a:rPr lang="en-US" dirty="0" smtClean="0"/>
              <a:t>Note: The OCM suggests a new Lenten acclamation “Sing joyfully to God our strength” (Psalm 81:2).  Other familiar </a:t>
            </a:r>
            <a:r>
              <a:rPr lang="en-US" dirty="0"/>
              <a:t>L</a:t>
            </a:r>
            <a:r>
              <a:rPr lang="en-US" dirty="0" smtClean="0"/>
              <a:t>enten acclamations may also be used.</a:t>
            </a:r>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14</a:t>
            </a:fld>
            <a:endParaRPr lang="en-US"/>
          </a:p>
        </p:txBody>
      </p:sp>
    </p:spTree>
    <p:extLst>
      <p:ext uri="{BB962C8B-B14F-4D97-AF65-F5344CB8AC3E}">
        <p14:creationId xmlns:p14="http://schemas.microsoft.com/office/powerpoint/2010/main" val="3322708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8338" y="719138"/>
            <a:ext cx="3025775" cy="2270125"/>
          </a:xfrm>
        </p:spPr>
      </p:sp>
      <p:sp>
        <p:nvSpPr>
          <p:cNvPr id="3" name="Notes Placeholder 2"/>
          <p:cNvSpPr>
            <a:spLocks noGrp="1"/>
          </p:cNvSpPr>
          <p:nvPr>
            <p:ph type="body" idx="1"/>
          </p:nvPr>
        </p:nvSpPr>
        <p:spPr>
          <a:xfrm>
            <a:off x="707708" y="3462337"/>
            <a:ext cx="5661660" cy="5198508"/>
          </a:xfrm>
        </p:spPr>
        <p:txBody>
          <a:bodyPr/>
          <a:lstStyle/>
          <a:p>
            <a:pPr>
              <a:tabLst>
                <a:tab pos="1828800" algn="l"/>
                <a:tab pos="2057400" algn="l"/>
                <a:tab pos="2286000" algn="l"/>
                <a:tab pos="2514600" algn="l"/>
                <a:tab pos="2743200" algn="l"/>
                <a:tab pos="3200400" algn="l"/>
                <a:tab pos="3657600" algn="l"/>
              </a:tabLst>
            </a:pPr>
            <a:r>
              <a:rPr lang="en-US" b="1" u="sng" cap="all" dirty="0"/>
              <a:t>Gospel			</a:t>
            </a:r>
            <a:r>
              <a:rPr lang="en-US" b="1" u="sng" cap="all" dirty="0" smtClean="0"/>
              <a:t>Lectionary </a:t>
            </a:r>
            <a:r>
              <a:rPr lang="en-US" b="1" u="sng" cap="all" dirty="0"/>
              <a:t>for Mass </a:t>
            </a:r>
            <a:r>
              <a:rPr lang="en-US" b="1" u="sng" cap="all" dirty="0" smtClean="0"/>
              <a:t>805</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Mathew 5:1-12a 			Rejoice and be glad, </a:t>
            </a:r>
            <a:endParaRPr lang="en-US" dirty="0" smtClean="0"/>
          </a:p>
          <a:p>
            <a:pPr>
              <a:tabLst>
                <a:tab pos="1828800" algn="l"/>
                <a:tab pos="2057400" algn="l"/>
                <a:tab pos="2286000" algn="l"/>
                <a:tab pos="2514600" algn="l"/>
                <a:tab pos="2743200" algn="l"/>
                <a:tab pos="3200400" algn="l"/>
                <a:tab pos="3657600" algn="l"/>
              </a:tabLst>
            </a:pPr>
            <a:r>
              <a:rPr lang="en-US" dirty="0"/>
              <a:t>	</a:t>
            </a:r>
            <a:r>
              <a:rPr lang="en-US" dirty="0" smtClean="0"/>
              <a:t>		for </a:t>
            </a:r>
            <a:r>
              <a:rPr lang="en-US" dirty="0"/>
              <a:t>your reward will be great in heaven</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Matthew 5:13-16 			You are the light of the world</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Matthew 7:21, 24-29 (long form) 	A wise man built his house on rock.</a:t>
            </a:r>
          </a:p>
          <a:p>
            <a:pPr>
              <a:tabLst>
                <a:tab pos="1828800" algn="l"/>
                <a:tab pos="2057400" algn="l"/>
                <a:tab pos="2286000" algn="l"/>
                <a:tab pos="2514600" algn="l"/>
                <a:tab pos="2743200" algn="l"/>
                <a:tab pos="3200400" algn="l"/>
                <a:tab pos="3657600" algn="l"/>
              </a:tabLst>
            </a:pPr>
            <a:r>
              <a:rPr lang="en-US" dirty="0"/>
              <a:t>or </a:t>
            </a:r>
            <a:r>
              <a:rPr lang="en-US" dirty="0" smtClean="0"/>
              <a:t>7:21</a:t>
            </a:r>
            <a:r>
              <a:rPr lang="en-US" dirty="0"/>
              <a:t>, 24-25 (short form) </a:t>
            </a:r>
            <a:endParaRPr lang="en-US" dirty="0" smtClean="0"/>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Matthew 19:3-6 *			What God has united, man must not separate</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Matthew 22:35-40			This is the greatest and the first commandment. </a:t>
            </a:r>
            <a:r>
              <a:rPr lang="en-US" dirty="0" smtClean="0"/>
              <a:t>			The </a:t>
            </a:r>
            <a:r>
              <a:rPr lang="en-US" dirty="0"/>
              <a:t>second is like it</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Mark 10:6-9 *			</a:t>
            </a:r>
            <a:r>
              <a:rPr lang="en-US" dirty="0" smtClean="0"/>
              <a:t>They </a:t>
            </a:r>
            <a:r>
              <a:rPr lang="en-US" dirty="0"/>
              <a:t>are no longer two, but one flesh</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John 2:1-11 *			</a:t>
            </a:r>
            <a:r>
              <a:rPr lang="en-US" dirty="0" smtClean="0"/>
              <a:t>Jesus </a:t>
            </a:r>
            <a:r>
              <a:rPr lang="en-US" dirty="0"/>
              <a:t>did this as the beginning of his signs in Cana </a:t>
            </a:r>
            <a:r>
              <a:rPr lang="en-US" dirty="0" smtClean="0"/>
              <a:t>			in </a:t>
            </a:r>
            <a:r>
              <a:rPr lang="en-US" dirty="0"/>
              <a:t>Galilee.	</a:t>
            </a:r>
            <a:endParaRPr lang="en-US" dirty="0" smtClean="0"/>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John 15:9-12			</a:t>
            </a:r>
            <a:r>
              <a:rPr lang="en-US" dirty="0" smtClean="0"/>
              <a:t>Remain </a:t>
            </a:r>
            <a:r>
              <a:rPr lang="en-US" dirty="0"/>
              <a:t>in my love.	</a:t>
            </a:r>
            <a:endParaRPr lang="en-US" dirty="0" smtClean="0"/>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John 15:12-16 			This is my commandment: love one another</a:t>
            </a:r>
            <a:r>
              <a:rPr lang="en-US" dirty="0" smtClean="0"/>
              <a:t>.</a:t>
            </a:r>
          </a:p>
          <a:p>
            <a:pPr>
              <a:tabLst>
                <a:tab pos="1828800" algn="l"/>
                <a:tab pos="2057400" algn="l"/>
                <a:tab pos="2286000" algn="l"/>
                <a:tab pos="2514600" algn="l"/>
                <a:tab pos="2743200" algn="l"/>
                <a:tab pos="3200400" algn="l"/>
                <a:tab pos="3657600" algn="l"/>
              </a:tabLst>
            </a:pPr>
            <a:endParaRPr lang="en-US" dirty="0"/>
          </a:p>
          <a:p>
            <a:pPr>
              <a:tabLst>
                <a:tab pos="1828800" algn="l"/>
                <a:tab pos="2057400" algn="l"/>
                <a:tab pos="2286000" algn="l"/>
                <a:tab pos="2514600" algn="l"/>
                <a:tab pos="2743200" algn="l"/>
                <a:tab pos="3200400" algn="l"/>
                <a:tab pos="3657600" algn="l"/>
              </a:tabLst>
            </a:pPr>
            <a:r>
              <a:rPr lang="en-US" b="1" dirty="0"/>
              <a:t>□</a:t>
            </a:r>
            <a:r>
              <a:rPr lang="en-US" dirty="0"/>
              <a:t> John 17:20-26 (long form) 		</a:t>
            </a:r>
            <a:r>
              <a:rPr lang="en-US" dirty="0" smtClean="0"/>
              <a:t>	That </a:t>
            </a:r>
            <a:r>
              <a:rPr lang="en-US" dirty="0"/>
              <a:t>they may be brought to perfection as one.</a:t>
            </a:r>
          </a:p>
          <a:p>
            <a:pPr>
              <a:tabLst>
                <a:tab pos="1828800" algn="l"/>
                <a:tab pos="2057400" algn="l"/>
                <a:tab pos="2286000" algn="l"/>
                <a:tab pos="2514600" algn="l"/>
                <a:tab pos="2743200" algn="l"/>
                <a:tab pos="3200400" algn="l"/>
                <a:tab pos="3657600" algn="l"/>
              </a:tabLst>
            </a:pPr>
            <a:r>
              <a:rPr lang="en-US" dirty="0"/>
              <a:t>or </a:t>
            </a:r>
            <a:r>
              <a:rPr lang="en-US" dirty="0" smtClean="0"/>
              <a:t>17:20-23 </a:t>
            </a:r>
            <a:r>
              <a:rPr lang="en-US" dirty="0"/>
              <a:t>(short form)</a:t>
            </a:r>
          </a:p>
          <a:p>
            <a:pPr>
              <a:tabLst>
                <a:tab pos="1828800" algn="l"/>
                <a:tab pos="2057400" algn="l"/>
                <a:tab pos="2286000" algn="l"/>
                <a:tab pos="2514600" algn="l"/>
                <a:tab pos="2743200" algn="l"/>
                <a:tab pos="3200400" algn="l"/>
                <a:tab pos="3657600" algn="l"/>
              </a:tabLst>
            </a:pPr>
            <a:r>
              <a:rPr lang="en-US" b="1" dirty="0"/>
              <a:t/>
            </a:r>
            <a:br>
              <a:rPr lang="en-US" b="1" dirty="0"/>
            </a:br>
            <a:r>
              <a:rPr lang="en-US" b="1" dirty="0"/>
              <a:t> </a:t>
            </a:r>
            <a:endParaRPr lang="en-US" dirty="0"/>
          </a:p>
          <a:p>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15</a:t>
            </a:fld>
            <a:endParaRPr lang="en-US"/>
          </a:p>
        </p:txBody>
      </p:sp>
    </p:spTree>
    <p:extLst>
      <p:ext uri="{BB962C8B-B14F-4D97-AF65-F5344CB8AC3E}">
        <p14:creationId xmlns:p14="http://schemas.microsoft.com/office/powerpoint/2010/main" val="2119870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OCM stresses the importance of the homily.</a:t>
            </a:r>
          </a:p>
          <a:p>
            <a:endParaRPr lang="en-US" dirty="0"/>
          </a:p>
          <a:p>
            <a:r>
              <a:rPr lang="en-US" dirty="0" smtClean="0"/>
              <a:t>It’s contents may be drawn from various Scriptural or liturgical sources.  It is commendable to speak about the words of consent, since we will hear them soon.</a:t>
            </a:r>
          </a:p>
          <a:p>
            <a:endParaRPr lang="en-US" dirty="0"/>
          </a:p>
          <a:p>
            <a:r>
              <a:rPr lang="en-US" dirty="0" smtClean="0"/>
              <a:t>Of course, the pastoral circumstances of the couple should always be considered.</a:t>
            </a:r>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16</a:t>
            </a:fld>
            <a:endParaRPr lang="en-US"/>
          </a:p>
        </p:txBody>
      </p:sp>
    </p:spTree>
    <p:extLst>
      <p:ext uri="{BB962C8B-B14F-4D97-AF65-F5344CB8AC3E}">
        <p14:creationId xmlns:p14="http://schemas.microsoft.com/office/powerpoint/2010/main" val="2904245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9137" y="4452937"/>
            <a:ext cx="5661660" cy="4213384"/>
          </a:xfrm>
        </p:spPr>
        <p:txBody>
          <a:bodyPr/>
          <a:lstStyle/>
          <a:p>
            <a:endParaRPr lang="en-US" b="1" dirty="0" smtClean="0">
              <a:solidFill>
                <a:srgbClr val="FF0000"/>
              </a:solidFill>
            </a:endParaRPr>
          </a:p>
          <a:p>
            <a:r>
              <a:rPr lang="en-US" b="1" dirty="0" smtClean="0">
                <a:solidFill>
                  <a:srgbClr val="C00000"/>
                </a:solidFill>
              </a:rPr>
              <a:t>HANDOUT – PLEASE RETURN TO PAGE 10</a:t>
            </a:r>
          </a:p>
          <a:p>
            <a:endParaRPr lang="en-US" b="1" dirty="0">
              <a:solidFill>
                <a:srgbClr val="C00000"/>
              </a:solidFill>
            </a:endParaRPr>
          </a:p>
          <a:p>
            <a:pPr>
              <a:lnSpc>
                <a:spcPct val="150000"/>
              </a:lnSpc>
            </a:pPr>
            <a:r>
              <a:rPr lang="en-US" b="1" dirty="0" smtClean="0"/>
              <a:t>Elements </a:t>
            </a:r>
            <a:r>
              <a:rPr lang="en-US" b="1" dirty="0"/>
              <a:t>in the Celebration of Matrimony</a:t>
            </a:r>
            <a:endParaRPr lang="en-US" dirty="0"/>
          </a:p>
          <a:p>
            <a:pPr marL="171450" indent="-171450">
              <a:lnSpc>
                <a:spcPct val="150000"/>
              </a:lnSpc>
              <a:buFont typeface="Wingdings" panose="05000000000000000000" pitchFamily="2" charset="2"/>
              <a:buChar char="§"/>
            </a:pPr>
            <a:r>
              <a:rPr lang="en-US" dirty="0" smtClean="0"/>
              <a:t>Address to the </a:t>
            </a:r>
            <a:r>
              <a:rPr lang="en-US" dirty="0"/>
              <a:t>Bride and Groom</a:t>
            </a:r>
          </a:p>
          <a:p>
            <a:pPr marL="171450" indent="-171450">
              <a:lnSpc>
                <a:spcPct val="150000"/>
              </a:lnSpc>
              <a:buFont typeface="Wingdings" panose="05000000000000000000" pitchFamily="2" charset="2"/>
              <a:buChar char="§"/>
            </a:pPr>
            <a:r>
              <a:rPr lang="en-US" dirty="0"/>
              <a:t>The Questions Before the Consent</a:t>
            </a:r>
          </a:p>
          <a:p>
            <a:pPr marL="171450" indent="-171450">
              <a:lnSpc>
                <a:spcPct val="150000"/>
              </a:lnSpc>
              <a:buFont typeface="Wingdings" panose="05000000000000000000" pitchFamily="2" charset="2"/>
              <a:buChar char="§"/>
            </a:pPr>
            <a:r>
              <a:rPr lang="en-US" dirty="0"/>
              <a:t>The Consent</a:t>
            </a:r>
          </a:p>
          <a:p>
            <a:pPr marL="171450" indent="-171450">
              <a:lnSpc>
                <a:spcPct val="150000"/>
              </a:lnSpc>
              <a:buFont typeface="Wingdings" panose="05000000000000000000" pitchFamily="2" charset="2"/>
              <a:buChar char="§"/>
            </a:pPr>
            <a:r>
              <a:rPr lang="en-US" dirty="0"/>
              <a:t>The Reception of the Consent</a:t>
            </a:r>
          </a:p>
          <a:p>
            <a:pPr marL="171450" indent="-171450">
              <a:lnSpc>
                <a:spcPct val="150000"/>
              </a:lnSpc>
              <a:buFont typeface="Wingdings" panose="05000000000000000000" pitchFamily="2" charset="2"/>
              <a:buChar char="§"/>
            </a:pPr>
            <a:r>
              <a:rPr lang="en-US" dirty="0"/>
              <a:t>The Blessing and Giving of Rings</a:t>
            </a:r>
          </a:p>
          <a:p>
            <a:pPr marL="171450" indent="-171450">
              <a:lnSpc>
                <a:spcPct val="150000"/>
              </a:lnSpc>
              <a:buFont typeface="Wingdings" panose="05000000000000000000" pitchFamily="2" charset="2"/>
              <a:buChar char="§"/>
            </a:pPr>
            <a:r>
              <a:rPr lang="en-US" dirty="0"/>
              <a:t>[The Blessing and Giving of the </a:t>
            </a:r>
            <a:r>
              <a:rPr lang="en-US" i="1" dirty="0"/>
              <a:t>Arras</a:t>
            </a:r>
            <a:r>
              <a:rPr lang="en-US" dirty="0"/>
              <a:t> (coins</a:t>
            </a:r>
            <a:r>
              <a:rPr lang="en-US" dirty="0" smtClean="0"/>
              <a:t>)]      approved cultural adaptation </a:t>
            </a:r>
            <a:endParaRPr lang="en-US" dirty="0"/>
          </a:p>
          <a:p>
            <a:pPr marL="171450" indent="-171450">
              <a:lnSpc>
                <a:spcPct val="150000"/>
              </a:lnSpc>
              <a:buFont typeface="Wingdings" panose="05000000000000000000" pitchFamily="2" charset="2"/>
              <a:buChar char="§"/>
            </a:pPr>
            <a:r>
              <a:rPr lang="en-US" dirty="0" smtClean="0"/>
              <a:t>[Hymn </a:t>
            </a:r>
            <a:r>
              <a:rPr lang="en-US" dirty="0"/>
              <a:t>or Canticle of </a:t>
            </a:r>
            <a:r>
              <a:rPr lang="en-US" dirty="0" smtClean="0"/>
              <a:t>Praise]  	           optional, but commendable</a:t>
            </a:r>
            <a:endParaRPr lang="en-US" dirty="0"/>
          </a:p>
          <a:p>
            <a:pPr marL="171450" indent="-171450">
              <a:lnSpc>
                <a:spcPct val="150000"/>
              </a:lnSpc>
              <a:buFont typeface="Wingdings" panose="05000000000000000000" pitchFamily="2" charset="2"/>
              <a:buChar char="§"/>
            </a:pPr>
            <a:r>
              <a:rPr lang="en-US" dirty="0"/>
              <a:t>The Universal Prayer</a:t>
            </a:r>
          </a:p>
          <a:p>
            <a:pPr>
              <a:lnSpc>
                <a:spcPct val="150000"/>
              </a:lnSpc>
            </a:pPr>
            <a:endParaRPr lang="en-US" dirty="0" smtClean="0"/>
          </a:p>
          <a:p>
            <a:pPr>
              <a:lnSpc>
                <a:spcPct val="150000"/>
              </a:lnSpc>
            </a:pPr>
            <a:r>
              <a:rPr lang="en-US" dirty="0" smtClean="0"/>
              <a:t>The Creed is recited only if it is prescribed for the day.</a:t>
            </a: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17</a:t>
            </a:fld>
            <a:endParaRPr lang="en-US"/>
          </a:p>
        </p:txBody>
      </p:sp>
    </p:spTree>
    <p:extLst>
      <p:ext uri="{BB962C8B-B14F-4D97-AF65-F5344CB8AC3E}">
        <p14:creationId xmlns:p14="http://schemas.microsoft.com/office/powerpoint/2010/main" val="3184627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447461"/>
            <a:ext cx="5661660" cy="4348876"/>
          </a:xfrm>
        </p:spPr>
        <p:txBody>
          <a:bodyPr/>
          <a:lstStyle/>
          <a:p>
            <a:r>
              <a:rPr lang="en-US" b="1" dirty="0"/>
              <a:t>New</a:t>
            </a:r>
            <a:r>
              <a:rPr lang="en-US" dirty="0"/>
              <a:t> Rubrics give alterations in the rite </a:t>
            </a:r>
            <a:r>
              <a:rPr lang="en-US" dirty="0" smtClean="0"/>
              <a:t>which are needed </a:t>
            </a:r>
            <a:r>
              <a:rPr lang="en-US" dirty="0"/>
              <a:t>if </a:t>
            </a:r>
            <a:r>
              <a:rPr lang="en-US" dirty="0" smtClean="0"/>
              <a:t>more </a:t>
            </a:r>
            <a:r>
              <a:rPr lang="en-US" dirty="0"/>
              <a:t>than one Marriage </a:t>
            </a:r>
            <a:r>
              <a:rPr lang="en-US" dirty="0" smtClean="0"/>
              <a:t>is celebrated </a:t>
            </a:r>
            <a:r>
              <a:rPr lang="en-US" dirty="0"/>
              <a:t>at the same liturgy (58).</a:t>
            </a:r>
          </a:p>
          <a:p>
            <a:r>
              <a:rPr lang="en-US" dirty="0"/>
              <a:t> </a:t>
            </a:r>
          </a:p>
          <a:p>
            <a:r>
              <a:rPr lang="en-US" b="1" dirty="0"/>
              <a:t>New</a:t>
            </a:r>
            <a:r>
              <a:rPr lang="en-US" dirty="0"/>
              <a:t> directive for the witnesses, they are to stand near the couple for the rite (59</a:t>
            </a:r>
            <a:r>
              <a:rPr lang="en-US" dirty="0" smtClean="0"/>
              <a:t>). </a:t>
            </a:r>
            <a:r>
              <a:rPr lang="en-US" dirty="0"/>
              <a:t> </a:t>
            </a:r>
            <a:r>
              <a:rPr lang="en-US" dirty="0" smtClean="0"/>
              <a:t>The rubric also indicates “with all standing”  (assuming the entire assembly is standing for the Celebration of Matrimony), but one might consider the configuration of each worship space.</a:t>
            </a:r>
            <a:endParaRPr lang="en-US" dirty="0"/>
          </a:p>
          <a:p>
            <a:endParaRPr lang="en-US" dirty="0"/>
          </a:p>
          <a:p>
            <a:r>
              <a:rPr lang="en-US" b="1" dirty="0"/>
              <a:t>New</a:t>
            </a:r>
            <a:r>
              <a:rPr lang="en-US" dirty="0"/>
              <a:t> inclusion of two new optional cultural adaptations:  The Blessing and Giving of the </a:t>
            </a:r>
            <a:r>
              <a:rPr lang="en-US" i="1" dirty="0"/>
              <a:t>Arras</a:t>
            </a:r>
            <a:r>
              <a:rPr lang="en-US" dirty="0"/>
              <a:t> and The Blessing and Placing of the </a:t>
            </a:r>
            <a:r>
              <a:rPr lang="en-US" i="1" dirty="0" err="1"/>
              <a:t>Lazo</a:t>
            </a:r>
            <a:r>
              <a:rPr lang="en-US" dirty="0"/>
              <a:t> </a:t>
            </a:r>
            <a:r>
              <a:rPr lang="en-US" dirty="0" smtClean="0"/>
              <a:t> (or </a:t>
            </a:r>
            <a:r>
              <a:rPr lang="en-US" dirty="0"/>
              <a:t>Placing of the </a:t>
            </a:r>
            <a:r>
              <a:rPr lang="en-US" dirty="0" smtClean="0"/>
              <a:t>Veil).  These are included, in place within the text.</a:t>
            </a:r>
            <a:endParaRPr lang="en-US" dirty="0"/>
          </a:p>
          <a:p>
            <a:endParaRPr lang="en-US" dirty="0"/>
          </a:p>
          <a:p>
            <a:r>
              <a:rPr lang="en-US" b="1" dirty="0"/>
              <a:t>New</a:t>
            </a:r>
            <a:r>
              <a:rPr lang="en-US" dirty="0"/>
              <a:t> option for the Consent, based on Option B in the previous </a:t>
            </a:r>
            <a:r>
              <a:rPr lang="en-US" dirty="0" smtClean="0"/>
              <a:t>edition, </a:t>
            </a:r>
            <a:r>
              <a:rPr lang="en-US" dirty="0"/>
              <a:t>but with the phrase “to love and to cherish” added to the text</a:t>
            </a:r>
            <a:r>
              <a:rPr lang="en-US" dirty="0" smtClean="0"/>
              <a:t>.</a:t>
            </a:r>
          </a:p>
          <a:p>
            <a:endParaRPr lang="en-US" dirty="0"/>
          </a:p>
          <a:p>
            <a:r>
              <a:rPr lang="en-US" b="1" dirty="0" smtClean="0"/>
              <a:t>New </a:t>
            </a:r>
            <a:r>
              <a:rPr lang="en-US" dirty="0" smtClean="0"/>
              <a:t> Two options for the Reception of the Consent – the first is an enrichment of the text found in the 1969 edition and the second is new, containing rich Biblical imagery</a:t>
            </a:r>
          </a:p>
          <a:p>
            <a:endParaRPr lang="en-US" b="1" dirty="0" smtClean="0"/>
          </a:p>
          <a:p>
            <a:r>
              <a:rPr lang="en-US" b="1" dirty="0" smtClean="0"/>
              <a:t>New</a:t>
            </a:r>
            <a:r>
              <a:rPr lang="en-US" dirty="0" smtClean="0"/>
              <a:t> </a:t>
            </a:r>
            <a:r>
              <a:rPr lang="en-US" dirty="0"/>
              <a:t>acclamation after the Reception of the Consent (dialogue between the Priest and the rest of the assembly.)</a:t>
            </a:r>
          </a:p>
          <a:p>
            <a:endParaRPr lang="en-US" dirty="0"/>
          </a:p>
          <a:p>
            <a:r>
              <a:rPr lang="en-US" b="1" dirty="0"/>
              <a:t>New</a:t>
            </a:r>
            <a:r>
              <a:rPr lang="en-US" dirty="0"/>
              <a:t> optional Hymn or Canticle of Praise after </a:t>
            </a:r>
            <a:r>
              <a:rPr lang="en-US" dirty="0" smtClean="0"/>
              <a:t>The Blessing and Giving </a:t>
            </a:r>
            <a:r>
              <a:rPr lang="en-US" dirty="0"/>
              <a:t>of Rings </a:t>
            </a: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18</a:t>
            </a:fld>
            <a:endParaRPr lang="en-US"/>
          </a:p>
        </p:txBody>
      </p:sp>
    </p:spTree>
    <p:extLst>
      <p:ext uri="{BB962C8B-B14F-4D97-AF65-F5344CB8AC3E}">
        <p14:creationId xmlns:p14="http://schemas.microsoft.com/office/powerpoint/2010/main" val="3618368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4938" y="642938"/>
            <a:ext cx="3352800" cy="2516187"/>
          </a:xfrm>
        </p:spPr>
      </p:sp>
      <p:sp>
        <p:nvSpPr>
          <p:cNvPr id="3" name="Notes Placeholder 2"/>
          <p:cNvSpPr>
            <a:spLocks noGrp="1"/>
          </p:cNvSpPr>
          <p:nvPr>
            <p:ph type="body" idx="1"/>
          </p:nvPr>
        </p:nvSpPr>
        <p:spPr>
          <a:xfrm>
            <a:off x="707708" y="3614737"/>
            <a:ext cx="5661660" cy="5046108"/>
          </a:xfrm>
        </p:spPr>
        <p:txBody>
          <a:bodyPr/>
          <a:lstStyle/>
          <a:p>
            <a:r>
              <a:rPr lang="en-US" b="1" cap="small" dirty="0"/>
              <a:t>1</a:t>
            </a:r>
            <a:r>
              <a:rPr lang="en-US" b="1" dirty="0"/>
              <a:t>. Address to the Bride and Groom (new translation)</a:t>
            </a:r>
            <a:r>
              <a:rPr lang="en-US" b="1" cap="small" dirty="0"/>
              <a:t> (59)</a:t>
            </a:r>
            <a:endParaRPr lang="en-US" b="1" dirty="0"/>
          </a:p>
          <a:p>
            <a:r>
              <a:rPr lang="en-US" dirty="0"/>
              <a:t>The Priest addresses the Bride and Groom</a:t>
            </a:r>
          </a:p>
          <a:p>
            <a:r>
              <a:rPr lang="en-US" dirty="0"/>
              <a:t>New phrases: </a:t>
            </a:r>
          </a:p>
          <a:p>
            <a:r>
              <a:rPr lang="en-US" dirty="0"/>
              <a:t>“house of the Church” replaces “in this church</a:t>
            </a:r>
            <a:r>
              <a:rPr lang="en-US" dirty="0" smtClean="0"/>
              <a:t>” -- emphasizes </a:t>
            </a:r>
            <a:r>
              <a:rPr lang="en-US" dirty="0"/>
              <a:t>the Church as the people, not the </a:t>
            </a:r>
            <a:r>
              <a:rPr lang="en-US" dirty="0" smtClean="0"/>
              <a:t>building</a:t>
            </a:r>
          </a:p>
          <a:p>
            <a:r>
              <a:rPr lang="en-US" dirty="0" smtClean="0"/>
              <a:t>“. </a:t>
            </a:r>
            <a:r>
              <a:rPr lang="en-US" dirty="0"/>
              <a:t>. . . in the presence of the Church’s minister and the community your intention to enter into Marriage may be strengthened by the Lord with a sacred seal.”</a:t>
            </a:r>
          </a:p>
          <a:p>
            <a:r>
              <a:rPr lang="en-US" b="1" cap="small" dirty="0"/>
              <a:t> </a:t>
            </a:r>
            <a:endParaRPr lang="en-US" dirty="0"/>
          </a:p>
          <a:p>
            <a:r>
              <a:rPr lang="en-US" b="1" cap="small" dirty="0"/>
              <a:t>2</a:t>
            </a:r>
            <a:r>
              <a:rPr lang="en-US" cap="small" dirty="0"/>
              <a:t>. </a:t>
            </a:r>
            <a:r>
              <a:rPr lang="en-US" b="1" dirty="0"/>
              <a:t>The Questions before the Consent</a:t>
            </a:r>
            <a:r>
              <a:rPr lang="en-US" b="1" cap="small" dirty="0"/>
              <a:t> (</a:t>
            </a:r>
            <a:r>
              <a:rPr lang="en-US" b="1" dirty="0"/>
              <a:t>added new </a:t>
            </a:r>
            <a:r>
              <a:rPr lang="en-US" b="1" dirty="0" smtClean="0"/>
              <a:t>heading, </a:t>
            </a:r>
            <a:r>
              <a:rPr lang="en-US" b="1" dirty="0"/>
              <a:t>new </a:t>
            </a:r>
            <a:r>
              <a:rPr lang="en-US" b="1" dirty="0" smtClean="0"/>
              <a:t>translation</a:t>
            </a:r>
            <a:r>
              <a:rPr lang="en-US" b="1" cap="small" dirty="0" smtClean="0"/>
              <a:t>)  (60</a:t>
            </a:r>
            <a:r>
              <a:rPr lang="en-US" b="1" cap="small" dirty="0"/>
              <a:t>)</a:t>
            </a:r>
            <a:endParaRPr lang="en-US" b="1" dirty="0"/>
          </a:p>
          <a:p>
            <a:r>
              <a:rPr lang="en-US" dirty="0"/>
              <a:t>The bride and groom respond individually </a:t>
            </a:r>
            <a:r>
              <a:rPr lang="en-US" dirty="0" smtClean="0"/>
              <a:t>(but </a:t>
            </a:r>
            <a:r>
              <a:rPr lang="en-US" dirty="0"/>
              <a:t>at the same </a:t>
            </a:r>
            <a:r>
              <a:rPr lang="en-US" dirty="0" smtClean="0"/>
              <a:t>time) </a:t>
            </a:r>
          </a:p>
          <a:p>
            <a:r>
              <a:rPr lang="en-US" dirty="0" smtClean="0"/>
              <a:t>Are questioned as to their to </a:t>
            </a:r>
            <a:r>
              <a:rPr lang="en-US" dirty="0"/>
              <a:t>their freedom of </a:t>
            </a:r>
            <a:r>
              <a:rPr lang="en-US" dirty="0" smtClean="0"/>
              <a:t>choice, fidelity and perpetuity, and </a:t>
            </a:r>
            <a:r>
              <a:rPr lang="en-US" dirty="0"/>
              <a:t>acceptance and upbringing of children.  </a:t>
            </a:r>
            <a:endParaRPr lang="en-US" dirty="0" smtClean="0"/>
          </a:p>
          <a:p>
            <a:endParaRPr lang="en-US" dirty="0"/>
          </a:p>
          <a:p>
            <a:r>
              <a:rPr lang="en-US" dirty="0" smtClean="0"/>
              <a:t>Priest:	Have </a:t>
            </a:r>
            <a:r>
              <a:rPr lang="en-US" dirty="0"/>
              <a:t>you come here to enter into Marriage </a:t>
            </a:r>
            <a:endParaRPr lang="en-US" dirty="0" smtClean="0"/>
          </a:p>
          <a:p>
            <a:r>
              <a:rPr lang="en-US" dirty="0"/>
              <a:t>	</a:t>
            </a:r>
            <a:r>
              <a:rPr lang="en-US" dirty="0" smtClean="0"/>
              <a:t>without </a:t>
            </a:r>
            <a:r>
              <a:rPr lang="en-US" dirty="0"/>
              <a:t>coercion, </a:t>
            </a:r>
            <a:endParaRPr lang="en-US" dirty="0" smtClean="0"/>
          </a:p>
          <a:p>
            <a:r>
              <a:rPr lang="en-US" dirty="0"/>
              <a:t>	</a:t>
            </a:r>
            <a:r>
              <a:rPr lang="en-US" dirty="0" smtClean="0"/>
              <a:t>freely </a:t>
            </a:r>
            <a:r>
              <a:rPr lang="en-US" dirty="0"/>
              <a:t>and wholeheartedly</a:t>
            </a:r>
            <a:r>
              <a:rPr lang="en-US" dirty="0" smtClean="0"/>
              <a:t>?</a:t>
            </a:r>
          </a:p>
          <a:p>
            <a:endParaRPr lang="en-US" dirty="0"/>
          </a:p>
          <a:p>
            <a:r>
              <a:rPr lang="en-US" dirty="0" smtClean="0"/>
              <a:t>	Are </a:t>
            </a:r>
            <a:r>
              <a:rPr lang="en-US" dirty="0"/>
              <a:t>you prepared, as you follow the path of Marriage, </a:t>
            </a:r>
            <a:endParaRPr lang="en-US" dirty="0" smtClean="0"/>
          </a:p>
          <a:p>
            <a:r>
              <a:rPr lang="en-US" dirty="0"/>
              <a:t>	</a:t>
            </a:r>
            <a:r>
              <a:rPr lang="en-US" dirty="0" smtClean="0"/>
              <a:t>to </a:t>
            </a:r>
            <a:r>
              <a:rPr lang="en-US" dirty="0"/>
              <a:t>love and honor each other </a:t>
            </a:r>
            <a:endParaRPr lang="en-US" dirty="0" smtClean="0"/>
          </a:p>
          <a:p>
            <a:r>
              <a:rPr lang="en-US" dirty="0"/>
              <a:t>	</a:t>
            </a:r>
            <a:r>
              <a:rPr lang="en-US" dirty="0" smtClean="0"/>
              <a:t>for </a:t>
            </a:r>
            <a:r>
              <a:rPr lang="en-US" dirty="0"/>
              <a:t>as long as you both shall live</a:t>
            </a:r>
            <a:r>
              <a:rPr lang="en-US" dirty="0" smtClean="0"/>
              <a:t>?</a:t>
            </a:r>
          </a:p>
          <a:p>
            <a:endParaRPr lang="en-US" dirty="0"/>
          </a:p>
          <a:p>
            <a:r>
              <a:rPr lang="en-US" dirty="0" smtClean="0"/>
              <a:t>	Are </a:t>
            </a:r>
            <a:r>
              <a:rPr lang="en-US" dirty="0"/>
              <a:t>you prepared to accept children lovingly from God </a:t>
            </a:r>
            <a:endParaRPr lang="en-US" dirty="0" smtClean="0"/>
          </a:p>
          <a:p>
            <a:r>
              <a:rPr lang="en-US" dirty="0"/>
              <a:t>	</a:t>
            </a:r>
            <a:r>
              <a:rPr lang="en-US" dirty="0" smtClean="0"/>
              <a:t>and </a:t>
            </a:r>
            <a:r>
              <a:rPr lang="en-US" dirty="0"/>
              <a:t>to bring them up </a:t>
            </a:r>
            <a:endParaRPr lang="en-US" dirty="0" smtClean="0"/>
          </a:p>
          <a:p>
            <a:r>
              <a:rPr lang="en-US" dirty="0"/>
              <a:t>	</a:t>
            </a:r>
            <a:r>
              <a:rPr lang="en-US" dirty="0" smtClean="0"/>
              <a:t>according </a:t>
            </a:r>
            <a:r>
              <a:rPr lang="en-US" dirty="0"/>
              <a:t>to the law of Christ and </a:t>
            </a:r>
            <a:r>
              <a:rPr lang="en-US" dirty="0" smtClean="0"/>
              <a:t>his Church</a:t>
            </a:r>
            <a:r>
              <a:rPr lang="en-US" dirty="0"/>
              <a:t>?  </a:t>
            </a:r>
            <a:endParaRPr lang="en-US" dirty="0" smtClean="0"/>
          </a:p>
          <a:p>
            <a:endParaRPr lang="en-US" dirty="0"/>
          </a:p>
          <a:p>
            <a:r>
              <a:rPr lang="en-US" dirty="0"/>
              <a:t>This question, as was the case in the former rite, may be omitted if age </a:t>
            </a:r>
            <a:r>
              <a:rPr lang="en-US" dirty="0" smtClean="0"/>
              <a:t>or other pastoral circumstance suggests it (60).</a:t>
            </a:r>
            <a:endParaRPr lang="en-US" dirty="0"/>
          </a:p>
          <a:p>
            <a:endParaRPr lang="en-US" dirty="0"/>
          </a:p>
          <a:p>
            <a:endParaRPr lang="en-US" sz="1400"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19</a:t>
            </a:fld>
            <a:endParaRPr lang="en-US"/>
          </a:p>
        </p:txBody>
      </p:sp>
    </p:spTree>
    <p:extLst>
      <p:ext uri="{BB962C8B-B14F-4D97-AF65-F5344CB8AC3E}">
        <p14:creationId xmlns:p14="http://schemas.microsoft.com/office/powerpoint/2010/main" val="3216538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9738" y="642938"/>
            <a:ext cx="3886200" cy="2916237"/>
          </a:xfrm>
        </p:spPr>
      </p:sp>
      <p:sp>
        <p:nvSpPr>
          <p:cNvPr id="3" name="Notes Placeholder 2"/>
          <p:cNvSpPr>
            <a:spLocks noGrp="1"/>
          </p:cNvSpPr>
          <p:nvPr>
            <p:ph type="body" idx="1"/>
          </p:nvPr>
        </p:nvSpPr>
        <p:spPr>
          <a:xfrm>
            <a:off x="707708" y="3843337"/>
            <a:ext cx="5661660" cy="4817508"/>
          </a:xfrm>
        </p:spPr>
        <p:txBody>
          <a:bodyPr/>
          <a:lstStyle/>
          <a:p>
            <a:r>
              <a:rPr lang="en-US" b="1" dirty="0" smtClean="0"/>
              <a:t>The</a:t>
            </a:r>
            <a:r>
              <a:rPr lang="en-US" cap="small" dirty="0" smtClean="0"/>
              <a:t> </a:t>
            </a:r>
            <a:r>
              <a:rPr lang="en-US" b="1" dirty="0"/>
              <a:t>Consent </a:t>
            </a:r>
            <a:r>
              <a:rPr lang="en-US" cap="small" dirty="0"/>
              <a:t>(61-63)</a:t>
            </a:r>
            <a:endParaRPr lang="en-US" dirty="0"/>
          </a:p>
          <a:p>
            <a:r>
              <a:rPr lang="en-US" dirty="0"/>
              <a:t>There are two options for the text of the consent and options for how the Consent may be given:  the bridegroom and bride may each express their consent or they may each respond to the Priest in a question and answer format</a:t>
            </a:r>
            <a:r>
              <a:rPr lang="en-US" dirty="0" smtClean="0"/>
              <a:t>.</a:t>
            </a:r>
          </a:p>
          <a:p>
            <a:endParaRPr lang="en-US" dirty="0"/>
          </a:p>
          <a:p>
            <a:pPr lvl="0"/>
            <a:r>
              <a:rPr lang="en-US" dirty="0" smtClean="0"/>
              <a:t>	The </a:t>
            </a:r>
            <a:r>
              <a:rPr lang="en-US" dirty="0"/>
              <a:t>text may be memorized and expressed by heart</a:t>
            </a:r>
          </a:p>
          <a:p>
            <a:pPr lvl="0"/>
            <a:r>
              <a:rPr lang="en-US" dirty="0" smtClean="0"/>
              <a:t>	The </a:t>
            </a:r>
            <a:r>
              <a:rPr lang="en-US" dirty="0"/>
              <a:t>bride and groom may repeat the text after the priest</a:t>
            </a:r>
          </a:p>
          <a:p>
            <a:pPr lvl="0"/>
            <a:r>
              <a:rPr lang="en-US" dirty="0" smtClean="0"/>
              <a:t>	The </a:t>
            </a:r>
            <a:r>
              <a:rPr lang="en-US" dirty="0"/>
              <a:t>text may be read from the Ritual Book</a:t>
            </a:r>
          </a:p>
          <a:p>
            <a:pPr lvl="0"/>
            <a:r>
              <a:rPr lang="en-US" dirty="0" smtClean="0"/>
              <a:t>	The </a:t>
            </a:r>
            <a:r>
              <a:rPr lang="en-US" dirty="0"/>
              <a:t>text may be read from a card</a:t>
            </a:r>
          </a:p>
          <a:p>
            <a:r>
              <a:rPr lang="en-US" dirty="0">
                <a:solidFill>
                  <a:srgbClr val="C00000"/>
                </a:solidFill>
              </a:rPr>
              <a:t>Presenter:  read </a:t>
            </a:r>
            <a:r>
              <a:rPr lang="en-US" dirty="0" smtClean="0">
                <a:solidFill>
                  <a:srgbClr val="C00000"/>
                </a:solidFill>
              </a:rPr>
              <a:t>text from </a:t>
            </a:r>
            <a:r>
              <a:rPr lang="en-US" dirty="0">
                <a:solidFill>
                  <a:srgbClr val="C00000"/>
                </a:solidFill>
              </a:rPr>
              <a:t>slide (above) or screen</a:t>
            </a:r>
          </a:p>
          <a:p>
            <a:endParaRPr lang="en-US" dirty="0"/>
          </a:p>
          <a:p>
            <a:r>
              <a:rPr lang="en-US" b="1" dirty="0" smtClean="0"/>
              <a:t>Invitation</a:t>
            </a:r>
            <a:r>
              <a:rPr lang="en-US" dirty="0"/>
              <a:t>: </a:t>
            </a:r>
            <a:endParaRPr lang="en-US" dirty="0" smtClean="0"/>
          </a:p>
          <a:p>
            <a:r>
              <a:rPr lang="en-US" dirty="0"/>
              <a:t>First, the Priest invites them to declare their consent (61).</a:t>
            </a:r>
          </a:p>
          <a:p>
            <a:r>
              <a:rPr lang="en-US" dirty="0" smtClean="0"/>
              <a:t>New wording “to enter the </a:t>
            </a:r>
            <a:r>
              <a:rPr lang="en-US" dirty="0"/>
              <a:t>covenant of Holy Matrimony”  was </a:t>
            </a:r>
            <a:r>
              <a:rPr lang="en-US" dirty="0" smtClean="0"/>
              <a:t>“enter into </a:t>
            </a:r>
            <a:r>
              <a:rPr lang="en-US" dirty="0"/>
              <a:t>marriage” </a:t>
            </a:r>
          </a:p>
          <a:p>
            <a:r>
              <a:rPr lang="en-US" b="1" cap="small" dirty="0"/>
              <a:t> </a:t>
            </a:r>
            <a:endParaRPr lang="en-US" dirty="0"/>
          </a:p>
          <a:p>
            <a:r>
              <a:rPr lang="en-US" b="1" dirty="0"/>
              <a:t>Consent </a:t>
            </a:r>
            <a:r>
              <a:rPr lang="en-US" b="1" dirty="0" smtClean="0"/>
              <a:t>-- Option </a:t>
            </a:r>
            <a:r>
              <a:rPr lang="en-US" b="1" dirty="0"/>
              <a:t>One 	</a:t>
            </a:r>
            <a:endParaRPr lang="en-US" b="1" dirty="0" smtClean="0"/>
          </a:p>
          <a:p>
            <a:r>
              <a:rPr lang="en-US" dirty="0" smtClean="0"/>
              <a:t>text </a:t>
            </a:r>
            <a:r>
              <a:rPr lang="en-US" dirty="0"/>
              <a:t>change now “faithful” was “true</a:t>
            </a:r>
            <a:r>
              <a:rPr lang="en-US" dirty="0" smtClean="0"/>
              <a:t>”</a:t>
            </a:r>
            <a:endParaRPr lang="en-US" dirty="0"/>
          </a:p>
          <a:p>
            <a:endParaRPr lang="en-US" b="1" dirty="0" smtClean="0"/>
          </a:p>
          <a:p>
            <a:r>
              <a:rPr lang="en-US" b="1" dirty="0" smtClean="0"/>
              <a:t>Consent – Option Two</a:t>
            </a:r>
          </a:p>
          <a:p>
            <a:r>
              <a:rPr lang="en-US" dirty="0" smtClean="0"/>
              <a:t>This form comes from the </a:t>
            </a:r>
            <a:r>
              <a:rPr lang="en-US" dirty="0" err="1" smtClean="0"/>
              <a:t>Sarum</a:t>
            </a:r>
            <a:r>
              <a:rPr lang="en-US" dirty="0" smtClean="0"/>
              <a:t> Rite of the 15</a:t>
            </a:r>
            <a:r>
              <a:rPr lang="en-US" baseline="30000" dirty="0" smtClean="0"/>
              <a:t>th</a:t>
            </a:r>
            <a:r>
              <a:rPr lang="en-US" dirty="0" smtClean="0"/>
              <a:t> century.  It was popularized in English- speaking countries and included in the Book of Common Prayer. Since it was in harmony with Catholic theology, the U.S. Bishops included it in the 1969 rite and again in the most recent edition.</a:t>
            </a:r>
          </a:p>
          <a:p>
            <a:endParaRPr lang="en-US" dirty="0" smtClean="0"/>
          </a:p>
          <a:p>
            <a:r>
              <a:rPr lang="en-US" dirty="0" smtClean="0"/>
              <a:t>One line, “to love and to cherish,”  was not </a:t>
            </a:r>
            <a:r>
              <a:rPr lang="en-US" smtClean="0"/>
              <a:t>in the 1969 </a:t>
            </a:r>
            <a:r>
              <a:rPr lang="en-US" dirty="0" smtClean="0"/>
              <a:t>edition. It has now been added.</a:t>
            </a: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20</a:t>
            </a:fld>
            <a:endParaRPr lang="en-US"/>
          </a:p>
        </p:txBody>
      </p:sp>
    </p:spTree>
    <p:extLst>
      <p:ext uri="{BB962C8B-B14F-4D97-AF65-F5344CB8AC3E}">
        <p14:creationId xmlns:p14="http://schemas.microsoft.com/office/powerpoint/2010/main" val="4145692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 </a:t>
            </a:r>
          </a:p>
          <a:p>
            <a:r>
              <a:rPr lang="en-US" dirty="0" smtClean="0"/>
              <a:t>In this second method , the bride </a:t>
            </a:r>
            <a:r>
              <a:rPr lang="en-US" dirty="0"/>
              <a:t>and groom may respond to the </a:t>
            </a:r>
            <a:r>
              <a:rPr lang="en-US" dirty="0" smtClean="0"/>
              <a:t>presider’s question with a simple ‘I do.”</a:t>
            </a:r>
          </a:p>
          <a:p>
            <a:endParaRPr lang="en-US" dirty="0"/>
          </a:p>
          <a:p>
            <a:r>
              <a:rPr lang="en-US" dirty="0" smtClean="0">
                <a:solidFill>
                  <a:srgbClr val="C00000"/>
                </a:solidFill>
              </a:rPr>
              <a:t>Presenter: Read from screen or slide (above)</a:t>
            </a:r>
          </a:p>
          <a:p>
            <a:endParaRPr lang="en-US" dirty="0"/>
          </a:p>
          <a:p>
            <a:endParaRPr lang="en-US" dirty="0"/>
          </a:p>
          <a:p>
            <a:r>
              <a:rPr lang="en-US" b="1" dirty="0" smtClean="0">
                <a:solidFill>
                  <a:srgbClr val="C00000"/>
                </a:solidFill>
                <a:sym typeface="Wingdings"/>
              </a:rPr>
              <a:t></a:t>
            </a:r>
            <a:r>
              <a:rPr lang="en-US" b="1" dirty="0" smtClean="0">
                <a:solidFill>
                  <a:srgbClr val="C00000"/>
                </a:solidFill>
              </a:rPr>
              <a:t>Best Practice</a:t>
            </a:r>
          </a:p>
          <a:p>
            <a:r>
              <a:rPr lang="en-US" dirty="0" smtClean="0"/>
              <a:t>The </a:t>
            </a:r>
            <a:r>
              <a:rPr lang="en-US" dirty="0"/>
              <a:t>bride and groom should be comfortable in whichever method they select to give their consent.  </a:t>
            </a:r>
            <a:endParaRPr lang="en-US" dirty="0" smtClean="0"/>
          </a:p>
          <a:p>
            <a:endParaRPr lang="en-US" dirty="0"/>
          </a:p>
          <a:p>
            <a:r>
              <a:rPr lang="en-US" dirty="0" smtClean="0"/>
              <a:t>It </a:t>
            </a:r>
            <a:r>
              <a:rPr lang="en-US" dirty="0"/>
              <a:t>is important </a:t>
            </a:r>
            <a:r>
              <a:rPr lang="en-US" dirty="0" smtClean="0"/>
              <a:t>that the bride </a:t>
            </a:r>
            <a:r>
              <a:rPr lang="en-US" dirty="0"/>
              <a:t>and groom </a:t>
            </a:r>
            <a:r>
              <a:rPr lang="en-US" dirty="0" smtClean="0"/>
              <a:t>be heard</a:t>
            </a:r>
            <a:r>
              <a:rPr lang="en-US" dirty="0"/>
              <a:t> </a:t>
            </a:r>
            <a:r>
              <a:rPr lang="en-US" dirty="0" smtClean="0"/>
              <a:t>by the assembly. This may require sound amplification in some churches.</a:t>
            </a:r>
            <a:endParaRPr lang="en-US"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21</a:t>
            </a:fld>
            <a:endParaRPr lang="en-US"/>
          </a:p>
        </p:txBody>
      </p:sp>
    </p:spTree>
    <p:extLst>
      <p:ext uri="{BB962C8B-B14F-4D97-AF65-F5344CB8AC3E}">
        <p14:creationId xmlns:p14="http://schemas.microsoft.com/office/powerpoint/2010/main" val="3245028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85938" y="642938"/>
            <a:ext cx="3787775" cy="2841625"/>
          </a:xfrm>
        </p:spPr>
      </p:sp>
      <p:sp>
        <p:nvSpPr>
          <p:cNvPr id="3" name="Notes Placeholder 2"/>
          <p:cNvSpPr>
            <a:spLocks noGrp="1"/>
          </p:cNvSpPr>
          <p:nvPr>
            <p:ph type="body" idx="1"/>
          </p:nvPr>
        </p:nvSpPr>
        <p:spPr>
          <a:xfrm>
            <a:off x="707708" y="3919537"/>
            <a:ext cx="5661660" cy="4876800"/>
          </a:xfrm>
        </p:spPr>
        <p:txBody>
          <a:bodyPr/>
          <a:lstStyle/>
          <a:p>
            <a:r>
              <a:rPr lang="en-US" b="1" dirty="0"/>
              <a:t>The Reception of the Consent – new heading		</a:t>
            </a:r>
            <a:endParaRPr lang="en-US" b="1" dirty="0" smtClean="0"/>
          </a:p>
          <a:p>
            <a:r>
              <a:rPr lang="en-US" dirty="0" smtClean="0"/>
              <a:t>two </a:t>
            </a:r>
            <a:r>
              <a:rPr lang="en-US" dirty="0"/>
              <a:t>options </a:t>
            </a:r>
            <a:r>
              <a:rPr lang="en-US" dirty="0" smtClean="0"/>
              <a:t>(OCM 64-65</a:t>
            </a:r>
            <a:r>
              <a:rPr lang="en-US" dirty="0"/>
              <a:t>)</a:t>
            </a:r>
          </a:p>
          <a:p>
            <a:r>
              <a:rPr lang="en-US" dirty="0" smtClean="0">
                <a:solidFill>
                  <a:srgbClr val="C00000"/>
                </a:solidFill>
              </a:rPr>
              <a:t>Presenter: Read text from screen or from slide (above)</a:t>
            </a:r>
            <a:endParaRPr lang="en-US" dirty="0">
              <a:solidFill>
                <a:srgbClr val="C00000"/>
              </a:solidFill>
            </a:endParaRPr>
          </a:p>
          <a:p>
            <a:endParaRPr lang="en-US" b="1" dirty="0" smtClean="0"/>
          </a:p>
          <a:p>
            <a:r>
              <a:rPr lang="en-US" b="1" dirty="0" smtClean="0"/>
              <a:t>Form </a:t>
            </a:r>
            <a:r>
              <a:rPr lang="en-US" b="1" dirty="0"/>
              <a:t>One </a:t>
            </a:r>
            <a:endParaRPr lang="en-US" b="1" dirty="0" smtClean="0"/>
          </a:p>
          <a:p>
            <a:r>
              <a:rPr lang="en-US" dirty="0" smtClean="0"/>
              <a:t>Was -- “What God has joined, men must not divide”</a:t>
            </a:r>
          </a:p>
          <a:p>
            <a:r>
              <a:rPr lang="en-US" dirty="0" smtClean="0"/>
              <a:t>Now – “What God joins together, let </a:t>
            </a:r>
            <a:r>
              <a:rPr lang="en-US" dirty="0"/>
              <a:t>no one put asunder”</a:t>
            </a:r>
          </a:p>
          <a:p>
            <a:endParaRPr lang="en-US" b="1" dirty="0"/>
          </a:p>
          <a:p>
            <a:r>
              <a:rPr lang="en-US" b="1" dirty="0"/>
              <a:t>Form Two </a:t>
            </a:r>
            <a:endParaRPr lang="en-US" b="1" dirty="0" smtClean="0"/>
          </a:p>
          <a:p>
            <a:r>
              <a:rPr lang="en-US" dirty="0" smtClean="0"/>
              <a:t>New </a:t>
            </a:r>
            <a:r>
              <a:rPr lang="en-US" dirty="0"/>
              <a:t>alternate text has rich </a:t>
            </a:r>
            <a:r>
              <a:rPr lang="en-US" dirty="0" smtClean="0"/>
              <a:t>Biblical </a:t>
            </a:r>
            <a:r>
              <a:rPr lang="en-US" dirty="0"/>
              <a:t>references</a:t>
            </a:r>
          </a:p>
          <a:p>
            <a:r>
              <a:rPr lang="en-US" b="1" dirty="0"/>
              <a:t>	</a:t>
            </a:r>
            <a:r>
              <a:rPr lang="en-US" dirty="0"/>
              <a:t> </a:t>
            </a:r>
          </a:p>
          <a:p>
            <a:pPr lvl="0"/>
            <a:r>
              <a:rPr lang="en-US" b="1" dirty="0" smtClean="0"/>
              <a:t>New -- </a:t>
            </a:r>
            <a:r>
              <a:rPr lang="en-US" b="1" dirty="0"/>
              <a:t> </a:t>
            </a:r>
            <a:r>
              <a:rPr lang="en-US" b="1" dirty="0" smtClean="0"/>
              <a:t>Acclamation 	</a:t>
            </a:r>
          </a:p>
          <a:p>
            <a:pPr lvl="0"/>
            <a:r>
              <a:rPr lang="en-US" b="1" dirty="0" smtClean="0"/>
              <a:t>	Priest</a:t>
            </a:r>
            <a:r>
              <a:rPr lang="en-US" b="1" dirty="0"/>
              <a:t>: “Let us bless the Lord”</a:t>
            </a:r>
          </a:p>
          <a:p>
            <a:r>
              <a:rPr lang="en-US" b="1" dirty="0" smtClean="0"/>
              <a:t>	People</a:t>
            </a:r>
            <a:r>
              <a:rPr lang="en-US" b="1" dirty="0"/>
              <a:t>: “Thanks be to God”</a:t>
            </a:r>
          </a:p>
          <a:p>
            <a:r>
              <a:rPr lang="en-US" dirty="0"/>
              <a:t> </a:t>
            </a:r>
          </a:p>
          <a:p>
            <a:pPr marL="171450" indent="-171450">
              <a:buFont typeface="Wingdings" panose="05000000000000000000" pitchFamily="2" charset="2"/>
              <a:buChar char="§"/>
            </a:pPr>
            <a:r>
              <a:rPr lang="en-US" dirty="0"/>
              <a:t>This is a dialogue between the priest and the people.  </a:t>
            </a:r>
            <a:r>
              <a:rPr lang="en-US" dirty="0" smtClean="0"/>
              <a:t>It offers </a:t>
            </a:r>
            <a:r>
              <a:rPr lang="en-US" dirty="0"/>
              <a:t>the congregation the opportunity to </a:t>
            </a:r>
            <a:r>
              <a:rPr lang="en-US" dirty="0" smtClean="0"/>
              <a:t>participate, to give praise and thanks to God.</a:t>
            </a:r>
            <a:endParaRPr lang="en-US" dirty="0"/>
          </a:p>
          <a:p>
            <a:pPr marL="171450" lvl="0" indent="-171450">
              <a:buFont typeface="Wingdings" panose="05000000000000000000" pitchFamily="2" charset="2"/>
              <a:buChar char="§"/>
            </a:pPr>
            <a:r>
              <a:rPr lang="en-US" dirty="0" smtClean="0"/>
              <a:t>This may </a:t>
            </a:r>
            <a:r>
              <a:rPr lang="en-US" dirty="0"/>
              <a:t>be replaced with another sung or recited </a:t>
            </a:r>
            <a:r>
              <a:rPr lang="en-US" dirty="0" smtClean="0"/>
              <a:t>acclamation (not a full song). </a:t>
            </a:r>
          </a:p>
          <a:p>
            <a:pPr marL="228600" indent="-228600">
              <a:buAutoNum type="alphaLcParenR"/>
            </a:pPr>
            <a:r>
              <a:rPr lang="en-US" dirty="0" smtClean="0"/>
              <a:t>A </a:t>
            </a:r>
            <a:r>
              <a:rPr lang="en-US" dirty="0"/>
              <a:t>setting of the “Alleluia,” which means “Praise God,” would be just as easy to engage and would be more fitting as an acclamation.  </a:t>
            </a:r>
          </a:p>
          <a:p>
            <a:pPr marL="228600" indent="-228600">
              <a:buAutoNum type="alphaLcParenR"/>
            </a:pPr>
            <a:r>
              <a:rPr lang="en-US" dirty="0"/>
              <a:t>Still more appropriate would be a psalm refrain that expresses praise of God.  </a:t>
            </a:r>
          </a:p>
          <a:p>
            <a:pPr marL="228600" indent="-228600">
              <a:buAutoNum type="alphaLcParenR"/>
            </a:pPr>
            <a:r>
              <a:rPr lang="en-US" dirty="0"/>
              <a:t>Several refrains from within </a:t>
            </a:r>
            <a:r>
              <a:rPr lang="en-US" i="1" dirty="0"/>
              <a:t>The</a:t>
            </a:r>
            <a:r>
              <a:rPr lang="en-US" dirty="0"/>
              <a:t> </a:t>
            </a:r>
            <a:r>
              <a:rPr lang="en-US" i="1" dirty="0"/>
              <a:t>Order of Celebrating Matrimony</a:t>
            </a:r>
            <a:r>
              <a:rPr lang="en-US" dirty="0"/>
              <a:t> would be appropriate, especially if the same psalm refrain is used as the Responsorial Psalm.  Examples include:  “I will bless the Lord at all times,” “Taste and see the goodness of the Lord,” or “Let all praise the name of the Lord.”</a:t>
            </a:r>
          </a:p>
          <a:p>
            <a:pPr marL="171450" lvl="0" indent="-171450">
              <a:buFont typeface="Wingdings" panose="05000000000000000000" pitchFamily="2" charset="2"/>
              <a:buChar char="§"/>
            </a:pPr>
            <a:endParaRPr lang="en-US" dirty="0"/>
          </a:p>
          <a:p>
            <a:r>
              <a:rPr lang="en-US" dirty="0"/>
              <a:t> 	 </a:t>
            </a:r>
          </a:p>
          <a:p>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22</a:t>
            </a:fld>
            <a:endParaRPr lang="en-US"/>
          </a:p>
        </p:txBody>
      </p:sp>
    </p:spTree>
    <p:extLst>
      <p:ext uri="{BB962C8B-B14F-4D97-AF65-F5344CB8AC3E}">
        <p14:creationId xmlns:p14="http://schemas.microsoft.com/office/powerpoint/2010/main" val="2542545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8338" y="490538"/>
            <a:ext cx="3200400" cy="2401887"/>
          </a:xfrm>
        </p:spPr>
      </p:sp>
      <p:sp>
        <p:nvSpPr>
          <p:cNvPr id="3" name="Notes Placeholder 2"/>
          <p:cNvSpPr>
            <a:spLocks noGrp="1"/>
          </p:cNvSpPr>
          <p:nvPr>
            <p:ph type="body" idx="1"/>
          </p:nvPr>
        </p:nvSpPr>
        <p:spPr>
          <a:xfrm>
            <a:off x="707708" y="3233737"/>
            <a:ext cx="5661660" cy="5427108"/>
          </a:xfrm>
        </p:spPr>
        <p:txBody>
          <a:bodyPr/>
          <a:lstStyle/>
          <a:p>
            <a:r>
              <a:rPr lang="en-US" sz="1050" b="1" dirty="0"/>
              <a:t>The Blessing and Giving of Rings </a:t>
            </a:r>
            <a:r>
              <a:rPr lang="en-US" sz="1050" b="1" dirty="0" smtClean="0"/>
              <a:t>  (OCM 66)</a:t>
            </a:r>
            <a:endParaRPr lang="en-US" sz="1050" dirty="0"/>
          </a:p>
          <a:p>
            <a:endParaRPr lang="en-US" sz="1050" dirty="0" smtClean="0">
              <a:solidFill>
                <a:srgbClr val="FF0000"/>
              </a:solidFill>
            </a:endParaRPr>
          </a:p>
          <a:p>
            <a:r>
              <a:rPr lang="en-US" sz="1050" dirty="0" smtClean="0"/>
              <a:t>New heading: was “Blessing and Exchange of Rings”</a:t>
            </a:r>
          </a:p>
          <a:p>
            <a:endParaRPr lang="en-US" sz="1050" dirty="0"/>
          </a:p>
          <a:p>
            <a:r>
              <a:rPr lang="en-US" sz="1050" dirty="0" smtClean="0"/>
              <a:t>Three </a:t>
            </a:r>
            <a:r>
              <a:rPr lang="en-US" sz="1050" dirty="0"/>
              <a:t>options for the  </a:t>
            </a:r>
            <a:r>
              <a:rPr lang="en-US" sz="1050" dirty="0" smtClean="0"/>
              <a:t>Blessing of Rings – these are new </a:t>
            </a:r>
            <a:r>
              <a:rPr lang="en-US" sz="1050" u="sng" dirty="0"/>
              <a:t>translations</a:t>
            </a:r>
            <a:r>
              <a:rPr lang="en-US" sz="1050" dirty="0"/>
              <a:t> of the three options found in the 1969 </a:t>
            </a:r>
            <a:r>
              <a:rPr lang="en-US" sz="1050" dirty="0" smtClean="0"/>
              <a:t>edition.  One is found within </a:t>
            </a:r>
            <a:r>
              <a:rPr lang="en-US" sz="1050" dirty="0"/>
              <a:t>the rite itself </a:t>
            </a:r>
            <a:r>
              <a:rPr lang="en-US" sz="1050" dirty="0" smtClean="0"/>
              <a:t>(66) and </a:t>
            </a:r>
            <a:r>
              <a:rPr lang="en-US" sz="1050" dirty="0"/>
              <a:t>two others in </a:t>
            </a:r>
            <a:r>
              <a:rPr lang="en-US" sz="1050" dirty="0" smtClean="0"/>
              <a:t>Chapter IV (194-195) .</a:t>
            </a:r>
            <a:r>
              <a:rPr lang="en-US" sz="1050" dirty="0"/>
              <a:t> </a:t>
            </a:r>
            <a:r>
              <a:rPr lang="en-US" sz="1050" dirty="0" smtClean="0"/>
              <a:t>	</a:t>
            </a:r>
          </a:p>
          <a:p>
            <a:r>
              <a:rPr lang="en-US" sz="1050" dirty="0"/>
              <a:t>	</a:t>
            </a:r>
            <a:r>
              <a:rPr lang="en-US" sz="1050" dirty="0" smtClean="0"/>
              <a:t>May </a:t>
            </a:r>
            <a:r>
              <a:rPr lang="en-US" sz="1050" dirty="0"/>
              <a:t>the Lord bless </a:t>
            </a:r>
            <a:r>
              <a:rPr lang="en-US" sz="1050" dirty="0" smtClean="0">
                <a:solidFill>
                  <a:srgbClr val="C00000"/>
                </a:solidFill>
                <a:sym typeface="Wingdings"/>
              </a:rPr>
              <a:t> </a:t>
            </a:r>
            <a:r>
              <a:rPr lang="en-US" sz="1050" dirty="0" smtClean="0"/>
              <a:t>these </a:t>
            </a:r>
            <a:r>
              <a:rPr lang="en-US" sz="1050" dirty="0"/>
              <a:t>rings, </a:t>
            </a:r>
            <a:r>
              <a:rPr lang="en-US" sz="1050" dirty="0" smtClean="0"/>
              <a:t>	</a:t>
            </a:r>
            <a:r>
              <a:rPr lang="en-US" sz="1050" dirty="0" smtClean="0">
                <a:solidFill>
                  <a:srgbClr val="C00000"/>
                </a:solidFill>
              </a:rPr>
              <a:t>66</a:t>
            </a:r>
          </a:p>
          <a:p>
            <a:r>
              <a:rPr lang="en-US" sz="1050" dirty="0"/>
              <a:t>	</a:t>
            </a:r>
            <a:r>
              <a:rPr lang="en-US" sz="1050" dirty="0" smtClean="0"/>
              <a:t>which </a:t>
            </a:r>
            <a:r>
              <a:rPr lang="en-US" sz="1050" dirty="0"/>
              <a:t>you will give to each other </a:t>
            </a:r>
            <a:r>
              <a:rPr lang="en-US" sz="1050" dirty="0" smtClean="0"/>
              <a:t>			</a:t>
            </a:r>
          </a:p>
          <a:p>
            <a:r>
              <a:rPr lang="en-US" sz="1050" dirty="0"/>
              <a:t>	</a:t>
            </a:r>
            <a:r>
              <a:rPr lang="en-US" sz="1050" dirty="0" smtClean="0"/>
              <a:t>as </a:t>
            </a:r>
            <a:r>
              <a:rPr lang="en-US" sz="1050" dirty="0"/>
              <a:t>a sign of love and fidelity. Amen. </a:t>
            </a:r>
          </a:p>
          <a:p>
            <a:pPr lvl="0"/>
            <a:endParaRPr lang="en-US" sz="1050" dirty="0"/>
          </a:p>
          <a:p>
            <a:pPr lvl="0"/>
            <a:r>
              <a:rPr lang="en-US" sz="1050" dirty="0" smtClean="0"/>
              <a:t>	Bless</a:t>
            </a:r>
            <a:r>
              <a:rPr lang="en-US" sz="1050" dirty="0"/>
              <a:t>, O Lord, these rings, </a:t>
            </a:r>
            <a:r>
              <a:rPr lang="en-US" sz="1050" dirty="0" smtClean="0"/>
              <a:t>		</a:t>
            </a:r>
            <a:r>
              <a:rPr lang="en-US" sz="1050" dirty="0" smtClean="0">
                <a:solidFill>
                  <a:srgbClr val="C00000"/>
                </a:solidFill>
              </a:rPr>
              <a:t>194</a:t>
            </a:r>
          </a:p>
          <a:p>
            <a:pPr lvl="0"/>
            <a:r>
              <a:rPr lang="en-US" sz="1050" dirty="0"/>
              <a:t>	</a:t>
            </a:r>
            <a:r>
              <a:rPr lang="en-US" sz="1050" dirty="0" smtClean="0"/>
              <a:t>which </a:t>
            </a:r>
            <a:r>
              <a:rPr lang="en-US" sz="1050" dirty="0"/>
              <a:t>we bless </a:t>
            </a:r>
            <a:r>
              <a:rPr lang="en-US" sz="1050" dirty="0" smtClean="0">
                <a:solidFill>
                  <a:srgbClr val="C00000"/>
                </a:solidFill>
                <a:sym typeface="Wingdings"/>
              </a:rPr>
              <a:t></a:t>
            </a:r>
            <a:r>
              <a:rPr lang="en-US" sz="1050" dirty="0" smtClean="0">
                <a:sym typeface="Wingdings"/>
              </a:rPr>
              <a:t> </a:t>
            </a:r>
            <a:r>
              <a:rPr lang="en-US" sz="1050" dirty="0" smtClean="0"/>
              <a:t>in </a:t>
            </a:r>
            <a:r>
              <a:rPr lang="en-US" sz="1050" dirty="0"/>
              <a:t>your name, </a:t>
            </a:r>
            <a:endParaRPr lang="en-US" sz="1050" dirty="0" smtClean="0"/>
          </a:p>
          <a:p>
            <a:pPr lvl="0"/>
            <a:r>
              <a:rPr lang="en-US" sz="1050" dirty="0"/>
              <a:t>	</a:t>
            </a:r>
            <a:r>
              <a:rPr lang="en-US" sz="1050" dirty="0" smtClean="0"/>
              <a:t>so </a:t>
            </a:r>
            <a:r>
              <a:rPr lang="en-US" sz="1050" dirty="0"/>
              <a:t>that those who wear them </a:t>
            </a:r>
            <a:endParaRPr lang="en-US" sz="1050" dirty="0" smtClean="0"/>
          </a:p>
          <a:p>
            <a:pPr lvl="0"/>
            <a:r>
              <a:rPr lang="en-US" sz="1050" dirty="0"/>
              <a:t>	</a:t>
            </a:r>
            <a:r>
              <a:rPr lang="en-US" sz="1050" dirty="0" smtClean="0"/>
              <a:t>may </a:t>
            </a:r>
            <a:r>
              <a:rPr lang="en-US" sz="1050" dirty="0"/>
              <a:t>remain entirely faithful to each other, </a:t>
            </a:r>
            <a:endParaRPr lang="en-US" sz="1050" dirty="0" smtClean="0"/>
          </a:p>
          <a:p>
            <a:pPr lvl="0"/>
            <a:r>
              <a:rPr lang="en-US" sz="1050" dirty="0"/>
              <a:t>	</a:t>
            </a:r>
            <a:r>
              <a:rPr lang="en-US" sz="1050" dirty="0" smtClean="0"/>
              <a:t>abide </a:t>
            </a:r>
            <a:r>
              <a:rPr lang="en-US" sz="1050" dirty="0"/>
              <a:t>in peace in your will, </a:t>
            </a:r>
            <a:endParaRPr lang="en-US" sz="1050" dirty="0" smtClean="0"/>
          </a:p>
          <a:p>
            <a:pPr lvl="0"/>
            <a:r>
              <a:rPr lang="en-US" sz="1050" dirty="0"/>
              <a:t>	</a:t>
            </a:r>
            <a:r>
              <a:rPr lang="en-US" sz="1050" dirty="0" smtClean="0"/>
              <a:t>and </a:t>
            </a:r>
            <a:r>
              <a:rPr lang="en-US" sz="1050" dirty="0"/>
              <a:t>live always in mutual charity. </a:t>
            </a:r>
            <a:endParaRPr lang="en-US" sz="1050" dirty="0" smtClean="0"/>
          </a:p>
          <a:p>
            <a:pPr lvl="0"/>
            <a:r>
              <a:rPr lang="en-US" sz="1050" dirty="0"/>
              <a:t>	</a:t>
            </a:r>
            <a:r>
              <a:rPr lang="en-US" sz="1050" dirty="0" smtClean="0"/>
              <a:t>Through </a:t>
            </a:r>
            <a:r>
              <a:rPr lang="en-US" sz="1050" dirty="0"/>
              <a:t>Christ our Lord. </a:t>
            </a:r>
          </a:p>
          <a:p>
            <a:pPr lvl="0"/>
            <a:endParaRPr lang="en-US" sz="1050" dirty="0"/>
          </a:p>
          <a:p>
            <a:pPr lvl="0"/>
            <a:r>
              <a:rPr lang="en-US" sz="1050" dirty="0" smtClean="0"/>
              <a:t>	Bless </a:t>
            </a:r>
            <a:r>
              <a:rPr lang="en-US" sz="1050" dirty="0" smtClean="0">
                <a:solidFill>
                  <a:srgbClr val="C00000"/>
                </a:solidFill>
                <a:sym typeface="Wingdings"/>
              </a:rPr>
              <a:t></a:t>
            </a:r>
            <a:r>
              <a:rPr lang="en-US" sz="1050" dirty="0" smtClean="0"/>
              <a:t> </a:t>
            </a:r>
            <a:r>
              <a:rPr lang="en-US" sz="1050" dirty="0"/>
              <a:t>and sanctify your servants </a:t>
            </a:r>
            <a:r>
              <a:rPr lang="en-US" sz="1050" dirty="0" smtClean="0"/>
              <a:t>	</a:t>
            </a:r>
            <a:r>
              <a:rPr lang="en-US" sz="1050" dirty="0" smtClean="0">
                <a:solidFill>
                  <a:srgbClr val="C00000"/>
                </a:solidFill>
              </a:rPr>
              <a:t>195</a:t>
            </a:r>
          </a:p>
          <a:p>
            <a:pPr lvl="0"/>
            <a:r>
              <a:rPr lang="en-US" sz="1050" dirty="0"/>
              <a:t>	</a:t>
            </a:r>
            <a:r>
              <a:rPr lang="en-US" sz="1050" dirty="0" smtClean="0"/>
              <a:t>in </a:t>
            </a:r>
            <a:r>
              <a:rPr lang="en-US" sz="1050" dirty="0"/>
              <a:t>their love, O Lord, </a:t>
            </a:r>
            <a:endParaRPr lang="en-US" sz="1050" dirty="0" smtClean="0"/>
          </a:p>
          <a:p>
            <a:pPr lvl="0"/>
            <a:r>
              <a:rPr lang="en-US" sz="1050" dirty="0"/>
              <a:t>	</a:t>
            </a:r>
            <a:r>
              <a:rPr lang="en-US" sz="1050" dirty="0" smtClean="0"/>
              <a:t>and </a:t>
            </a:r>
            <a:r>
              <a:rPr lang="en-US" sz="1050" dirty="0"/>
              <a:t>let these rings, a sign of their faithfulness, </a:t>
            </a:r>
            <a:endParaRPr lang="en-US" sz="1050" dirty="0" smtClean="0"/>
          </a:p>
          <a:p>
            <a:pPr lvl="0"/>
            <a:r>
              <a:rPr lang="en-US" sz="1050" dirty="0"/>
              <a:t>	</a:t>
            </a:r>
            <a:r>
              <a:rPr lang="en-US" sz="1050" dirty="0" smtClean="0"/>
              <a:t>remind </a:t>
            </a:r>
            <a:r>
              <a:rPr lang="en-US" sz="1050" dirty="0"/>
              <a:t>them of their love for one another.  </a:t>
            </a:r>
            <a:endParaRPr lang="en-US" sz="1050" dirty="0" smtClean="0"/>
          </a:p>
          <a:p>
            <a:pPr lvl="0"/>
            <a:r>
              <a:rPr lang="en-US" sz="1050" dirty="0"/>
              <a:t>	</a:t>
            </a:r>
            <a:r>
              <a:rPr lang="en-US" sz="1050" dirty="0" smtClean="0"/>
              <a:t>Through </a:t>
            </a:r>
            <a:r>
              <a:rPr lang="en-US" sz="1050" dirty="0"/>
              <a:t>Christ our Lord. </a:t>
            </a:r>
          </a:p>
          <a:p>
            <a:r>
              <a:rPr lang="en-US" sz="1050" dirty="0"/>
              <a:t> </a:t>
            </a:r>
          </a:p>
          <a:p>
            <a:pPr>
              <a:defRPr/>
            </a:pPr>
            <a:r>
              <a:rPr lang="en-US" sz="1050" dirty="0" smtClean="0"/>
              <a:t>Before giving the rings to the Bride and groom, the priest </a:t>
            </a:r>
            <a:r>
              <a:rPr lang="en-US" sz="1050" u="sng" dirty="0" smtClean="0"/>
              <a:t>may</a:t>
            </a:r>
            <a:r>
              <a:rPr lang="en-US" sz="1050" dirty="0" smtClean="0"/>
              <a:t> sprinkle them with holy water. </a:t>
            </a:r>
            <a:endParaRPr lang="en-US" sz="1050" dirty="0"/>
          </a:p>
          <a:p>
            <a:pPr>
              <a:defRPr/>
            </a:pPr>
            <a:endParaRPr lang="en-US" sz="1050" dirty="0" smtClean="0"/>
          </a:p>
          <a:p>
            <a:pPr>
              <a:defRPr/>
            </a:pPr>
            <a:r>
              <a:rPr lang="en-US" sz="1050" dirty="0" smtClean="0"/>
              <a:t>Giving </a:t>
            </a:r>
            <a:r>
              <a:rPr lang="en-US" sz="1050" dirty="0"/>
              <a:t>of Rings:  </a:t>
            </a:r>
            <a:r>
              <a:rPr lang="en-US" sz="1050" b="1" dirty="0"/>
              <a:t>new text</a:t>
            </a:r>
            <a:r>
              <a:rPr lang="en-US" sz="1050" dirty="0"/>
              <a:t> uses “receive this ring” instead of “take”</a:t>
            </a:r>
          </a:p>
          <a:p>
            <a:pPr marL="114300" indent="0">
              <a:buNone/>
            </a:pPr>
            <a:r>
              <a:rPr lang="en-US" sz="1050" dirty="0" smtClean="0"/>
              <a:t>	</a:t>
            </a:r>
            <a:r>
              <a:rPr lang="en-US" sz="1050" dirty="0" smtClean="0">
                <a:solidFill>
                  <a:srgbClr val="C00000"/>
                </a:solidFill>
              </a:rPr>
              <a:t>N</a:t>
            </a:r>
            <a:r>
              <a:rPr lang="en-US" sz="1050" dirty="0"/>
              <a:t>., receive this ring</a:t>
            </a:r>
          </a:p>
          <a:p>
            <a:pPr marL="114300" indent="0">
              <a:buNone/>
            </a:pPr>
            <a:r>
              <a:rPr lang="en-US" sz="1050" dirty="0" smtClean="0"/>
              <a:t>	as </a:t>
            </a:r>
            <a:r>
              <a:rPr lang="en-US" sz="1050" dirty="0"/>
              <a:t>a sign of my love and fidelity. </a:t>
            </a:r>
          </a:p>
          <a:p>
            <a:pPr marL="114300" indent="0">
              <a:buNone/>
            </a:pPr>
            <a:r>
              <a:rPr lang="en-US" sz="1050" dirty="0" smtClean="0"/>
              <a:t>	In </a:t>
            </a:r>
            <a:r>
              <a:rPr lang="en-US" sz="1050" dirty="0"/>
              <a:t>the name of the Father, and of the Son, </a:t>
            </a:r>
          </a:p>
          <a:p>
            <a:pPr marL="114300" indent="0">
              <a:buNone/>
            </a:pPr>
            <a:r>
              <a:rPr lang="en-US" sz="1050" dirty="0" smtClean="0"/>
              <a:t>	and </a:t>
            </a:r>
            <a:r>
              <a:rPr lang="en-US" sz="1050" dirty="0"/>
              <a:t>of the Holy Spirit.</a:t>
            </a: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23</a:t>
            </a:fld>
            <a:endParaRPr lang="en-US"/>
          </a:p>
        </p:txBody>
      </p:sp>
    </p:spTree>
    <p:extLst>
      <p:ext uri="{BB962C8B-B14F-4D97-AF65-F5344CB8AC3E}">
        <p14:creationId xmlns:p14="http://schemas.microsoft.com/office/powerpoint/2010/main" val="81874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14538" y="642938"/>
            <a:ext cx="3048000" cy="2287587"/>
          </a:xfrm>
        </p:spPr>
      </p:sp>
      <p:sp>
        <p:nvSpPr>
          <p:cNvPr id="3" name="Notes Placeholder 2"/>
          <p:cNvSpPr>
            <a:spLocks noGrp="1"/>
          </p:cNvSpPr>
          <p:nvPr>
            <p:ph type="body" idx="1"/>
          </p:nvPr>
        </p:nvSpPr>
        <p:spPr>
          <a:xfrm>
            <a:off x="707708" y="3233737"/>
            <a:ext cx="5661660" cy="5427108"/>
          </a:xfrm>
        </p:spPr>
        <p:txBody>
          <a:bodyPr/>
          <a:lstStyle/>
          <a:p>
            <a:pPr>
              <a:defRPr/>
            </a:pPr>
            <a:r>
              <a:rPr lang="en-US" sz="1100" dirty="0"/>
              <a:t>This rite is an approved cultural adaptation that may be </a:t>
            </a:r>
            <a:r>
              <a:rPr lang="en-US" sz="1100" dirty="0" smtClean="0"/>
              <a:t>included, especially </a:t>
            </a:r>
            <a:r>
              <a:rPr lang="en-US" sz="1100" dirty="0"/>
              <a:t>if this custom is a part of the family’s tradition. </a:t>
            </a:r>
            <a:r>
              <a:rPr lang="en-US" sz="1100" dirty="0" smtClean="0"/>
              <a:t> Yet, no one can be prohibited from using this option.  </a:t>
            </a:r>
          </a:p>
          <a:p>
            <a:pPr>
              <a:defRPr/>
            </a:pPr>
            <a:endParaRPr lang="en-US" sz="1100" dirty="0"/>
          </a:p>
          <a:p>
            <a:pPr>
              <a:defRPr/>
            </a:pPr>
            <a:r>
              <a:rPr lang="en-US" sz="1100" dirty="0" smtClean="0"/>
              <a:t>In </a:t>
            </a:r>
            <a:r>
              <a:rPr lang="en-US" sz="1100" dirty="0"/>
              <a:t>some cultures, the bride and groom have the tradition of exchanging wedding </a:t>
            </a:r>
            <a:r>
              <a:rPr lang="en-US" sz="1100" dirty="0" smtClean="0"/>
              <a:t>coins or </a:t>
            </a:r>
            <a:r>
              <a:rPr lang="en-US" sz="1100" i="1" dirty="0" smtClean="0"/>
              <a:t>arras</a:t>
            </a:r>
            <a:r>
              <a:rPr lang="en-US" sz="1100" dirty="0"/>
              <a:t>.  The name </a:t>
            </a:r>
            <a:r>
              <a:rPr lang="en-US" sz="1100" dirty="0" smtClean="0"/>
              <a:t>comes from </a:t>
            </a:r>
            <a:r>
              <a:rPr lang="en-US" sz="1100" dirty="0"/>
              <a:t>“</a:t>
            </a:r>
            <a:r>
              <a:rPr lang="en-US" sz="1100" dirty="0" err="1"/>
              <a:t>arrabon</a:t>
            </a:r>
            <a:r>
              <a:rPr lang="en-US" sz="1100" dirty="0"/>
              <a:t>,” a Greek word for “pledge.” This practice seems to have its source in the ancient Mozarabic </a:t>
            </a:r>
            <a:r>
              <a:rPr lang="en-US" sz="1100" dirty="0" smtClean="0"/>
              <a:t>Rite  (15</a:t>
            </a:r>
            <a:r>
              <a:rPr lang="en-US" sz="1100" baseline="30000" dirty="0" smtClean="0"/>
              <a:t>th</a:t>
            </a:r>
            <a:r>
              <a:rPr lang="en-US" sz="1100" dirty="0" smtClean="0"/>
              <a:t> century).</a:t>
            </a:r>
          </a:p>
          <a:p>
            <a:pPr>
              <a:defRPr/>
            </a:pPr>
            <a:endParaRPr lang="en-US" sz="1100" dirty="0"/>
          </a:p>
          <a:p>
            <a:pPr>
              <a:defRPr/>
            </a:pPr>
            <a:r>
              <a:rPr lang="en-US" sz="1100" dirty="0" smtClean="0"/>
              <a:t>In </a:t>
            </a:r>
            <a:r>
              <a:rPr lang="en-US" sz="1100" dirty="0"/>
              <a:t>this rite, the presider blesses the coins, then the bride and groom exchange the coins.  This giving of coins is not merely about their own household, but also expresses their charitable concern for </a:t>
            </a:r>
            <a:r>
              <a:rPr lang="en-US" sz="1100" dirty="0" smtClean="0"/>
              <a:t>others, usually thirteen coins (one for every month and one for charity</a:t>
            </a:r>
            <a:r>
              <a:rPr lang="en-US" sz="1100" dirty="0"/>
              <a:t>). </a:t>
            </a:r>
            <a:r>
              <a:rPr lang="en-US" sz="1100" dirty="0" smtClean="0"/>
              <a:t>Often these ceremonial coins are handed </a:t>
            </a:r>
            <a:r>
              <a:rPr lang="en-US" sz="1100" dirty="0"/>
              <a:t>down through </a:t>
            </a:r>
            <a:r>
              <a:rPr lang="en-US" sz="1100" dirty="0" smtClean="0"/>
              <a:t> generations.</a:t>
            </a:r>
            <a:endParaRPr lang="en-US" sz="1100" dirty="0"/>
          </a:p>
          <a:p>
            <a:pPr>
              <a:defRPr/>
            </a:pPr>
            <a:endParaRPr lang="en-US" sz="1100" dirty="0"/>
          </a:p>
          <a:p>
            <a:pPr marL="114300" indent="0">
              <a:buNone/>
            </a:pPr>
            <a:r>
              <a:rPr lang="en-US" sz="1100" dirty="0" smtClean="0"/>
              <a:t>Priest</a:t>
            </a:r>
            <a:r>
              <a:rPr lang="en-US" sz="1100" dirty="0"/>
              <a:t>: 	Bless, </a:t>
            </a:r>
            <a:r>
              <a:rPr lang="en-US" sz="1100" dirty="0">
                <a:solidFill>
                  <a:srgbClr val="C00000"/>
                </a:solidFill>
                <a:sym typeface="Wingdings"/>
              </a:rPr>
              <a:t></a:t>
            </a:r>
            <a:r>
              <a:rPr lang="en-US" sz="1100" dirty="0"/>
              <a:t> </a:t>
            </a:r>
            <a:r>
              <a:rPr lang="en-US" sz="1100" dirty="0" smtClean="0"/>
              <a:t> O </a:t>
            </a:r>
            <a:r>
              <a:rPr lang="en-US" sz="1100" dirty="0"/>
              <a:t>Lord, these </a:t>
            </a:r>
            <a:r>
              <a:rPr lang="en-US" sz="1100" i="1" dirty="0"/>
              <a:t>arras</a:t>
            </a:r>
            <a:endParaRPr lang="en-US" sz="1100" dirty="0"/>
          </a:p>
          <a:p>
            <a:pPr marL="114300" indent="0">
              <a:buNone/>
            </a:pPr>
            <a:r>
              <a:rPr lang="en-US" sz="1100" dirty="0"/>
              <a:t>	</a:t>
            </a:r>
            <a:r>
              <a:rPr lang="en-US" sz="1100" dirty="0" smtClean="0"/>
              <a:t>that </a:t>
            </a:r>
            <a:r>
              <a:rPr lang="en-US" sz="1100" dirty="0">
                <a:solidFill>
                  <a:srgbClr val="C00000"/>
                </a:solidFill>
              </a:rPr>
              <a:t>N</a:t>
            </a:r>
            <a:r>
              <a:rPr lang="en-US" sz="1100" dirty="0"/>
              <a:t>. and </a:t>
            </a:r>
            <a:r>
              <a:rPr lang="en-US" sz="1100" dirty="0">
                <a:solidFill>
                  <a:srgbClr val="C00000"/>
                </a:solidFill>
              </a:rPr>
              <a:t>N.</a:t>
            </a:r>
            <a:r>
              <a:rPr lang="en-US" sz="1100" dirty="0"/>
              <a:t> will give to each other</a:t>
            </a:r>
          </a:p>
          <a:p>
            <a:pPr marL="114300" indent="0">
              <a:buNone/>
            </a:pPr>
            <a:r>
              <a:rPr lang="en-US" sz="1100" dirty="0"/>
              <a:t>	</a:t>
            </a:r>
            <a:r>
              <a:rPr lang="en-US" sz="1100" dirty="0" smtClean="0"/>
              <a:t>and </a:t>
            </a:r>
            <a:r>
              <a:rPr lang="en-US" sz="1100" dirty="0"/>
              <a:t>pour over them the abundance of your good gifts.</a:t>
            </a:r>
          </a:p>
          <a:p>
            <a:pPr marL="114300" indent="0">
              <a:buNone/>
            </a:pPr>
            <a:endParaRPr lang="en-US" sz="1100" dirty="0"/>
          </a:p>
          <a:p>
            <a:pPr marL="114300" indent="0">
              <a:buNone/>
            </a:pPr>
            <a:r>
              <a:rPr lang="en-US" sz="1100" dirty="0" smtClean="0"/>
              <a:t>Groom</a:t>
            </a:r>
            <a:r>
              <a:rPr lang="en-US" sz="1100" dirty="0"/>
              <a:t>, then bride, presenting the coins to the other:</a:t>
            </a:r>
          </a:p>
          <a:p>
            <a:pPr marL="114300" indent="0">
              <a:buNone/>
            </a:pPr>
            <a:r>
              <a:rPr lang="en-US" sz="1100" dirty="0">
                <a:solidFill>
                  <a:srgbClr val="FF0000"/>
                </a:solidFill>
              </a:rPr>
              <a:t>	</a:t>
            </a:r>
            <a:r>
              <a:rPr lang="en-US" sz="1100" dirty="0" smtClean="0">
                <a:solidFill>
                  <a:srgbClr val="C00000"/>
                </a:solidFill>
              </a:rPr>
              <a:t>N</a:t>
            </a:r>
            <a:r>
              <a:rPr lang="en-US" sz="1100" dirty="0"/>
              <a:t>., receive these arras as a pledge of God’s </a:t>
            </a:r>
            <a:r>
              <a:rPr lang="en-US" sz="1100" dirty="0" smtClean="0"/>
              <a:t>blessing </a:t>
            </a:r>
            <a:endParaRPr lang="en-US" sz="1100" dirty="0"/>
          </a:p>
          <a:p>
            <a:pPr marL="114300" indent="0">
              <a:buNone/>
            </a:pPr>
            <a:r>
              <a:rPr lang="en-US" sz="1100" dirty="0"/>
              <a:t>	</a:t>
            </a:r>
            <a:r>
              <a:rPr lang="en-US" sz="1100" dirty="0" smtClean="0"/>
              <a:t>and </a:t>
            </a:r>
            <a:r>
              <a:rPr lang="en-US" sz="1100" dirty="0"/>
              <a:t>a sign of the good gifts we will share.</a:t>
            </a:r>
          </a:p>
          <a:p>
            <a:pPr>
              <a:defRPr/>
            </a:pPr>
            <a:endParaRPr lang="en-US" sz="1100" dirty="0" smtClean="0"/>
          </a:p>
          <a:p>
            <a:r>
              <a:rPr lang="en-US" sz="1100" b="1" dirty="0" smtClean="0"/>
              <a:t>New</a:t>
            </a:r>
            <a:r>
              <a:rPr lang="en-US" sz="1100" b="1" dirty="0"/>
              <a:t>: </a:t>
            </a:r>
            <a:r>
              <a:rPr lang="en-US" sz="1100" b="1" dirty="0" smtClean="0"/>
              <a:t> A </a:t>
            </a:r>
            <a:r>
              <a:rPr lang="en-US" sz="1100" b="1" dirty="0"/>
              <a:t>Hymn or Canticle of Praise </a:t>
            </a:r>
            <a:endParaRPr lang="en-US" sz="1100" b="1" dirty="0" smtClean="0"/>
          </a:p>
          <a:p>
            <a:r>
              <a:rPr lang="en-US" sz="1100" dirty="0" smtClean="0"/>
              <a:t>Although </a:t>
            </a:r>
            <a:r>
              <a:rPr lang="en-US" sz="1100" dirty="0"/>
              <a:t>this hymn/canticle is an option, </a:t>
            </a:r>
            <a:r>
              <a:rPr lang="en-US" sz="1100" b="1" dirty="0"/>
              <a:t>best practice</a:t>
            </a:r>
            <a:r>
              <a:rPr lang="en-US" sz="1100" dirty="0"/>
              <a:t> would include it in order to involve the people more fully in this rite. This is not a solo; it is sung by </a:t>
            </a:r>
            <a:r>
              <a:rPr lang="en-US" sz="1100" dirty="0" smtClean="0"/>
              <a:t>all</a:t>
            </a:r>
            <a:r>
              <a:rPr lang="en-US" sz="1100" dirty="0"/>
              <a:t>. </a:t>
            </a:r>
            <a:r>
              <a:rPr lang="en-US" sz="1100" dirty="0" smtClean="0"/>
              <a:t> Any </a:t>
            </a:r>
            <a:r>
              <a:rPr lang="en-US" sz="1100" dirty="0"/>
              <a:t>song or hymn that </a:t>
            </a:r>
            <a:r>
              <a:rPr lang="en-US" sz="1100" dirty="0" smtClean="0"/>
              <a:t>gives </a:t>
            </a:r>
            <a:r>
              <a:rPr lang="en-US" sz="1100" dirty="0"/>
              <a:t>praise and thanksgiving to God is appropriate</a:t>
            </a:r>
            <a:r>
              <a:rPr lang="en-US" sz="1100" dirty="0" smtClean="0"/>
              <a:t>.</a:t>
            </a:r>
            <a:endParaRPr lang="en-US" sz="1100" dirty="0"/>
          </a:p>
          <a:p>
            <a:endParaRPr lang="en-US" sz="1100" dirty="0" smtClean="0"/>
          </a:p>
          <a:p>
            <a:r>
              <a:rPr lang="en-US" sz="1100" dirty="0" smtClean="0"/>
              <a:t>The </a:t>
            </a:r>
            <a:r>
              <a:rPr lang="en-US" sz="1100" dirty="0"/>
              <a:t>possibilities for selections are numerous.  </a:t>
            </a:r>
          </a:p>
          <a:p>
            <a:r>
              <a:rPr lang="en-US" sz="1100" dirty="0"/>
              <a:t> 	</a:t>
            </a:r>
            <a:r>
              <a:rPr lang="en-US" sz="1100" dirty="0" err="1"/>
              <a:t>Magnificat</a:t>
            </a:r>
            <a:endParaRPr lang="en-US" sz="1100" dirty="0"/>
          </a:p>
          <a:p>
            <a:r>
              <a:rPr lang="en-US" sz="1100" dirty="0"/>
              <a:t>	Praise God from Whom All Blessings Flow</a:t>
            </a:r>
          </a:p>
          <a:p>
            <a:r>
              <a:rPr lang="en-US" sz="1100" dirty="0"/>
              <a:t>	</a:t>
            </a:r>
            <a:r>
              <a:rPr lang="en-US" sz="1100" dirty="0" smtClean="0"/>
              <a:t>Psalm of Praise  (e.g., This </a:t>
            </a:r>
            <a:r>
              <a:rPr lang="en-US" sz="1100" dirty="0"/>
              <a:t>is the Day the Lord Has </a:t>
            </a:r>
            <a:r>
              <a:rPr lang="en-US" sz="1100" dirty="0" smtClean="0"/>
              <a:t>Made)</a:t>
            </a:r>
            <a:endParaRPr lang="en-US" sz="1100" dirty="0"/>
          </a:p>
          <a:p>
            <a:r>
              <a:rPr lang="en-US" sz="1100" dirty="0" smtClean="0"/>
              <a:t>Composers are encouraged to prepare music for this.  The song should have a familiar melody or an easy refrain. </a:t>
            </a:r>
            <a:endParaRPr lang="en-US" sz="1100" dirty="0"/>
          </a:p>
          <a:p>
            <a:endParaRPr lang="en-US" dirty="0">
              <a:solidFill>
                <a:srgbClr val="FF0000"/>
              </a:solidFill>
            </a:endParaRPr>
          </a:p>
          <a:p>
            <a:pPr>
              <a:defRPr/>
            </a:pPr>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24</a:t>
            </a:fld>
            <a:endParaRPr lang="en-US"/>
          </a:p>
        </p:txBody>
      </p:sp>
    </p:spTree>
    <p:extLst>
      <p:ext uri="{BB962C8B-B14F-4D97-AF65-F5344CB8AC3E}">
        <p14:creationId xmlns:p14="http://schemas.microsoft.com/office/powerpoint/2010/main" val="3106631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r>
              <a:rPr lang="en-US" b="1" dirty="0" smtClean="0"/>
              <a:t>The </a:t>
            </a:r>
            <a:r>
              <a:rPr lang="en-US" b="1" dirty="0"/>
              <a:t>Universal Prayer/Prayer of the Faithful</a:t>
            </a:r>
            <a:r>
              <a:rPr lang="en-US" cap="small" dirty="0"/>
              <a:t> (69</a:t>
            </a:r>
            <a:r>
              <a:rPr lang="en-US" cap="small" dirty="0" smtClean="0"/>
              <a:t>)</a:t>
            </a:r>
          </a:p>
          <a:p>
            <a:endParaRPr lang="en-US" b="1" dirty="0" smtClean="0"/>
          </a:p>
          <a:p>
            <a:pPr marL="171450" indent="-171450">
              <a:buFont typeface="Arial" panose="020B0604020202020204" pitchFamily="34" charset="0"/>
              <a:buChar char="•"/>
            </a:pPr>
            <a:r>
              <a:rPr lang="en-US" b="1" dirty="0" smtClean="0"/>
              <a:t>New</a:t>
            </a:r>
            <a:r>
              <a:rPr lang="en-US" dirty="0"/>
              <a:t>:  Two examples are provided in the Appendix   (OCM 216, 217)</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Although similar in form to Sunday Mass, the intentions for the Celebration of Matrimony do not follow the usual </a:t>
            </a:r>
            <a:r>
              <a:rPr lang="en-US" dirty="0" smtClean="0"/>
              <a:t>order (GIRM 69-70).</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The petitions may </a:t>
            </a:r>
            <a:r>
              <a:rPr lang="en-US" dirty="0"/>
              <a:t>more specifically address this </a:t>
            </a:r>
            <a:r>
              <a:rPr lang="en-US" dirty="0" smtClean="0"/>
              <a:t>celebration (GIRM 70).</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smtClean="0"/>
              <a:t>With </a:t>
            </a:r>
            <a:r>
              <a:rPr lang="en-US" dirty="0"/>
              <a:t>guidance on form and content, </a:t>
            </a:r>
            <a:r>
              <a:rPr lang="en-US" dirty="0" smtClean="0"/>
              <a:t>the bride and groom may compose intercessions for this occasion.</a:t>
            </a:r>
            <a:endParaRPr lang="en-US" dirty="0"/>
          </a:p>
          <a:p>
            <a:endParaRPr lang="en-US" dirty="0" smtClean="0"/>
          </a:p>
          <a:p>
            <a:endParaRPr lang="en-US" dirty="0"/>
          </a:p>
          <a:p>
            <a:r>
              <a:rPr lang="en-US" b="1" dirty="0"/>
              <a:t>The </a:t>
            </a:r>
            <a:r>
              <a:rPr lang="en-US" b="1" dirty="0" smtClean="0"/>
              <a:t>Creed</a:t>
            </a:r>
          </a:p>
          <a:p>
            <a:endParaRPr lang="en-US" dirty="0"/>
          </a:p>
          <a:p>
            <a:r>
              <a:rPr lang="en-US" dirty="0" smtClean="0"/>
              <a:t>Recited, here,  only if the Creed is prescribed for the liturgical day (</a:t>
            </a:r>
            <a:r>
              <a:rPr lang="en-US" dirty="0"/>
              <a:t>S</a:t>
            </a:r>
            <a:r>
              <a:rPr lang="en-US" dirty="0" smtClean="0"/>
              <a:t>undays or Solemnities) and the Marriage is being celebrated within the  Mass of the Day.</a:t>
            </a:r>
          </a:p>
          <a:p>
            <a:endParaRPr lang="en-US" dirty="0"/>
          </a:p>
          <a:p>
            <a:r>
              <a:rPr lang="en-US" dirty="0" smtClean="0"/>
              <a:t>Unlike Sunday, the Creed </a:t>
            </a:r>
            <a:r>
              <a:rPr lang="en-US" u="sng" dirty="0" smtClean="0"/>
              <a:t>follows</a:t>
            </a:r>
            <a:r>
              <a:rPr lang="en-US" dirty="0" smtClean="0"/>
              <a:t> the Universal Prayer in a wedding liturgy because the petitions, which seek prayers for the couple, remain closer to the Consent.</a:t>
            </a:r>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25</a:t>
            </a:fld>
            <a:endParaRPr lang="en-US"/>
          </a:p>
        </p:txBody>
      </p:sp>
    </p:spTree>
    <p:extLst>
      <p:ext uri="{BB962C8B-B14F-4D97-AF65-F5344CB8AC3E}">
        <p14:creationId xmlns:p14="http://schemas.microsoft.com/office/powerpoint/2010/main" val="2261236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1675"/>
            <a:ext cx="4168775" cy="3127375"/>
          </a:xfrm>
        </p:spPr>
      </p:sp>
      <p:sp>
        <p:nvSpPr>
          <p:cNvPr id="3" name="Notes Placeholder 2"/>
          <p:cNvSpPr>
            <a:spLocks noGrp="1"/>
          </p:cNvSpPr>
          <p:nvPr>
            <p:ph type="body" idx="1"/>
          </p:nvPr>
        </p:nvSpPr>
        <p:spPr>
          <a:xfrm>
            <a:off x="707708" y="4224337"/>
            <a:ext cx="5661660" cy="4648200"/>
          </a:xfrm>
        </p:spPr>
        <p:txBody>
          <a:bodyPr/>
          <a:lstStyle/>
          <a:p>
            <a:pPr>
              <a:defRPr/>
            </a:pPr>
            <a:r>
              <a:rPr lang="en-US" dirty="0"/>
              <a:t>These are the main elements of the Liturgy of the </a:t>
            </a:r>
            <a:r>
              <a:rPr lang="en-US" dirty="0" smtClean="0"/>
              <a:t>Eucharist.  Note </a:t>
            </a:r>
            <a:r>
              <a:rPr lang="en-US" u="sng" dirty="0" smtClean="0"/>
              <a:t>how</a:t>
            </a:r>
            <a:r>
              <a:rPr lang="en-US" dirty="0" smtClean="0"/>
              <a:t> the elements of the wedding liturgy are added to our usual Liturgy of the Eucharist.</a:t>
            </a:r>
          </a:p>
          <a:p>
            <a:pPr>
              <a:defRPr/>
            </a:pPr>
            <a:endParaRPr lang="en-US" dirty="0"/>
          </a:p>
          <a:p>
            <a:pPr marL="171450" indent="-171450">
              <a:buFont typeface="Wingdings" panose="05000000000000000000" pitchFamily="2" charset="2"/>
              <a:buChar char="v"/>
            </a:pPr>
            <a:r>
              <a:rPr lang="en-US" dirty="0" smtClean="0"/>
              <a:t>Preparation </a:t>
            </a:r>
            <a:r>
              <a:rPr lang="en-US" dirty="0"/>
              <a:t>of the Gifts</a:t>
            </a:r>
          </a:p>
          <a:p>
            <a:pPr marL="171450" indent="-171450">
              <a:buFont typeface="Wingdings" panose="05000000000000000000" pitchFamily="2" charset="2"/>
              <a:buChar char="v"/>
            </a:pPr>
            <a:r>
              <a:rPr lang="en-US" dirty="0"/>
              <a:t>Prayer over the Offerings </a:t>
            </a:r>
          </a:p>
          <a:p>
            <a:pPr marL="171450" indent="-171450">
              <a:buFont typeface="Wingdings" panose="05000000000000000000" pitchFamily="2" charset="2"/>
              <a:buChar char="v"/>
            </a:pPr>
            <a:r>
              <a:rPr lang="en-US" dirty="0"/>
              <a:t>Eucharistic Prayer</a:t>
            </a:r>
          </a:p>
          <a:p>
            <a:pPr marL="171450" lvl="1" indent="-171450"/>
            <a:r>
              <a:rPr lang="en-US" dirty="0" smtClean="0"/>
              <a:t>		Preface</a:t>
            </a:r>
            <a:endParaRPr lang="en-US" dirty="0"/>
          </a:p>
          <a:p>
            <a:pPr marL="171450" lvl="1" indent="-171450"/>
            <a:r>
              <a:rPr lang="en-US" dirty="0" smtClean="0"/>
              <a:t>		Acclamations</a:t>
            </a:r>
          </a:p>
          <a:p>
            <a:pPr marL="171450" lvl="1" indent="-171450"/>
            <a:r>
              <a:rPr lang="en-US" dirty="0" smtClean="0"/>
              <a:t>		Commemoration of the Couple (embolism) </a:t>
            </a:r>
          </a:p>
          <a:p>
            <a:pPr marL="171450" lvl="1" indent="-171450">
              <a:buFont typeface="Wingdings" panose="05000000000000000000" pitchFamily="2" charset="2"/>
              <a:buChar char="v"/>
            </a:pPr>
            <a:r>
              <a:rPr lang="en-US" dirty="0" smtClean="0"/>
              <a:t>[</a:t>
            </a:r>
            <a:r>
              <a:rPr lang="en-US" dirty="0"/>
              <a:t>Blessing and Placing of </a:t>
            </a:r>
            <a:r>
              <a:rPr lang="en-US" i="1" dirty="0" err="1"/>
              <a:t>Lazo</a:t>
            </a:r>
            <a:r>
              <a:rPr lang="en-US" i="1" dirty="0"/>
              <a:t> </a:t>
            </a:r>
            <a:r>
              <a:rPr lang="en-US" dirty="0" smtClean="0"/>
              <a:t>or Veil]</a:t>
            </a:r>
          </a:p>
          <a:p>
            <a:pPr marL="171450" lvl="1" indent="-171450">
              <a:buFont typeface="Wingdings" panose="05000000000000000000" pitchFamily="2" charset="2"/>
              <a:buChar char="v"/>
            </a:pPr>
            <a:r>
              <a:rPr lang="en-US" dirty="0" smtClean="0"/>
              <a:t>Lord’s Prayer	</a:t>
            </a:r>
          </a:p>
          <a:p>
            <a:pPr marL="171450" lvl="1" indent="-171450">
              <a:buFont typeface="Wingdings" panose="05000000000000000000" pitchFamily="2" charset="2"/>
              <a:buChar char="v"/>
            </a:pPr>
            <a:r>
              <a:rPr lang="en-US" dirty="0" smtClean="0"/>
              <a:t>Nuptial Blessing</a:t>
            </a:r>
          </a:p>
          <a:p>
            <a:pPr marL="171450" lvl="1" indent="-171450">
              <a:buFont typeface="Wingdings" panose="05000000000000000000" pitchFamily="2" charset="2"/>
              <a:buChar char="v"/>
            </a:pPr>
            <a:r>
              <a:rPr lang="en-US" dirty="0" smtClean="0"/>
              <a:t>Sign of Peace</a:t>
            </a:r>
            <a:endParaRPr lang="en-US" dirty="0"/>
          </a:p>
          <a:p>
            <a:pPr marL="171450" lvl="1" indent="-171450">
              <a:buFont typeface="Wingdings" panose="05000000000000000000" pitchFamily="2" charset="2"/>
              <a:buChar char="v"/>
            </a:pPr>
            <a:r>
              <a:rPr lang="en-US" dirty="0"/>
              <a:t>Breaking of the </a:t>
            </a:r>
            <a:r>
              <a:rPr lang="en-US" dirty="0" smtClean="0"/>
              <a:t>Bread  </a:t>
            </a:r>
            <a:endParaRPr lang="en-US" dirty="0"/>
          </a:p>
          <a:p>
            <a:pPr marL="171450" lvl="1" indent="-171450">
              <a:buFont typeface="Wingdings" panose="05000000000000000000" pitchFamily="2" charset="2"/>
              <a:buChar char="v"/>
            </a:pPr>
            <a:r>
              <a:rPr lang="en-US" dirty="0"/>
              <a:t>Holy Communion</a:t>
            </a:r>
          </a:p>
          <a:p>
            <a:pPr marL="171450" lvl="1" indent="-171450">
              <a:buFont typeface="Wingdings" panose="05000000000000000000" pitchFamily="2" charset="2"/>
              <a:buChar char="v"/>
            </a:pPr>
            <a:r>
              <a:rPr lang="en-US" dirty="0"/>
              <a:t>Prayer After Communion</a:t>
            </a:r>
          </a:p>
          <a:p>
            <a:endParaRPr lang="en-US" dirty="0">
              <a:solidFill>
                <a:srgbClr val="FF0000"/>
              </a:solidFill>
            </a:endParaRPr>
          </a:p>
          <a:p>
            <a:pPr marL="0" lvl="1"/>
            <a:r>
              <a:rPr lang="en-US" i="1" dirty="0">
                <a:solidFill>
                  <a:srgbClr val="C00000"/>
                </a:solidFill>
              </a:rPr>
              <a:t>Note: There is an error on page 10 of the handouts.  The Lord’s Prayer should be moved to just before the Nuptial Blessing.</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26</a:t>
            </a:fld>
            <a:endParaRPr lang="en-US"/>
          </a:p>
        </p:txBody>
      </p:sp>
    </p:spTree>
    <p:extLst>
      <p:ext uri="{BB962C8B-B14F-4D97-AF65-F5344CB8AC3E}">
        <p14:creationId xmlns:p14="http://schemas.microsoft.com/office/powerpoint/2010/main" val="2017388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a:t>
            </a:r>
            <a:r>
              <a:rPr lang="en-US" dirty="0"/>
              <a:t>embolism in </a:t>
            </a:r>
            <a:r>
              <a:rPr lang="en-US" dirty="0" smtClean="0"/>
              <a:t>EP I </a:t>
            </a:r>
            <a:r>
              <a:rPr lang="en-US" dirty="0"/>
              <a:t>for husband and wife is a new translation</a:t>
            </a:r>
          </a:p>
          <a:p>
            <a:pPr marL="114300" indent="0">
              <a:buNone/>
            </a:pPr>
            <a:endParaRPr lang="en-US" dirty="0" smtClean="0"/>
          </a:p>
          <a:p>
            <a:pPr marL="114300" indent="0">
              <a:buNone/>
            </a:pPr>
            <a:r>
              <a:rPr lang="en-US" dirty="0" smtClean="0"/>
              <a:t>In </a:t>
            </a:r>
            <a:r>
              <a:rPr lang="en-US" dirty="0"/>
              <a:t>Eucharistic Prayer </a:t>
            </a:r>
            <a:r>
              <a:rPr lang="en-US" dirty="0" smtClean="0"/>
              <a:t>I – proper form of the </a:t>
            </a:r>
            <a:r>
              <a:rPr lang="en-US" i="1" dirty="0" smtClean="0"/>
              <a:t>Hanc </a:t>
            </a:r>
            <a:r>
              <a:rPr lang="en-US" i="1" dirty="0" err="1"/>
              <a:t>i</a:t>
            </a:r>
            <a:r>
              <a:rPr lang="en-US" i="1" dirty="0" err="1" smtClean="0"/>
              <a:t>gitur</a:t>
            </a:r>
            <a:endParaRPr lang="en-US" i="1" dirty="0" smtClean="0"/>
          </a:p>
          <a:p>
            <a:pPr marL="114300" indent="0">
              <a:buNone/>
            </a:pPr>
            <a:endParaRPr lang="en-US" dirty="0"/>
          </a:p>
          <a:p>
            <a:pPr marL="114300" indent="0">
              <a:lnSpc>
                <a:spcPct val="150000"/>
              </a:lnSpc>
              <a:buNone/>
            </a:pPr>
            <a:r>
              <a:rPr lang="en-US" dirty="0"/>
              <a:t>	Therefore, Lord, we pray: </a:t>
            </a:r>
          </a:p>
          <a:p>
            <a:pPr marL="114300" indent="0">
              <a:lnSpc>
                <a:spcPct val="150000"/>
              </a:lnSpc>
              <a:buNone/>
            </a:pPr>
            <a:r>
              <a:rPr lang="en-US" dirty="0"/>
              <a:t>	graciously accept this oblation of our service, </a:t>
            </a:r>
          </a:p>
          <a:p>
            <a:pPr marL="114300" indent="0">
              <a:lnSpc>
                <a:spcPct val="150000"/>
              </a:lnSpc>
              <a:buNone/>
            </a:pPr>
            <a:r>
              <a:rPr lang="en-US" dirty="0"/>
              <a:t>	the offering of your servants </a:t>
            </a:r>
            <a:r>
              <a:rPr lang="en-US" dirty="0">
                <a:solidFill>
                  <a:srgbClr val="C00000"/>
                </a:solidFill>
              </a:rPr>
              <a:t>N</a:t>
            </a:r>
            <a:r>
              <a:rPr lang="en-US" dirty="0"/>
              <a:t>. and </a:t>
            </a:r>
            <a:r>
              <a:rPr lang="en-US" dirty="0">
                <a:solidFill>
                  <a:srgbClr val="C00000"/>
                </a:solidFill>
              </a:rPr>
              <a:t>N.</a:t>
            </a:r>
          </a:p>
          <a:p>
            <a:pPr marL="114300" indent="0">
              <a:lnSpc>
                <a:spcPct val="150000"/>
              </a:lnSpc>
              <a:buNone/>
            </a:pPr>
            <a:r>
              <a:rPr lang="en-US" dirty="0"/>
              <a:t>	and of your whole family, </a:t>
            </a:r>
          </a:p>
          <a:p>
            <a:pPr marL="114300" indent="0">
              <a:lnSpc>
                <a:spcPct val="150000"/>
              </a:lnSpc>
              <a:buNone/>
            </a:pPr>
            <a:r>
              <a:rPr lang="en-US" dirty="0"/>
              <a:t>	who entreat your majesty on their behalf; </a:t>
            </a:r>
          </a:p>
          <a:p>
            <a:pPr marL="114300" indent="0">
              <a:lnSpc>
                <a:spcPct val="150000"/>
              </a:lnSpc>
              <a:buNone/>
            </a:pPr>
            <a:r>
              <a:rPr lang="en-US" dirty="0"/>
              <a:t>	and as you have brought them to their wedding day, </a:t>
            </a:r>
          </a:p>
          <a:p>
            <a:pPr marL="114300" indent="0">
              <a:lnSpc>
                <a:spcPct val="150000"/>
              </a:lnSpc>
              <a:buNone/>
            </a:pPr>
            <a:r>
              <a:rPr lang="en-US" dirty="0"/>
              <a:t>	</a:t>
            </a:r>
            <a:r>
              <a:rPr lang="en-US" dirty="0" smtClean="0"/>
              <a:t>so </a:t>
            </a:r>
            <a:r>
              <a:rPr lang="en-US" dirty="0">
                <a:solidFill>
                  <a:srgbClr val="C00000"/>
                </a:solidFill>
              </a:rPr>
              <a:t>(</a:t>
            </a:r>
            <a:r>
              <a:rPr lang="en-US" dirty="0"/>
              <a:t>gladden them with your gift of the children they desire and</a:t>
            </a:r>
            <a:r>
              <a:rPr lang="en-US" dirty="0">
                <a:solidFill>
                  <a:srgbClr val="C00000"/>
                </a:solidFill>
              </a:rPr>
              <a:t>) </a:t>
            </a:r>
          </a:p>
          <a:p>
            <a:pPr marL="114300" indent="0">
              <a:lnSpc>
                <a:spcPct val="150000"/>
              </a:lnSpc>
              <a:buNone/>
            </a:pPr>
            <a:r>
              <a:rPr lang="en-US" dirty="0"/>
              <a:t>	bring them in your kindness </a:t>
            </a:r>
          </a:p>
          <a:p>
            <a:pPr marL="114300" indent="0">
              <a:lnSpc>
                <a:spcPct val="150000"/>
              </a:lnSpc>
              <a:buNone/>
            </a:pPr>
            <a:r>
              <a:rPr lang="en-US" dirty="0"/>
              <a:t>	to the length of days for which they hope. </a:t>
            </a:r>
          </a:p>
          <a:p>
            <a:pPr marL="114300" indent="0">
              <a:lnSpc>
                <a:spcPct val="150000"/>
              </a:lnSpc>
              <a:buNone/>
            </a:pPr>
            <a:r>
              <a:rPr lang="en-US" dirty="0"/>
              <a:t>	</a:t>
            </a:r>
            <a:r>
              <a:rPr lang="en-US" dirty="0">
                <a:solidFill>
                  <a:srgbClr val="C00000"/>
                </a:solidFill>
              </a:rPr>
              <a:t>(</a:t>
            </a:r>
            <a:r>
              <a:rPr lang="en-US" dirty="0"/>
              <a:t>Through Christ our Lord. Amen.</a:t>
            </a:r>
            <a:r>
              <a:rPr lang="en-US" dirty="0">
                <a:solidFill>
                  <a:srgbClr val="C00000"/>
                </a:solidFill>
              </a:rPr>
              <a:t>)</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27</a:t>
            </a:fld>
            <a:endParaRPr lang="en-US"/>
          </a:p>
        </p:txBody>
      </p:sp>
    </p:spTree>
    <p:extLst>
      <p:ext uri="{BB962C8B-B14F-4D97-AF65-F5344CB8AC3E}">
        <p14:creationId xmlns:p14="http://schemas.microsoft.com/office/powerpoint/2010/main" val="1571618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buNone/>
            </a:pPr>
            <a:r>
              <a:rPr lang="en-US" sz="1100" dirty="0" smtClean="0"/>
              <a:t>NEW -- Commemoration </a:t>
            </a:r>
            <a:r>
              <a:rPr lang="en-US" sz="1100" dirty="0"/>
              <a:t>of the </a:t>
            </a:r>
            <a:r>
              <a:rPr lang="en-US" sz="1100" dirty="0" smtClean="0"/>
              <a:t>Couple  has been provided  for Eucharistic Prayer II and III</a:t>
            </a:r>
            <a:endParaRPr lang="en-US" dirty="0"/>
          </a:p>
          <a:p>
            <a:pPr marL="114300" indent="0">
              <a:buNone/>
            </a:pPr>
            <a:endParaRPr lang="en-US" dirty="0" smtClean="0"/>
          </a:p>
          <a:p>
            <a:pPr marL="114300" indent="0">
              <a:buNone/>
            </a:pPr>
            <a:r>
              <a:rPr lang="en-US" dirty="0" smtClean="0"/>
              <a:t>In </a:t>
            </a:r>
            <a:r>
              <a:rPr lang="en-US" dirty="0"/>
              <a:t>Eucharistic Prayer </a:t>
            </a:r>
            <a:r>
              <a:rPr lang="en-US" dirty="0" smtClean="0"/>
              <a:t>II	</a:t>
            </a:r>
            <a:r>
              <a:rPr lang="en-US" dirty="0" smtClean="0">
                <a:solidFill>
                  <a:srgbClr val="C00000"/>
                </a:solidFill>
              </a:rPr>
              <a:t>after the words “…and all the clergy.”	</a:t>
            </a:r>
            <a:r>
              <a:rPr lang="en-US" dirty="0" smtClean="0"/>
              <a:t>	</a:t>
            </a:r>
            <a:endParaRPr lang="en-US" dirty="0"/>
          </a:p>
          <a:p>
            <a:pPr marL="114300" indent="347663">
              <a:buNone/>
            </a:pPr>
            <a:r>
              <a:rPr lang="en-US" dirty="0"/>
              <a:t>Be mindful also, Lord, of </a:t>
            </a:r>
            <a:r>
              <a:rPr lang="en-US" dirty="0">
                <a:solidFill>
                  <a:srgbClr val="C00000"/>
                </a:solidFill>
              </a:rPr>
              <a:t>N. </a:t>
            </a:r>
            <a:r>
              <a:rPr lang="en-US" dirty="0"/>
              <a:t>and </a:t>
            </a:r>
            <a:r>
              <a:rPr lang="en-US" dirty="0">
                <a:solidFill>
                  <a:srgbClr val="C00000"/>
                </a:solidFill>
              </a:rPr>
              <a:t>N</a:t>
            </a:r>
            <a:r>
              <a:rPr lang="en-US" dirty="0" smtClean="0">
                <a:solidFill>
                  <a:srgbClr val="C00000"/>
                </a:solidFill>
              </a:rPr>
              <a:t>.</a:t>
            </a:r>
            <a:r>
              <a:rPr lang="en-US" dirty="0" smtClean="0"/>
              <a:t>,			OCM 203</a:t>
            </a:r>
            <a:endParaRPr lang="en-US" dirty="0"/>
          </a:p>
          <a:p>
            <a:pPr marL="114300" indent="347663">
              <a:buNone/>
            </a:pPr>
            <a:r>
              <a:rPr lang="en-US" dirty="0"/>
              <a:t>whom you have brought to their wedding day, </a:t>
            </a:r>
          </a:p>
          <a:p>
            <a:pPr marL="114300" indent="347663">
              <a:buNone/>
            </a:pPr>
            <a:r>
              <a:rPr lang="en-US" dirty="0"/>
              <a:t>so that by your grace </a:t>
            </a:r>
          </a:p>
          <a:p>
            <a:pPr marL="114300" indent="347663">
              <a:buNone/>
            </a:pPr>
            <a:r>
              <a:rPr lang="en-US" dirty="0"/>
              <a:t>they may abide in mutual love and in peace.</a:t>
            </a:r>
          </a:p>
          <a:p>
            <a:pPr marL="114300" indent="347663">
              <a:buNone/>
            </a:pPr>
            <a:endParaRPr lang="en-US" dirty="0"/>
          </a:p>
          <a:p>
            <a:pPr marL="114300" indent="0">
              <a:buNone/>
            </a:pPr>
            <a:r>
              <a:rPr lang="en-US" dirty="0"/>
              <a:t>In Eucharistic Prayer </a:t>
            </a:r>
            <a:r>
              <a:rPr lang="en-US" dirty="0" smtClean="0"/>
              <a:t>III      </a:t>
            </a:r>
            <a:r>
              <a:rPr lang="en-US" dirty="0" smtClean="0">
                <a:solidFill>
                  <a:srgbClr val="C00000"/>
                </a:solidFill>
              </a:rPr>
              <a:t>after the words “…whom you have summoned before you.”  </a:t>
            </a:r>
          </a:p>
          <a:p>
            <a:pPr marL="114300" indent="0">
              <a:buNone/>
            </a:pPr>
            <a:endParaRPr lang="en-US" dirty="0"/>
          </a:p>
          <a:p>
            <a:pPr marL="114300" indent="347663">
              <a:buNone/>
            </a:pPr>
            <a:r>
              <a:rPr lang="en-US" dirty="0"/>
              <a:t>Strengthen, we pray, in the grace of Marriage </a:t>
            </a:r>
            <a:r>
              <a:rPr lang="en-US" dirty="0">
                <a:solidFill>
                  <a:srgbClr val="C00000"/>
                </a:solidFill>
              </a:rPr>
              <a:t>N.</a:t>
            </a:r>
            <a:r>
              <a:rPr lang="en-US" dirty="0"/>
              <a:t> and </a:t>
            </a:r>
            <a:r>
              <a:rPr lang="en-US" dirty="0">
                <a:solidFill>
                  <a:srgbClr val="C00000"/>
                </a:solidFill>
              </a:rPr>
              <a:t>N</a:t>
            </a:r>
            <a:r>
              <a:rPr lang="en-US" dirty="0" smtClean="0">
                <a:solidFill>
                  <a:srgbClr val="C00000"/>
                </a:solidFill>
              </a:rPr>
              <a:t>.</a:t>
            </a:r>
            <a:r>
              <a:rPr lang="en-US" dirty="0" smtClean="0"/>
              <a:t>,	OCM 204</a:t>
            </a:r>
            <a:endParaRPr lang="en-US" dirty="0"/>
          </a:p>
          <a:p>
            <a:pPr marL="114300" indent="347663">
              <a:buNone/>
            </a:pPr>
            <a:r>
              <a:rPr lang="en-US" dirty="0"/>
              <a:t>whom you have brought happily to their wedding day, </a:t>
            </a:r>
          </a:p>
          <a:p>
            <a:pPr marL="114300" indent="347663">
              <a:buNone/>
            </a:pPr>
            <a:r>
              <a:rPr lang="en-US" dirty="0"/>
              <a:t>that under your protection </a:t>
            </a:r>
          </a:p>
          <a:p>
            <a:pPr marL="114300" indent="347663">
              <a:buNone/>
            </a:pPr>
            <a:r>
              <a:rPr lang="en-US" dirty="0"/>
              <a:t>they may always be faithful in their lives </a:t>
            </a:r>
          </a:p>
          <a:p>
            <a:pPr marL="114300" indent="347663">
              <a:buNone/>
            </a:pPr>
            <a:r>
              <a:rPr lang="en-US" dirty="0"/>
              <a:t>to the covenant they have sealed in your presence. </a:t>
            </a:r>
          </a:p>
          <a:p>
            <a:pPr marL="114300" indent="347663">
              <a:buNone/>
            </a:pPr>
            <a:r>
              <a:rPr lang="en-US" dirty="0"/>
              <a:t>In your compassion, O merciful Father, </a:t>
            </a:r>
          </a:p>
          <a:p>
            <a:pPr marL="114300" indent="347663">
              <a:buNone/>
            </a:pPr>
            <a:r>
              <a:rPr lang="en-US" dirty="0"/>
              <a:t>gather to yourself all your children </a:t>
            </a:r>
          </a:p>
          <a:p>
            <a:pPr marL="114300" indent="347663">
              <a:buNone/>
            </a:pPr>
            <a:r>
              <a:rPr lang="en-US" dirty="0"/>
              <a:t>scattered throughout the world. </a:t>
            </a:r>
          </a:p>
          <a:p>
            <a:pPr marL="114300" indent="347663">
              <a:buNone/>
            </a:pPr>
            <a:endParaRPr lang="en-US" dirty="0" smtClean="0"/>
          </a:p>
          <a:p>
            <a:pPr marL="114300" indent="347663">
              <a:buNone/>
            </a:pPr>
            <a:r>
              <a:rPr lang="en-US" dirty="0" smtClean="0"/>
              <a:t>To </a:t>
            </a:r>
            <a:r>
              <a:rPr lang="en-US" dirty="0"/>
              <a:t>our departed brothers and sisters…</a:t>
            </a:r>
          </a:p>
          <a:p>
            <a:pPr>
              <a:defRPr/>
            </a:pPr>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28</a:t>
            </a:fld>
            <a:endParaRPr lang="en-US"/>
          </a:p>
        </p:txBody>
      </p:sp>
    </p:spTree>
    <p:extLst>
      <p:ext uri="{BB962C8B-B14F-4D97-AF65-F5344CB8AC3E}">
        <p14:creationId xmlns:p14="http://schemas.microsoft.com/office/powerpoint/2010/main" val="253274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b="1" dirty="0"/>
              <a:t>The Blessing and Placing of the </a:t>
            </a:r>
            <a:r>
              <a:rPr lang="en-US" b="1" i="1" dirty="0" err="1"/>
              <a:t>Lazo</a:t>
            </a:r>
            <a:r>
              <a:rPr lang="en-US" b="1" i="1" dirty="0"/>
              <a:t> </a:t>
            </a:r>
            <a:r>
              <a:rPr lang="en-US" b="1" dirty="0"/>
              <a:t>or the Veil (71b)</a:t>
            </a:r>
          </a:p>
          <a:p>
            <a:endParaRPr lang="en-US" dirty="0"/>
          </a:p>
          <a:p>
            <a:pPr marL="171450" indent="-171450">
              <a:buFont typeface="Wingdings" panose="05000000000000000000" pitchFamily="2" charset="2"/>
              <a:buChar char="§"/>
            </a:pPr>
            <a:r>
              <a:rPr lang="en-US" dirty="0"/>
              <a:t>This rite is an approved cultural option in the new edition. </a:t>
            </a:r>
            <a:endParaRPr lang="en-US" dirty="0" smtClean="0"/>
          </a:p>
          <a:p>
            <a:pPr marL="171450" indent="-171450">
              <a:buFont typeface="Wingdings" panose="05000000000000000000" pitchFamily="2" charset="2"/>
              <a:buChar char="§"/>
            </a:pPr>
            <a:r>
              <a:rPr lang="en-US" dirty="0" smtClean="0"/>
              <a:t>In </a:t>
            </a:r>
            <a:r>
              <a:rPr lang="en-US" dirty="0"/>
              <a:t>some cultures it is customary to use the </a:t>
            </a:r>
            <a:r>
              <a:rPr lang="en-US" i="1" dirty="0" err="1"/>
              <a:t>lazo</a:t>
            </a:r>
            <a:r>
              <a:rPr lang="en-US" i="1" dirty="0"/>
              <a:t> </a:t>
            </a:r>
            <a:r>
              <a:rPr lang="en-US" dirty="0"/>
              <a:t>(or lasso).  It is may be a garland of </a:t>
            </a:r>
            <a:r>
              <a:rPr lang="en-US" dirty="0" smtClean="0"/>
              <a:t>flowers, a cord, or resemble a </a:t>
            </a:r>
            <a:r>
              <a:rPr lang="en-US" dirty="0"/>
              <a:t>large </a:t>
            </a:r>
            <a:r>
              <a:rPr lang="en-US" dirty="0" smtClean="0"/>
              <a:t>rosary (or two rosaries intertwined).  </a:t>
            </a:r>
          </a:p>
          <a:p>
            <a:pPr marL="171450" indent="-171450">
              <a:buFont typeface="Wingdings" panose="05000000000000000000" pitchFamily="2" charset="2"/>
              <a:buChar char="§"/>
            </a:pPr>
            <a:r>
              <a:rPr lang="en-US" dirty="0" smtClean="0"/>
              <a:t>A veil may also be used in addition to the garland/cord/beads.</a:t>
            </a:r>
          </a:p>
          <a:p>
            <a:pPr marL="171450" indent="-171450">
              <a:buFont typeface="Wingdings" panose="05000000000000000000" pitchFamily="2" charset="2"/>
              <a:buChar char="§"/>
            </a:pPr>
            <a:r>
              <a:rPr lang="en-US" dirty="0" smtClean="0"/>
              <a:t>It </a:t>
            </a:r>
            <a:r>
              <a:rPr lang="en-US" dirty="0"/>
              <a:t>symbolizes the unification of the husband and wife for the rest of their lives. </a:t>
            </a:r>
          </a:p>
          <a:p>
            <a:pPr marL="171450" indent="-171450">
              <a:buFont typeface="Wingdings" panose="05000000000000000000" pitchFamily="2" charset="2"/>
              <a:buChar char="§"/>
              <a:defRPr/>
            </a:pPr>
            <a:r>
              <a:rPr lang="en-US" dirty="0" smtClean="0"/>
              <a:t>If </a:t>
            </a:r>
            <a:r>
              <a:rPr lang="en-US" dirty="0"/>
              <a:t>included, this rite takes place before the Nuptial </a:t>
            </a:r>
            <a:r>
              <a:rPr lang="en-US" dirty="0" smtClean="0"/>
              <a:t>Blessing.</a:t>
            </a:r>
            <a:endParaRPr lang="en-US" dirty="0"/>
          </a:p>
          <a:p>
            <a:pPr marL="171450" indent="-171450">
              <a:buFont typeface="Wingdings" panose="05000000000000000000" pitchFamily="2" charset="2"/>
              <a:buChar char="§"/>
            </a:pPr>
            <a:r>
              <a:rPr lang="en-US" dirty="0" smtClean="0"/>
              <a:t>While this tradition is mostly found in Hispanic cultures, no one may be prohibited from using this approved cultural adaptation.</a:t>
            </a:r>
            <a:endParaRPr lang="en-US" dirty="0"/>
          </a:p>
          <a:p>
            <a:endParaRPr lang="en-US" dirty="0">
              <a:solidFill>
                <a:srgbClr val="FF0000"/>
              </a:solidFill>
            </a:endParaRPr>
          </a:p>
          <a:p>
            <a:r>
              <a:rPr lang="en-US" b="1" dirty="0"/>
              <a:t>Lord’s Prayer  (72)</a:t>
            </a:r>
          </a:p>
          <a:p>
            <a:pPr marL="171450" indent="-171450">
              <a:buFont typeface="Wingdings" panose="05000000000000000000" pitchFamily="2" charset="2"/>
              <a:buChar char="§"/>
            </a:pPr>
            <a:r>
              <a:rPr lang="en-US" dirty="0" smtClean="0"/>
              <a:t>After </a:t>
            </a:r>
            <a:r>
              <a:rPr lang="en-US" dirty="0"/>
              <a:t>the </a:t>
            </a:r>
            <a:r>
              <a:rPr lang="en-US" i="1" dirty="0"/>
              <a:t>Our Father </a:t>
            </a:r>
            <a:r>
              <a:rPr lang="en-US" dirty="0"/>
              <a:t>the prayer </a:t>
            </a:r>
            <a:r>
              <a:rPr lang="en-US" i="1" dirty="0"/>
              <a:t>Deliver us</a:t>
            </a:r>
            <a:r>
              <a:rPr lang="en-US" dirty="0"/>
              <a:t> is omitted</a:t>
            </a:r>
          </a:p>
          <a:p>
            <a:pPr marL="171450" indent="-171450">
              <a:buFont typeface="Wingdings" panose="05000000000000000000" pitchFamily="2" charset="2"/>
              <a:buChar char="§"/>
            </a:pPr>
            <a:r>
              <a:rPr lang="en-US" dirty="0"/>
              <a:t>The </a:t>
            </a:r>
            <a:r>
              <a:rPr lang="en-US" i="1" dirty="0"/>
              <a:t>Our Father </a:t>
            </a:r>
            <a:r>
              <a:rPr lang="en-US" dirty="0"/>
              <a:t>is prayed by all. It may be recited or sung. </a:t>
            </a:r>
          </a:p>
          <a:p>
            <a:endParaRPr lang="en-US" dirty="0"/>
          </a:p>
          <a:p>
            <a:r>
              <a:rPr lang="en-US" b="1" dirty="0" smtClean="0">
                <a:solidFill>
                  <a:srgbClr val="C00000"/>
                </a:solidFill>
                <a:sym typeface="Wingdings"/>
              </a:rPr>
              <a:t></a:t>
            </a:r>
            <a:r>
              <a:rPr lang="en-US" b="1" dirty="0" smtClean="0">
                <a:solidFill>
                  <a:srgbClr val="C00000"/>
                </a:solidFill>
              </a:rPr>
              <a:t>Best Practice</a:t>
            </a:r>
            <a:r>
              <a:rPr lang="en-US" dirty="0" smtClean="0">
                <a:solidFill>
                  <a:srgbClr val="C00000"/>
                </a:solidFill>
              </a:rPr>
              <a:t> </a:t>
            </a:r>
          </a:p>
          <a:p>
            <a:r>
              <a:rPr lang="en-US" dirty="0" smtClean="0"/>
              <a:t>Perhaps best to chant this prayer with the melody found in the Roman Missal or to recite it if the assembly will not know a common musical setting.</a:t>
            </a: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29</a:t>
            </a:fld>
            <a:endParaRPr lang="en-US"/>
          </a:p>
        </p:txBody>
      </p:sp>
    </p:spTree>
    <p:extLst>
      <p:ext uri="{BB962C8B-B14F-4D97-AF65-F5344CB8AC3E}">
        <p14:creationId xmlns:p14="http://schemas.microsoft.com/office/powerpoint/2010/main" val="1818706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1" dirty="0" smtClean="0"/>
              <a:t>New </a:t>
            </a:r>
            <a:r>
              <a:rPr lang="en-US" b="1" dirty="0"/>
              <a:t>rubric</a:t>
            </a:r>
            <a:r>
              <a:rPr lang="en-US" dirty="0"/>
              <a:t>:  The Nuptial Blessing is </a:t>
            </a:r>
            <a:r>
              <a:rPr lang="en-US" u="sng" dirty="0"/>
              <a:t>never omitted </a:t>
            </a:r>
            <a:r>
              <a:rPr lang="en-US" dirty="0"/>
              <a:t>(72</a:t>
            </a:r>
            <a:r>
              <a:rPr lang="en-US" dirty="0" smtClean="0"/>
              <a:t>) within Mass or in the Order of Celebrating Matrimony outside Mass.</a:t>
            </a:r>
          </a:p>
          <a:p>
            <a:endParaRPr lang="en-US" dirty="0"/>
          </a:p>
          <a:p>
            <a:r>
              <a:rPr lang="en-US" u="sng" dirty="0" smtClean="0"/>
              <a:t>Later</a:t>
            </a:r>
            <a:r>
              <a:rPr lang="en-US" dirty="0" smtClean="0"/>
              <a:t>, we will see that the Nuptial Blessing may be omitted in Rite III (The </a:t>
            </a:r>
            <a:r>
              <a:rPr lang="en-US" dirty="0"/>
              <a:t>Order of Celebrating Matrimony Between a Catholic and a Catechumen or a </a:t>
            </a:r>
            <a:r>
              <a:rPr lang="en-US" dirty="0" smtClean="0"/>
              <a:t>Non-Christian).  In that rite, another simple prayer may be substituted for the Nuptial Blessing.</a:t>
            </a:r>
          </a:p>
          <a:p>
            <a:endParaRPr lang="en-US" dirty="0"/>
          </a:p>
          <a:p>
            <a:r>
              <a:rPr lang="en-US" b="1" dirty="0" smtClean="0"/>
              <a:t>New </a:t>
            </a:r>
            <a:r>
              <a:rPr lang="en-US" b="1" dirty="0"/>
              <a:t>rubric for bride and groom</a:t>
            </a:r>
            <a:endParaRPr lang="en-US" dirty="0"/>
          </a:p>
          <a:p>
            <a:pPr>
              <a:buNone/>
            </a:pPr>
            <a:r>
              <a:rPr lang="en-US" dirty="0"/>
              <a:t>For the Nuptial Blessing the bride and </a:t>
            </a:r>
            <a:r>
              <a:rPr lang="en-US" dirty="0" smtClean="0"/>
              <a:t>groom a) approach </a:t>
            </a:r>
            <a:r>
              <a:rPr lang="en-US" dirty="0"/>
              <a:t>the </a:t>
            </a:r>
            <a:r>
              <a:rPr lang="en-US" dirty="0" smtClean="0"/>
              <a:t>altar or b) remain </a:t>
            </a:r>
            <a:r>
              <a:rPr lang="en-US" dirty="0"/>
              <a:t>at their places and </a:t>
            </a:r>
            <a:r>
              <a:rPr lang="en-US" dirty="0" smtClean="0"/>
              <a:t>kneel.</a:t>
            </a:r>
            <a:r>
              <a:rPr lang="en-US" dirty="0">
                <a:solidFill>
                  <a:srgbClr val="FF0000"/>
                </a:solidFill>
              </a:rPr>
              <a:t> </a:t>
            </a:r>
            <a:endParaRPr lang="en-US" dirty="0" smtClean="0"/>
          </a:p>
          <a:p>
            <a:endParaRPr lang="en-US" dirty="0" smtClean="0"/>
          </a:p>
          <a:p>
            <a:r>
              <a:rPr lang="en-US" b="1" dirty="0" smtClean="0"/>
              <a:t>New: Chant notation added in Chapter IV </a:t>
            </a:r>
          </a:p>
          <a:p>
            <a:r>
              <a:rPr lang="en-US" dirty="0" smtClean="0"/>
              <a:t>By its very inclusion, this encourages the chanting of this important prayer.</a:t>
            </a:r>
          </a:p>
          <a:p>
            <a:endParaRPr lang="en-US" b="1" dirty="0"/>
          </a:p>
          <a:p>
            <a:r>
              <a:rPr lang="en-US" b="1" dirty="0" smtClean="0"/>
              <a:t>Form </a:t>
            </a:r>
            <a:r>
              <a:rPr lang="en-US" b="1" dirty="0"/>
              <a:t>for the Nuptial Blessing (73-74</a:t>
            </a:r>
            <a:r>
              <a:rPr lang="en-US" b="1" dirty="0" smtClean="0"/>
              <a:t>)  -  Three</a:t>
            </a:r>
            <a:r>
              <a:rPr lang="en-US" b="1" baseline="0" dirty="0" smtClean="0"/>
              <a:t> options:  “God” replaces “Father”; no longer just focused on the “woman”</a:t>
            </a:r>
          </a:p>
          <a:p>
            <a:r>
              <a:rPr lang="en-US" b="1" baseline="0" dirty="0" smtClean="0"/>
              <a:t>“Fullness of years” replaces “Happy old age”</a:t>
            </a:r>
            <a:endParaRPr lang="en-US" dirty="0"/>
          </a:p>
          <a:p>
            <a:pPr marL="171450" lvl="0" indent="-171450">
              <a:lnSpc>
                <a:spcPct val="150000"/>
              </a:lnSpc>
              <a:buFont typeface="Wingdings" panose="05000000000000000000" pitchFamily="2" charset="2"/>
              <a:buChar char="§"/>
            </a:pPr>
            <a:r>
              <a:rPr lang="en-US" b="1" dirty="0"/>
              <a:t>Invitation </a:t>
            </a:r>
          </a:p>
          <a:p>
            <a:pPr marL="171450" lvl="0" indent="-171450">
              <a:lnSpc>
                <a:spcPct val="150000"/>
              </a:lnSpc>
              <a:buFont typeface="Wingdings" panose="05000000000000000000" pitchFamily="2" charset="2"/>
              <a:buChar char="§"/>
            </a:pPr>
            <a:r>
              <a:rPr lang="en-US" b="1" dirty="0" smtClean="0"/>
              <a:t>A period </a:t>
            </a:r>
            <a:r>
              <a:rPr lang="en-US" b="1" dirty="0"/>
              <a:t>of silent prayer</a:t>
            </a:r>
          </a:p>
          <a:p>
            <a:pPr marL="171450" lvl="0" indent="-171450">
              <a:lnSpc>
                <a:spcPct val="150000"/>
              </a:lnSpc>
              <a:buFont typeface="Wingdings" panose="05000000000000000000" pitchFamily="2" charset="2"/>
              <a:buChar char="§"/>
            </a:pPr>
            <a:r>
              <a:rPr lang="en-US" b="1" dirty="0"/>
              <a:t>Prayer of Blessing</a:t>
            </a:r>
          </a:p>
          <a:p>
            <a:endParaRPr lang="en-US" dirty="0" smtClean="0">
              <a:solidFill>
                <a:srgbClr val="C00000"/>
              </a:solidFill>
            </a:endParaRPr>
          </a:p>
          <a:p>
            <a:r>
              <a:rPr lang="en-US" dirty="0" smtClean="0">
                <a:solidFill>
                  <a:srgbClr val="C00000"/>
                </a:solidFill>
              </a:rPr>
              <a:t>Presenter:  Invitation begins on next slide</a:t>
            </a:r>
            <a:endParaRPr lang="en-US" dirty="0">
              <a:solidFill>
                <a:srgbClr val="C0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30</a:t>
            </a:fld>
            <a:endParaRPr lang="en-US"/>
          </a:p>
        </p:txBody>
      </p:sp>
    </p:spTree>
    <p:extLst>
      <p:ext uri="{BB962C8B-B14F-4D97-AF65-F5344CB8AC3E}">
        <p14:creationId xmlns:p14="http://schemas.microsoft.com/office/powerpoint/2010/main" val="3383395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1675"/>
            <a:ext cx="4679950" cy="3511550"/>
          </a:xfrm>
        </p:spPr>
      </p:sp>
      <p:sp>
        <p:nvSpPr>
          <p:cNvPr id="3" name="Notes Placeholder 2"/>
          <p:cNvSpPr>
            <a:spLocks noGrp="1"/>
          </p:cNvSpPr>
          <p:nvPr>
            <p:ph type="body" idx="1"/>
          </p:nvPr>
        </p:nvSpPr>
        <p:spPr/>
        <p:txBody>
          <a:bodyPr/>
          <a:lstStyle/>
          <a:p>
            <a:pPr>
              <a:defRPr/>
            </a:pPr>
            <a:r>
              <a:rPr lang="en-US" b="1" dirty="0"/>
              <a:t>Sign of Peace</a:t>
            </a:r>
            <a:r>
              <a:rPr lang="en-US" cap="small" dirty="0"/>
              <a:t> (75)</a:t>
            </a:r>
            <a:endParaRPr lang="en-US" dirty="0"/>
          </a:p>
          <a:p>
            <a:endParaRPr lang="en-US" b="1" dirty="0"/>
          </a:p>
          <a:p>
            <a:r>
              <a:rPr lang="en-US" b="1" dirty="0"/>
              <a:t>New description</a:t>
            </a:r>
            <a:endParaRPr lang="en-US" dirty="0"/>
          </a:p>
          <a:p>
            <a:r>
              <a:rPr lang="en-US" dirty="0"/>
              <a:t>The prayer </a:t>
            </a:r>
            <a:r>
              <a:rPr lang="en-US" dirty="0" smtClean="0"/>
              <a:t> </a:t>
            </a:r>
            <a:r>
              <a:rPr lang="en-US" i="1" dirty="0" smtClean="0"/>
              <a:t>Lord </a:t>
            </a:r>
            <a:r>
              <a:rPr lang="en-US" i="1" dirty="0"/>
              <a:t>Jesus </a:t>
            </a:r>
            <a:r>
              <a:rPr lang="en-US" i="1" dirty="0" smtClean="0"/>
              <a:t>Christ  </a:t>
            </a:r>
            <a:r>
              <a:rPr lang="en-US" dirty="0" smtClean="0"/>
              <a:t>is </a:t>
            </a:r>
            <a:r>
              <a:rPr lang="en-US" dirty="0"/>
              <a:t>omitted and </a:t>
            </a:r>
            <a:r>
              <a:rPr lang="en-US" i="1" dirty="0" smtClean="0"/>
              <a:t>The </a:t>
            </a:r>
            <a:r>
              <a:rPr lang="en-US" i="1" dirty="0"/>
              <a:t>peace of the </a:t>
            </a:r>
            <a:r>
              <a:rPr lang="en-US" i="1" dirty="0" smtClean="0"/>
              <a:t>Lord  </a:t>
            </a:r>
            <a:r>
              <a:rPr lang="en-US" dirty="0" smtClean="0"/>
              <a:t>is </a:t>
            </a:r>
            <a:r>
              <a:rPr lang="en-US" dirty="0"/>
              <a:t>said immediately after the Nuptial Blessing</a:t>
            </a:r>
            <a:r>
              <a:rPr lang="en-US" dirty="0" smtClean="0"/>
              <a:t>.</a:t>
            </a:r>
          </a:p>
          <a:p>
            <a:endParaRPr lang="en-US" dirty="0"/>
          </a:p>
          <a:p>
            <a:r>
              <a:rPr lang="en-US" dirty="0"/>
              <a:t>“Then the bride and groom and all present offer one another a sign that expresses peace and </a:t>
            </a:r>
            <a:r>
              <a:rPr lang="en-US" dirty="0" smtClean="0"/>
              <a:t>charity”  (OCM 75).  It’s usually best to limit the Sign of Peace to immediate family.</a:t>
            </a:r>
          </a:p>
          <a:p>
            <a:endParaRPr lang="en-US" b="1" dirty="0">
              <a:solidFill>
                <a:srgbClr val="FF0000"/>
              </a:solidFill>
            </a:endParaRPr>
          </a:p>
          <a:p>
            <a:r>
              <a:rPr lang="en-US" b="1" dirty="0" smtClean="0"/>
              <a:t>Distribution </a:t>
            </a:r>
            <a:r>
              <a:rPr lang="en-US" b="1" dirty="0"/>
              <a:t>of Holy Communion </a:t>
            </a:r>
            <a:r>
              <a:rPr lang="en-US" dirty="0"/>
              <a:t>(76</a:t>
            </a:r>
            <a:r>
              <a:rPr lang="en-US" dirty="0" smtClean="0"/>
              <a:t>)</a:t>
            </a:r>
          </a:p>
          <a:p>
            <a:endParaRPr lang="en-US" dirty="0"/>
          </a:p>
          <a:p>
            <a:r>
              <a:rPr lang="en-US" dirty="0" smtClean="0"/>
              <a:t>There is an expansion </a:t>
            </a:r>
            <a:r>
              <a:rPr lang="en-US" dirty="0"/>
              <a:t>of those permitted to receive Holy Communion under both forms.</a:t>
            </a:r>
          </a:p>
          <a:p>
            <a:r>
              <a:rPr lang="en-US" dirty="0"/>
              <a:t>Bride and bridegroom, their parents, witnesses, and relatives may receive under both kinds. Previously the rite included only the “married couple.” </a:t>
            </a:r>
            <a:endParaRPr lang="en-US" dirty="0" smtClean="0"/>
          </a:p>
          <a:p>
            <a:endParaRPr lang="en-US" dirty="0"/>
          </a:p>
          <a:p>
            <a:r>
              <a:rPr lang="en-US" dirty="0" smtClean="0"/>
              <a:t>Note, however, </a:t>
            </a:r>
            <a:r>
              <a:rPr lang="en-US" dirty="0"/>
              <a:t>that the </a:t>
            </a:r>
            <a:r>
              <a:rPr lang="en-US" i="1" dirty="0"/>
              <a:t>General Instruction of the Roman Missal</a:t>
            </a:r>
            <a:r>
              <a:rPr lang="en-US" dirty="0"/>
              <a:t> (283) and the </a:t>
            </a:r>
            <a:r>
              <a:rPr lang="en-US" i="1" dirty="0"/>
              <a:t>Norms for the Distribution of Holy Communion Under Both Kinds</a:t>
            </a:r>
            <a:r>
              <a:rPr lang="en-US" dirty="0"/>
              <a:t> (24) have already made it possible for the expanded distribution of Holy Communion under both kinds</a:t>
            </a:r>
            <a:r>
              <a:rPr lang="en-US" dirty="0" smtClean="0"/>
              <a:t>.</a:t>
            </a:r>
          </a:p>
          <a:p>
            <a:endParaRPr lang="en-US" dirty="0"/>
          </a:p>
          <a:p>
            <a:r>
              <a:rPr lang="en-US" dirty="0" smtClean="0"/>
              <a:t>Check with diocesan guidelines on this matter. Your local Ordinary may have particular legislation.</a:t>
            </a:r>
            <a:endParaRPr lang="en-US"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31</a:t>
            </a:fld>
            <a:endParaRPr lang="en-US"/>
          </a:p>
        </p:txBody>
      </p:sp>
    </p:spTree>
    <p:extLst>
      <p:ext uri="{BB962C8B-B14F-4D97-AF65-F5344CB8AC3E}">
        <p14:creationId xmlns:p14="http://schemas.microsoft.com/office/powerpoint/2010/main" val="3773627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7338" y="795338"/>
            <a:ext cx="3406775" cy="2555875"/>
          </a:xfrm>
        </p:spPr>
      </p:sp>
      <p:sp>
        <p:nvSpPr>
          <p:cNvPr id="3" name="Notes Placeholder 2"/>
          <p:cNvSpPr>
            <a:spLocks noGrp="1"/>
          </p:cNvSpPr>
          <p:nvPr>
            <p:ph type="body" idx="1"/>
          </p:nvPr>
        </p:nvSpPr>
        <p:spPr>
          <a:xfrm>
            <a:off x="707708" y="3614737"/>
            <a:ext cx="5661660" cy="5046108"/>
          </a:xfrm>
        </p:spPr>
        <p:txBody>
          <a:bodyPr/>
          <a:lstStyle/>
          <a:p>
            <a:r>
              <a:rPr lang="en-US" b="1" cap="all" dirty="0"/>
              <a:t>The Conclusion of the Celebration</a:t>
            </a:r>
            <a:endParaRPr lang="en-US" cap="all" dirty="0"/>
          </a:p>
          <a:p>
            <a:r>
              <a:rPr lang="en-US" dirty="0" smtClean="0"/>
              <a:t>The text assumes the usual exchanges, as at Mass, including the greeting and some formula for the Dismissal.</a:t>
            </a:r>
          </a:p>
          <a:p>
            <a:endParaRPr lang="en-US" b="1" dirty="0" smtClean="0"/>
          </a:p>
          <a:p>
            <a:r>
              <a:rPr lang="en-US" b="1" dirty="0" smtClean="0"/>
              <a:t>Solemn </a:t>
            </a:r>
            <a:r>
              <a:rPr lang="en-US" b="1" dirty="0"/>
              <a:t>Blessing</a:t>
            </a:r>
            <a:endParaRPr lang="en-US" dirty="0"/>
          </a:p>
          <a:p>
            <a:r>
              <a:rPr lang="en-US" dirty="0"/>
              <a:t>A </a:t>
            </a:r>
            <a:r>
              <a:rPr lang="en-US" dirty="0" smtClean="0"/>
              <a:t>solemn blessing </a:t>
            </a:r>
            <a:r>
              <a:rPr lang="en-US" dirty="0"/>
              <a:t>is given to the bride and groom </a:t>
            </a:r>
            <a:r>
              <a:rPr lang="en-US" dirty="0" smtClean="0"/>
              <a:t>and then all </a:t>
            </a:r>
            <a:r>
              <a:rPr lang="en-US" dirty="0"/>
              <a:t>present.</a:t>
            </a:r>
          </a:p>
          <a:p>
            <a:r>
              <a:rPr lang="en-US" dirty="0"/>
              <a:t>There are three options </a:t>
            </a:r>
            <a:r>
              <a:rPr lang="en-US" dirty="0" smtClean="0"/>
              <a:t>(OCM  77</a:t>
            </a:r>
            <a:r>
              <a:rPr lang="en-US" dirty="0"/>
              <a:t>, 214-215</a:t>
            </a:r>
            <a:r>
              <a:rPr lang="en-US" dirty="0" smtClean="0"/>
              <a:t>)</a:t>
            </a:r>
          </a:p>
          <a:p>
            <a:endParaRPr lang="en-US" dirty="0" smtClean="0">
              <a:solidFill>
                <a:srgbClr val="C00000"/>
              </a:solidFill>
            </a:endParaRPr>
          </a:p>
          <a:p>
            <a:r>
              <a:rPr lang="en-US" dirty="0">
                <a:solidFill>
                  <a:srgbClr val="C00000"/>
                </a:solidFill>
              </a:rPr>
              <a:t>	</a:t>
            </a:r>
            <a:r>
              <a:rPr lang="en-US" dirty="0" smtClean="0">
                <a:solidFill>
                  <a:srgbClr val="C00000"/>
                </a:solidFill>
              </a:rPr>
              <a:t>Presenter: Please read 77.</a:t>
            </a:r>
            <a:endParaRPr lang="en-US" dirty="0">
              <a:solidFill>
                <a:srgbClr val="C00000"/>
              </a:solidFill>
            </a:endParaRPr>
          </a:p>
          <a:p>
            <a:endParaRPr lang="en-US" dirty="0" smtClean="0">
              <a:solidFill>
                <a:srgbClr val="FF0000"/>
              </a:solidFill>
            </a:endParaRPr>
          </a:p>
          <a:p>
            <a:r>
              <a:rPr lang="en-US" b="1" dirty="0" smtClean="0"/>
              <a:t>Recessional</a:t>
            </a:r>
          </a:p>
          <a:p>
            <a:r>
              <a:rPr lang="en-US" dirty="0" smtClean="0"/>
              <a:t>Song </a:t>
            </a:r>
            <a:r>
              <a:rPr lang="en-US" dirty="0"/>
              <a:t>or instrumental music not </a:t>
            </a:r>
            <a:r>
              <a:rPr lang="en-US" dirty="0" smtClean="0"/>
              <a:t>mentioned (probably because it is not officially in the Order of Mass).  </a:t>
            </a:r>
            <a:r>
              <a:rPr lang="en-US" dirty="0"/>
              <a:t>We assume the recessional will have musical accompaniment.</a:t>
            </a:r>
          </a:p>
          <a:p>
            <a:r>
              <a:rPr lang="en-US" dirty="0" smtClean="0"/>
              <a:t>	Suggested </a:t>
            </a:r>
            <a:r>
              <a:rPr lang="en-US" dirty="0"/>
              <a:t>Order for Recessional</a:t>
            </a:r>
          </a:p>
          <a:p>
            <a:r>
              <a:rPr lang="en-US" dirty="0" smtClean="0"/>
              <a:t>	Cross </a:t>
            </a:r>
            <a:r>
              <a:rPr lang="en-US" dirty="0"/>
              <a:t>B</a:t>
            </a:r>
            <a:r>
              <a:rPr lang="en-US" dirty="0" smtClean="0"/>
              <a:t>earer </a:t>
            </a:r>
            <a:r>
              <a:rPr lang="en-US" dirty="0"/>
              <a:t>(optional)</a:t>
            </a:r>
          </a:p>
          <a:p>
            <a:r>
              <a:rPr lang="en-US" dirty="0" smtClean="0"/>
              <a:t>	Bride </a:t>
            </a:r>
            <a:r>
              <a:rPr lang="en-US" dirty="0"/>
              <a:t>and Groom</a:t>
            </a:r>
          </a:p>
          <a:p>
            <a:r>
              <a:rPr lang="en-US" dirty="0" smtClean="0"/>
              <a:t>	Witnesses</a:t>
            </a:r>
            <a:endParaRPr lang="en-US" dirty="0"/>
          </a:p>
          <a:p>
            <a:r>
              <a:rPr lang="en-US" dirty="0" smtClean="0"/>
              <a:t>	Parents</a:t>
            </a:r>
            <a:endParaRPr lang="en-US" dirty="0"/>
          </a:p>
          <a:p>
            <a:r>
              <a:rPr lang="en-US" dirty="0" smtClean="0"/>
              <a:t>	Servers </a:t>
            </a:r>
            <a:endParaRPr lang="en-US" dirty="0"/>
          </a:p>
          <a:p>
            <a:r>
              <a:rPr lang="en-US" dirty="0" smtClean="0"/>
              <a:t>	Priest</a:t>
            </a:r>
            <a:endParaRPr lang="en-US" dirty="0"/>
          </a:p>
          <a:p>
            <a:r>
              <a:rPr lang="en-US" b="1" dirty="0"/>
              <a:t> </a:t>
            </a:r>
            <a:endParaRPr lang="en-US" dirty="0"/>
          </a:p>
          <a:p>
            <a:r>
              <a:rPr lang="en-US" b="1" dirty="0"/>
              <a:t>Signing of the Marriage </a:t>
            </a:r>
            <a:r>
              <a:rPr lang="en-US" b="1" dirty="0" smtClean="0"/>
              <a:t>Record    (New rubric: OCM 78</a:t>
            </a:r>
            <a:r>
              <a:rPr lang="en-US" dirty="0" smtClean="0"/>
              <a:t>)</a:t>
            </a:r>
            <a:endParaRPr lang="en-US" dirty="0"/>
          </a:p>
          <a:p>
            <a:r>
              <a:rPr lang="en-US" dirty="0" smtClean="0"/>
              <a:t>“When </a:t>
            </a:r>
            <a:r>
              <a:rPr lang="en-US" dirty="0"/>
              <a:t>the Mass is concluded, the witnesses and the Priest sign the Marriage record.  The signing may take place either in the vesting room or in the presence of the people; however, it is not done on the altar</a:t>
            </a:r>
            <a:r>
              <a:rPr lang="en-US" dirty="0" smtClean="0"/>
              <a:t>.”</a:t>
            </a:r>
            <a:endParaRPr lang="en-US" dirty="0"/>
          </a:p>
          <a:p>
            <a:r>
              <a:rPr lang="en-US" dirty="0"/>
              <a:t> </a:t>
            </a:r>
          </a:p>
          <a:p>
            <a:r>
              <a:rPr lang="en-US" dirty="0"/>
              <a:t>Note: Marriage </a:t>
            </a:r>
            <a:r>
              <a:rPr lang="en-US" dirty="0" smtClean="0"/>
              <a:t>record refers </a:t>
            </a:r>
            <a:r>
              <a:rPr lang="en-US" dirty="0"/>
              <a:t>to the license.  State regulations vary on </a:t>
            </a:r>
            <a:r>
              <a:rPr lang="en-US" dirty="0" smtClean="0"/>
              <a:t>who </a:t>
            </a:r>
            <a:r>
              <a:rPr lang="en-US" dirty="0"/>
              <a:t>should sign.</a:t>
            </a: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32</a:t>
            </a:fld>
            <a:endParaRPr lang="en-US"/>
          </a:p>
        </p:txBody>
      </p:sp>
    </p:spTree>
    <p:extLst>
      <p:ext uri="{BB962C8B-B14F-4D97-AF65-F5344CB8AC3E}">
        <p14:creationId xmlns:p14="http://schemas.microsoft.com/office/powerpoint/2010/main" val="129702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solidFill>
                  <a:srgbClr val="C00000"/>
                </a:solidFill>
              </a:rPr>
              <a:t>LUNCH BREAK</a:t>
            </a:r>
          </a:p>
          <a:p>
            <a:r>
              <a:rPr lang="en-US" sz="1800" dirty="0" smtClean="0">
                <a:solidFill>
                  <a:srgbClr val="C00000"/>
                </a:solidFill>
              </a:rPr>
              <a:t>Pause for prayer over the meal.</a:t>
            </a:r>
            <a:endParaRPr lang="en-US" sz="1800" dirty="0">
              <a:solidFill>
                <a:srgbClr val="C00000"/>
              </a:solidFill>
            </a:endParaRPr>
          </a:p>
          <a:p>
            <a:endParaRPr lang="en-US" sz="1800" dirty="0" smtClean="0"/>
          </a:p>
          <a:p>
            <a:r>
              <a:rPr lang="en-US" sz="1800" dirty="0" smtClean="0">
                <a:solidFill>
                  <a:srgbClr val="C00000"/>
                </a:solidFill>
              </a:rPr>
              <a:t>AFTER LUNCH</a:t>
            </a:r>
          </a:p>
          <a:p>
            <a:r>
              <a:rPr lang="en-US" sz="1800" dirty="0" smtClean="0">
                <a:solidFill>
                  <a:srgbClr val="C00000"/>
                </a:solidFill>
              </a:rPr>
              <a:t>Begin with this slide </a:t>
            </a:r>
          </a:p>
          <a:p>
            <a:endParaRPr lang="en-US" dirty="0"/>
          </a:p>
          <a:p>
            <a:endParaRPr lang="en-US" dirty="0"/>
          </a:p>
          <a:p>
            <a:r>
              <a:rPr lang="en-US" dirty="0" smtClean="0"/>
              <a:t>Make special mention to Deacons present that they may preside at this rite, if their Ordinary has given them faculties to do so.</a:t>
            </a:r>
          </a:p>
          <a:p>
            <a:endParaRPr lang="en-US" dirty="0"/>
          </a:p>
          <a:p>
            <a:r>
              <a:rPr lang="en-US" dirty="0" smtClean="0"/>
              <a:t>Note:  We will go through Rite II and Rite III with a  little more speed, since we laid a foundation for many principles as we walked through the celebration within Mass.</a:t>
            </a:r>
          </a:p>
          <a:p>
            <a:endParaRPr lang="en-US" dirty="0" smtClean="0"/>
          </a:p>
          <a:p>
            <a:endParaRPr lang="en-US" dirty="0"/>
          </a:p>
          <a:p>
            <a:r>
              <a:rPr lang="en-US" cap="all" dirty="0" smtClean="0">
                <a:solidFill>
                  <a:srgbClr val="C00000"/>
                </a:solidFill>
              </a:rPr>
              <a:t>Please turn to your handouts, page 11</a:t>
            </a:r>
            <a:endParaRPr lang="en-US" cap="all" dirty="0">
              <a:solidFill>
                <a:srgbClr val="C0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33</a:t>
            </a:fld>
            <a:endParaRPr lang="en-US"/>
          </a:p>
        </p:txBody>
      </p:sp>
    </p:spTree>
    <p:extLst>
      <p:ext uri="{BB962C8B-B14F-4D97-AF65-F5344CB8AC3E}">
        <p14:creationId xmlns:p14="http://schemas.microsoft.com/office/powerpoint/2010/main" val="8694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7338" y="642938"/>
            <a:ext cx="3406775" cy="2555875"/>
          </a:xfrm>
        </p:spPr>
      </p:sp>
      <p:sp>
        <p:nvSpPr>
          <p:cNvPr id="3" name="Notes Placeholder 2"/>
          <p:cNvSpPr>
            <a:spLocks noGrp="1"/>
          </p:cNvSpPr>
          <p:nvPr>
            <p:ph type="body" idx="1"/>
          </p:nvPr>
        </p:nvSpPr>
        <p:spPr>
          <a:xfrm>
            <a:off x="707708" y="3614737"/>
            <a:ext cx="5661660" cy="5046108"/>
          </a:xfrm>
        </p:spPr>
        <p:txBody>
          <a:bodyPr/>
          <a:lstStyle/>
          <a:p>
            <a:pPr>
              <a:spcAft>
                <a:spcPts val="1000"/>
              </a:spcAft>
            </a:pPr>
            <a:r>
              <a:rPr lang="en-US" sz="1100" b="1" dirty="0" smtClean="0"/>
              <a:t>CHOICE OF RITE “EITHER BY NECESSITY OR CIRCUMSTANCES”  /  PRESIDER (79)</a:t>
            </a:r>
            <a:endParaRPr lang="en-US" sz="1100" b="1" dirty="0"/>
          </a:p>
          <a:p>
            <a:pPr>
              <a:spcAft>
                <a:spcPts val="1000"/>
              </a:spcAft>
            </a:pPr>
            <a:r>
              <a:rPr lang="en-US" sz="1100" dirty="0" smtClean="0"/>
              <a:t>“When </a:t>
            </a:r>
            <a:r>
              <a:rPr lang="en-US" sz="1100" dirty="0"/>
              <a:t>Mass is not celebrated, either by necessity or because of circumstances, the order described here is used, </a:t>
            </a:r>
            <a:r>
              <a:rPr lang="en-US" sz="1100" dirty="0" smtClean="0"/>
              <a:t>even </a:t>
            </a:r>
            <a:r>
              <a:rPr lang="en-US" sz="1100" dirty="0"/>
              <a:t>by a </a:t>
            </a:r>
            <a:r>
              <a:rPr lang="en-US" sz="1100" dirty="0" smtClean="0"/>
              <a:t>Deacon” (79). This </a:t>
            </a:r>
            <a:r>
              <a:rPr lang="en-US" sz="1100" dirty="0"/>
              <a:t>rubric is new and is the first mention of the Deacon as a possible presider in </a:t>
            </a:r>
            <a:r>
              <a:rPr lang="en-US" sz="1100" i="1" dirty="0" smtClean="0"/>
              <a:t>The </a:t>
            </a:r>
            <a:r>
              <a:rPr lang="en-US" sz="1100" i="1" dirty="0"/>
              <a:t>Order </a:t>
            </a:r>
            <a:r>
              <a:rPr lang="en-US" sz="1100" i="1" dirty="0" smtClean="0"/>
              <a:t>of Celebrating </a:t>
            </a:r>
            <a:r>
              <a:rPr lang="en-US" sz="1100" i="1" dirty="0"/>
              <a:t>Matrimony.</a:t>
            </a:r>
          </a:p>
          <a:p>
            <a:pPr>
              <a:spcAft>
                <a:spcPts val="1000"/>
              </a:spcAft>
            </a:pPr>
            <a:endParaRPr lang="en-US" sz="1100" b="1" dirty="0" smtClean="0"/>
          </a:p>
          <a:p>
            <a:pPr>
              <a:spcAft>
                <a:spcPts val="1000"/>
              </a:spcAft>
            </a:pPr>
            <a:r>
              <a:rPr lang="en-US" sz="1100" b="1" dirty="0" smtClean="0"/>
              <a:t>VESTURE </a:t>
            </a:r>
            <a:r>
              <a:rPr lang="en-US" sz="1100" b="1" dirty="0"/>
              <a:t>(80, 83)</a:t>
            </a:r>
          </a:p>
          <a:p>
            <a:pPr marL="342900" marR="0" lvl="0" indent="-342900">
              <a:spcBef>
                <a:spcPts val="0"/>
              </a:spcBef>
              <a:spcAft>
                <a:spcPts val="0"/>
              </a:spcAft>
              <a:buFont typeface="Wingdings" panose="05000000000000000000" pitchFamily="2" charset="2"/>
              <a:buChar char="§"/>
            </a:pPr>
            <a:r>
              <a:rPr lang="en-US" sz="1100" dirty="0"/>
              <a:t>The Priest wears an </a:t>
            </a:r>
            <a:r>
              <a:rPr lang="en-US" sz="1100" dirty="0" err="1"/>
              <a:t>alb</a:t>
            </a:r>
            <a:r>
              <a:rPr lang="en-US" sz="1100" dirty="0"/>
              <a:t>/surplice and a white or festive stole, even a cope of the same color.</a:t>
            </a:r>
          </a:p>
          <a:p>
            <a:pPr marL="342900" marR="0" lvl="0" indent="-342900">
              <a:spcBef>
                <a:spcPts val="0"/>
              </a:spcBef>
              <a:spcAft>
                <a:spcPts val="1000"/>
              </a:spcAft>
              <a:buFont typeface="Wingdings" panose="05000000000000000000" pitchFamily="2" charset="2"/>
              <a:buChar char="§"/>
            </a:pPr>
            <a:r>
              <a:rPr lang="en-US" sz="1100" dirty="0"/>
              <a:t>The Presiding Deacon wears an </a:t>
            </a:r>
            <a:r>
              <a:rPr lang="en-US" sz="1100" dirty="0" err="1"/>
              <a:t>alb</a:t>
            </a:r>
            <a:r>
              <a:rPr lang="en-US" sz="1100" dirty="0"/>
              <a:t>, a white or festive stole, even a dalmatic.</a:t>
            </a:r>
          </a:p>
          <a:p>
            <a:pPr marL="171450" indent="-171450">
              <a:spcAft>
                <a:spcPts val="1000"/>
              </a:spcAft>
              <a:buFont typeface="Wingdings" panose="05000000000000000000" pitchFamily="2" charset="2"/>
              <a:buChar char="§"/>
            </a:pPr>
            <a:endParaRPr lang="en-US" sz="1100" b="1" dirty="0" smtClean="0"/>
          </a:p>
          <a:p>
            <a:pPr>
              <a:spcAft>
                <a:spcPts val="1000"/>
              </a:spcAft>
            </a:pPr>
            <a:r>
              <a:rPr lang="en-US" sz="1100" b="1" dirty="0" smtClean="0"/>
              <a:t>CHOICE OF RITE</a:t>
            </a:r>
          </a:p>
          <a:p>
            <a:pPr>
              <a:spcAft>
                <a:spcPts val="1000"/>
              </a:spcAft>
            </a:pPr>
            <a:r>
              <a:rPr lang="en-US" sz="1100" i="1" dirty="0" smtClean="0"/>
              <a:t>The </a:t>
            </a:r>
            <a:r>
              <a:rPr lang="en-US" sz="1100" i="1" dirty="0"/>
              <a:t>Order of Celebrating Matrimony without Mass </a:t>
            </a:r>
            <a:r>
              <a:rPr lang="en-US" sz="1100" dirty="0"/>
              <a:t>is selected if: </a:t>
            </a:r>
            <a:endParaRPr lang="en-US" sz="1100" dirty="0" smtClean="0"/>
          </a:p>
          <a:p>
            <a:pPr marL="171450" indent="-171450">
              <a:spcAft>
                <a:spcPts val="1000"/>
              </a:spcAft>
              <a:buFont typeface="Wingdings" panose="05000000000000000000" pitchFamily="2" charset="2"/>
              <a:buChar char="§"/>
            </a:pPr>
            <a:r>
              <a:rPr lang="en-US" sz="1100" dirty="0" smtClean="0"/>
              <a:t>The </a:t>
            </a:r>
            <a:r>
              <a:rPr lang="en-US" sz="1100" dirty="0"/>
              <a:t>Marriage is between a Catholic and a baptized </a:t>
            </a:r>
            <a:r>
              <a:rPr lang="en-US" sz="1100" dirty="0" smtClean="0"/>
              <a:t>non-Catholic</a:t>
            </a:r>
          </a:p>
          <a:p>
            <a:pPr marL="171450" indent="-171450">
              <a:spcAft>
                <a:spcPts val="1000"/>
              </a:spcAft>
              <a:buFont typeface="Wingdings" panose="05000000000000000000" pitchFamily="2" charset="2"/>
              <a:buChar char="§"/>
            </a:pPr>
            <a:r>
              <a:rPr lang="en-US" sz="1100" dirty="0" smtClean="0"/>
              <a:t>A </a:t>
            </a:r>
            <a:r>
              <a:rPr lang="en-US" sz="1100" dirty="0"/>
              <a:t>Priest is not available to celebrate Mass on the day selected </a:t>
            </a:r>
          </a:p>
          <a:p>
            <a:pPr marL="171450" marR="0" lvl="0" indent="-171450">
              <a:spcBef>
                <a:spcPts val="0"/>
              </a:spcBef>
              <a:spcAft>
                <a:spcPts val="0"/>
              </a:spcAft>
              <a:buFont typeface="Wingdings" panose="05000000000000000000" pitchFamily="2" charset="2"/>
              <a:buChar char="§"/>
            </a:pPr>
            <a:r>
              <a:rPr lang="en-US" sz="1100" dirty="0"/>
              <a:t>As circumstances suggest, for example, if most of the assembly will not be </a:t>
            </a:r>
            <a:r>
              <a:rPr lang="en-US" sz="1100" dirty="0" smtClean="0"/>
              <a:t>Catholic it </a:t>
            </a:r>
            <a:r>
              <a:rPr lang="en-US" sz="1100" dirty="0"/>
              <a:t>may be </a:t>
            </a:r>
            <a:r>
              <a:rPr lang="en-US" sz="1100" dirty="0" smtClean="0"/>
              <a:t>inadvisable to </a:t>
            </a:r>
            <a:r>
              <a:rPr lang="en-US" sz="1100" dirty="0"/>
              <a:t>celebrate this Sacrament during Mass</a:t>
            </a:r>
          </a:p>
          <a:p>
            <a:pPr marL="171450" indent="-171450">
              <a:spcAft>
                <a:spcPts val="1000"/>
              </a:spcAft>
              <a:buFont typeface="Wingdings" panose="05000000000000000000" pitchFamily="2" charset="2"/>
              <a:buChar char="§"/>
            </a:pPr>
            <a:endParaRPr lang="en-US" sz="1100" dirty="0" smtClean="0"/>
          </a:p>
          <a:p>
            <a:pPr>
              <a:spcAft>
                <a:spcPts val="1000"/>
              </a:spcAft>
            </a:pPr>
            <a:r>
              <a:rPr lang="en-US" sz="1100" b="1" dirty="0" smtClean="0"/>
              <a:t>TITLE</a:t>
            </a:r>
            <a:r>
              <a:rPr lang="en-US" sz="1100" dirty="0" smtClean="0"/>
              <a:t>     “</a:t>
            </a:r>
            <a:r>
              <a:rPr lang="en-US" sz="1100" dirty="0"/>
              <a:t>Outside Mass” becomes “without </a:t>
            </a:r>
            <a:r>
              <a:rPr lang="en-US" sz="1100" dirty="0" smtClean="0"/>
              <a:t>Mass” </a:t>
            </a:r>
          </a:p>
          <a:p>
            <a:pPr>
              <a:spcAft>
                <a:spcPts val="1000"/>
              </a:spcAft>
            </a:pPr>
            <a:r>
              <a:rPr lang="en-US" sz="1100" dirty="0" smtClean="0"/>
              <a:t>This Rite is found in Chapter II (OCM 79-117)</a:t>
            </a:r>
            <a:endParaRPr lang="en-US" sz="1100" dirty="0"/>
          </a:p>
          <a:p>
            <a:endParaRPr lang="en-US" dirty="0"/>
          </a:p>
          <a:p>
            <a:endParaRPr lang="en-US" dirty="0"/>
          </a:p>
        </p:txBody>
      </p:sp>
      <p:sp>
        <p:nvSpPr>
          <p:cNvPr id="4" name="Slide Number Placeholder 3"/>
          <p:cNvSpPr>
            <a:spLocks noGrp="1"/>
          </p:cNvSpPr>
          <p:nvPr>
            <p:ph type="sldNum" sz="quarter" idx="10"/>
          </p:nvPr>
        </p:nvSpPr>
        <p:spPr/>
        <p:txBody>
          <a:bodyPr/>
          <a:lstStyle/>
          <a:p>
            <a:fld id="{326AF745-70E0-496A-85AD-A3B7B3E88320}" type="slidenum">
              <a:rPr lang="en-US" smtClean="0"/>
              <a:t>34</a:t>
            </a:fld>
            <a:endParaRPr lang="en-US"/>
          </a:p>
        </p:txBody>
      </p:sp>
    </p:spTree>
    <p:extLst>
      <p:ext uri="{BB962C8B-B14F-4D97-AF65-F5344CB8AC3E}">
        <p14:creationId xmlns:p14="http://schemas.microsoft.com/office/powerpoint/2010/main" val="3318659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7338" y="719138"/>
            <a:ext cx="3940175" cy="2955925"/>
          </a:xfrm>
        </p:spPr>
      </p:sp>
      <p:sp>
        <p:nvSpPr>
          <p:cNvPr id="3" name="Notes Placeholder 2"/>
          <p:cNvSpPr>
            <a:spLocks noGrp="1"/>
          </p:cNvSpPr>
          <p:nvPr>
            <p:ph type="body" idx="1"/>
          </p:nvPr>
        </p:nvSpPr>
        <p:spPr>
          <a:xfrm>
            <a:off x="707708" y="3995737"/>
            <a:ext cx="5661660" cy="4665108"/>
          </a:xfrm>
        </p:spPr>
        <p:txBody>
          <a:bodyPr/>
          <a:lstStyle/>
          <a:p>
            <a:pPr>
              <a:buFont typeface="Wingdings" panose="05000000000000000000" pitchFamily="2" charset="2"/>
              <a:buNone/>
            </a:pPr>
            <a:endParaRPr lang="en-US" dirty="0"/>
          </a:p>
          <a:p>
            <a:pPr>
              <a:buFont typeface="Wingdings" panose="05000000000000000000" pitchFamily="2" charset="2"/>
              <a:buChar char="v"/>
            </a:pPr>
            <a:r>
              <a:rPr lang="en-US" dirty="0"/>
              <a:t>The Consent  (OCM 95-97)</a:t>
            </a:r>
          </a:p>
          <a:p>
            <a:pPr marL="114300" indent="0">
              <a:buNone/>
            </a:pPr>
            <a:r>
              <a:rPr lang="en-US" dirty="0"/>
              <a:t>	Same as in OCM within Mass</a:t>
            </a:r>
          </a:p>
          <a:p>
            <a:pPr marL="114300" indent="0">
              <a:buNone/>
            </a:pPr>
            <a:r>
              <a:rPr lang="en-US" dirty="0"/>
              <a:t>	Two formulas, two methods of </a:t>
            </a:r>
            <a:r>
              <a:rPr lang="en-US" dirty="0" smtClean="0"/>
              <a:t>expression</a:t>
            </a:r>
          </a:p>
          <a:p>
            <a:pPr marL="114300" indent="0">
              <a:buNone/>
            </a:pPr>
            <a:endParaRPr lang="en-US" dirty="0"/>
          </a:p>
          <a:p>
            <a:pPr>
              <a:buFont typeface="Wingdings" panose="05000000000000000000" pitchFamily="2" charset="2"/>
              <a:buChar char="v"/>
            </a:pPr>
            <a:r>
              <a:rPr lang="en-US" dirty="0"/>
              <a:t>The Reception of the Consent (OCM 98-99)</a:t>
            </a:r>
          </a:p>
          <a:p>
            <a:pPr marL="114300" indent="0">
              <a:buNone/>
            </a:pPr>
            <a:r>
              <a:rPr lang="en-US" dirty="0"/>
              <a:t>	Same as in OCM within Mass</a:t>
            </a:r>
          </a:p>
          <a:p>
            <a:pPr marL="114300" indent="0">
              <a:buNone/>
            </a:pPr>
            <a:r>
              <a:rPr lang="en-US" dirty="0"/>
              <a:t>	Acclamation: Let us bless the Lord/ Thanks be to </a:t>
            </a:r>
            <a:r>
              <a:rPr lang="en-US" dirty="0" smtClean="0"/>
              <a:t>God</a:t>
            </a:r>
          </a:p>
          <a:p>
            <a:pPr marL="114300" indent="0">
              <a:buNone/>
            </a:pPr>
            <a:endParaRPr lang="en-US" dirty="0"/>
          </a:p>
          <a:p>
            <a:pPr>
              <a:buFont typeface="Wingdings" panose="05000000000000000000" pitchFamily="2" charset="2"/>
              <a:buChar char="v"/>
            </a:pPr>
            <a:r>
              <a:rPr lang="en-US" dirty="0"/>
              <a:t>Blessing and Giving of Rings  (OCM 100 -101 or 194-195</a:t>
            </a:r>
            <a:r>
              <a:rPr lang="en-US" dirty="0" smtClean="0"/>
              <a:t>)</a:t>
            </a:r>
          </a:p>
          <a:p>
            <a:pPr>
              <a:buFont typeface="Wingdings" panose="05000000000000000000" pitchFamily="2" charset="2"/>
              <a:buChar char="v"/>
            </a:pPr>
            <a:endParaRPr lang="en-US" dirty="0"/>
          </a:p>
          <a:p>
            <a:pPr>
              <a:buFont typeface="Wingdings" panose="05000000000000000000" pitchFamily="2" charset="2"/>
              <a:buChar char="v"/>
            </a:pPr>
            <a:r>
              <a:rPr lang="en-US" dirty="0"/>
              <a:t>[The Blessing and Giving of the </a:t>
            </a:r>
            <a:r>
              <a:rPr lang="en-US" i="1" dirty="0"/>
              <a:t>Arras</a:t>
            </a:r>
            <a:r>
              <a:rPr lang="en-US" dirty="0"/>
              <a:t>]  (OCM 101b</a:t>
            </a:r>
            <a:r>
              <a:rPr lang="en-US" dirty="0" smtClean="0"/>
              <a:t>)</a:t>
            </a:r>
          </a:p>
          <a:p>
            <a:pPr>
              <a:buFont typeface="Wingdings" panose="05000000000000000000" pitchFamily="2" charset="2"/>
              <a:buChar char="v"/>
            </a:pPr>
            <a:endParaRPr lang="en-US" dirty="0"/>
          </a:p>
          <a:p>
            <a:pPr>
              <a:buFont typeface="Wingdings" panose="05000000000000000000" pitchFamily="2" charset="2"/>
              <a:buChar char="v"/>
            </a:pPr>
            <a:r>
              <a:rPr lang="en-US" dirty="0"/>
              <a:t>[Hymn or Canticle of Praise]  (OCM 102</a:t>
            </a:r>
            <a:r>
              <a:rPr lang="en-US" dirty="0" smtClean="0"/>
              <a:t>)</a:t>
            </a:r>
          </a:p>
          <a:p>
            <a:pPr>
              <a:buFont typeface="Wingdings" panose="05000000000000000000" pitchFamily="2" charset="2"/>
              <a:buChar char="v"/>
            </a:pPr>
            <a:endParaRPr lang="en-US" dirty="0"/>
          </a:p>
          <a:p>
            <a:pPr>
              <a:buFont typeface="Wingdings" panose="05000000000000000000" pitchFamily="2" charset="2"/>
              <a:buChar char="v"/>
            </a:pPr>
            <a:r>
              <a:rPr lang="en-US" dirty="0"/>
              <a:t>The Universal Prayer (OCM 103, see Appendix </a:t>
            </a:r>
            <a:r>
              <a:rPr lang="en-US" dirty="0" smtClean="0"/>
              <a:t>I) – not the same as within Mass</a:t>
            </a:r>
          </a:p>
          <a:p>
            <a:r>
              <a:rPr lang="en-US" dirty="0"/>
              <a:t>	</a:t>
            </a:r>
            <a:r>
              <a:rPr lang="en-US" dirty="0" smtClean="0"/>
              <a:t>Invitation to Prayer</a:t>
            </a:r>
          </a:p>
          <a:p>
            <a:r>
              <a:rPr lang="en-US" dirty="0"/>
              <a:t>	</a:t>
            </a:r>
            <a:r>
              <a:rPr lang="en-US" dirty="0" smtClean="0"/>
              <a:t>invocations and response of the people</a:t>
            </a:r>
          </a:p>
          <a:p>
            <a:r>
              <a:rPr lang="en-US" dirty="0"/>
              <a:t>	</a:t>
            </a:r>
            <a:r>
              <a:rPr lang="en-US" dirty="0" smtClean="0"/>
              <a:t>Lord’s Prayer (if Holy Communion is not distributed)</a:t>
            </a:r>
          </a:p>
          <a:p>
            <a:r>
              <a:rPr lang="en-US" dirty="0"/>
              <a:t>	</a:t>
            </a:r>
            <a:r>
              <a:rPr lang="en-US" dirty="0" smtClean="0"/>
              <a:t>Concluding Prayer is omitted</a:t>
            </a:r>
          </a:p>
          <a:p>
            <a:r>
              <a:rPr lang="en-US" dirty="0"/>
              <a:t>	</a:t>
            </a:r>
            <a:r>
              <a:rPr lang="en-US" dirty="0" smtClean="0"/>
              <a:t>[The Blessing and Placing of the </a:t>
            </a:r>
            <a:r>
              <a:rPr lang="en-US" i="1" dirty="0" err="1" smtClean="0"/>
              <a:t>Lazo</a:t>
            </a:r>
            <a:r>
              <a:rPr lang="en-US" dirty="0" smtClean="0"/>
              <a:t> (or the Veil)]  -- optional</a:t>
            </a:r>
          </a:p>
          <a:p>
            <a:r>
              <a:rPr lang="en-US" dirty="0"/>
              <a:t>	</a:t>
            </a:r>
            <a:r>
              <a:rPr lang="en-US" dirty="0" smtClean="0"/>
              <a:t>straight to Nuptial </a:t>
            </a:r>
            <a:r>
              <a:rPr lang="en-US" dirty="0"/>
              <a:t>B</a:t>
            </a:r>
            <a:r>
              <a:rPr lang="en-US" dirty="0" smtClean="0"/>
              <a:t>lessing (“which is never omitted”)</a:t>
            </a:r>
            <a:endParaRPr lang="en-US" dirty="0"/>
          </a:p>
          <a:p>
            <a:r>
              <a:rPr lang="en-US" dirty="0" smtClean="0">
                <a:solidFill>
                  <a:srgbClr val="FF0000"/>
                </a:solidFill>
              </a:rPr>
              <a:t>See next slide</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35</a:t>
            </a:fld>
            <a:endParaRPr lang="en-US"/>
          </a:p>
        </p:txBody>
      </p:sp>
    </p:spTree>
    <p:extLst>
      <p:ext uri="{BB962C8B-B14F-4D97-AF65-F5344CB8AC3E}">
        <p14:creationId xmlns:p14="http://schemas.microsoft.com/office/powerpoint/2010/main" val="956859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7338" y="719138"/>
            <a:ext cx="3711575" cy="2784475"/>
          </a:xfrm>
        </p:spPr>
      </p:sp>
      <p:sp>
        <p:nvSpPr>
          <p:cNvPr id="3" name="Notes Placeholder 2"/>
          <p:cNvSpPr>
            <a:spLocks noGrp="1"/>
          </p:cNvSpPr>
          <p:nvPr>
            <p:ph type="body" idx="1"/>
          </p:nvPr>
        </p:nvSpPr>
        <p:spPr>
          <a:xfrm>
            <a:off x="707708" y="3843337"/>
            <a:ext cx="5661660" cy="4817508"/>
          </a:xfrm>
        </p:spPr>
        <p:txBody>
          <a:bodyPr/>
          <a:lstStyle/>
          <a:p>
            <a:pPr>
              <a:buFont typeface="Wingdings" panose="05000000000000000000" pitchFamily="2" charset="2"/>
              <a:buNone/>
              <a:tabLst>
                <a:tab pos="457200" algn="l"/>
                <a:tab pos="914400" algn="l"/>
                <a:tab pos="1371600" algn="l"/>
                <a:tab pos="1828800" algn="l"/>
              </a:tabLst>
            </a:pPr>
            <a:r>
              <a:rPr lang="en-US" sz="1100" b="1" cap="all" dirty="0"/>
              <a:t>Lord’s Prayer </a:t>
            </a:r>
            <a:endParaRPr lang="en-US" sz="1100" b="1" cap="all" dirty="0" smtClean="0"/>
          </a:p>
          <a:p>
            <a:pPr marL="171450" indent="-171450">
              <a:buFont typeface="Wingdings" panose="05000000000000000000" pitchFamily="2" charset="2"/>
              <a:buChar char="§"/>
              <a:tabLst>
                <a:tab pos="457200" algn="l"/>
                <a:tab pos="914400" algn="l"/>
                <a:tab pos="1371600" algn="l"/>
                <a:tab pos="1828800" algn="l"/>
              </a:tabLst>
            </a:pPr>
            <a:r>
              <a:rPr lang="en-US" sz="1100" dirty="0" smtClean="0"/>
              <a:t>In this rite, the Lord’s Prayer follows the Universal Prayer (OCM 103A)</a:t>
            </a:r>
            <a:endParaRPr lang="en-US" sz="1100" dirty="0"/>
          </a:p>
          <a:p>
            <a:pPr marL="171450" indent="-171450">
              <a:buFont typeface="Wingdings" panose="05000000000000000000" pitchFamily="2" charset="2"/>
              <a:buChar char="§"/>
              <a:tabLst>
                <a:tab pos="457200" algn="l"/>
                <a:tab pos="914400" algn="l"/>
                <a:tab pos="1371600" algn="l"/>
                <a:tab pos="1828800" algn="l"/>
              </a:tabLst>
            </a:pPr>
            <a:r>
              <a:rPr lang="en-US" sz="1100" dirty="0" smtClean="0"/>
              <a:t>It may be recited or sung </a:t>
            </a:r>
            <a:endParaRPr lang="en-US" sz="1100" dirty="0"/>
          </a:p>
          <a:p>
            <a:pPr marL="171450" indent="-171450">
              <a:buFont typeface="Wingdings" panose="05000000000000000000" pitchFamily="2" charset="2"/>
              <a:buChar char="§"/>
              <a:tabLst>
                <a:tab pos="457200" algn="l"/>
                <a:tab pos="914400" algn="l"/>
                <a:tab pos="1371600" algn="l"/>
                <a:tab pos="1828800" algn="l"/>
              </a:tabLst>
            </a:pPr>
            <a:r>
              <a:rPr lang="en-US" sz="1100" i="1" dirty="0" smtClean="0"/>
              <a:t>Deliver </a:t>
            </a:r>
            <a:r>
              <a:rPr lang="en-US" sz="1100" i="1" dirty="0"/>
              <a:t>us </a:t>
            </a:r>
            <a:r>
              <a:rPr lang="en-US" sz="1100" i="1" dirty="0" smtClean="0"/>
              <a:t>Lord  </a:t>
            </a:r>
            <a:r>
              <a:rPr lang="en-US" sz="1100" dirty="0" smtClean="0"/>
              <a:t>is omitted</a:t>
            </a:r>
          </a:p>
          <a:p>
            <a:pPr>
              <a:buNone/>
              <a:tabLst>
                <a:tab pos="457200" algn="l"/>
                <a:tab pos="914400" algn="l"/>
                <a:tab pos="1371600" algn="l"/>
                <a:tab pos="1828800" algn="l"/>
              </a:tabLst>
            </a:pPr>
            <a:endParaRPr lang="en-US" sz="1100" dirty="0"/>
          </a:p>
          <a:p>
            <a:pPr>
              <a:buNone/>
              <a:tabLst>
                <a:tab pos="457200" algn="l"/>
                <a:tab pos="914400" algn="l"/>
                <a:tab pos="1371600" algn="l"/>
                <a:tab pos="1828800" algn="l"/>
              </a:tabLst>
            </a:pPr>
            <a:r>
              <a:rPr lang="en-US" sz="1100" b="1" cap="all" dirty="0" smtClean="0"/>
              <a:t>[The </a:t>
            </a:r>
            <a:r>
              <a:rPr lang="en-US" sz="1100" b="1" cap="all" dirty="0"/>
              <a:t>Blessing and Placing of the </a:t>
            </a:r>
            <a:r>
              <a:rPr lang="en-US" sz="1100" b="1" i="1" cap="all" dirty="0" err="1"/>
              <a:t>Lazo</a:t>
            </a:r>
            <a:r>
              <a:rPr lang="en-US" sz="1100" b="1" cap="all" dirty="0"/>
              <a:t> </a:t>
            </a:r>
            <a:r>
              <a:rPr lang="en-US" sz="1100" b="1" cap="all" dirty="0" smtClean="0"/>
              <a:t>or the Veil ]</a:t>
            </a:r>
            <a:endParaRPr lang="en-US" sz="1100" b="1" cap="all" dirty="0"/>
          </a:p>
          <a:p>
            <a:pPr marL="171450" indent="-171450">
              <a:buFont typeface="Wingdings" panose="05000000000000000000" pitchFamily="2" charset="2"/>
              <a:buChar char="§"/>
              <a:tabLst>
                <a:tab pos="457200" algn="l"/>
                <a:tab pos="914400" algn="l"/>
                <a:tab pos="1371600" algn="l"/>
                <a:tab pos="1828800" algn="l"/>
              </a:tabLst>
            </a:pPr>
            <a:r>
              <a:rPr lang="en-US" sz="1100" u="sng" dirty="0" smtClean="0"/>
              <a:t>Optional</a:t>
            </a:r>
            <a:r>
              <a:rPr lang="en-US" sz="1100" dirty="0"/>
              <a:t>, approved cultural </a:t>
            </a:r>
            <a:r>
              <a:rPr lang="en-US" sz="1100" dirty="0" smtClean="0"/>
              <a:t>adaptation</a:t>
            </a:r>
          </a:p>
          <a:p>
            <a:pPr marL="171450" indent="-171450">
              <a:buFont typeface="Wingdings" panose="05000000000000000000" pitchFamily="2" charset="2"/>
              <a:buChar char="§"/>
              <a:tabLst>
                <a:tab pos="457200" algn="l"/>
                <a:tab pos="914400" algn="l"/>
                <a:tab pos="1371600" algn="l"/>
                <a:tab pos="1828800" algn="l"/>
              </a:tabLst>
            </a:pPr>
            <a:r>
              <a:rPr lang="en-US" sz="1100" dirty="0" smtClean="0"/>
              <a:t>Takes </a:t>
            </a:r>
            <a:r>
              <a:rPr lang="en-US" sz="1100" dirty="0"/>
              <a:t>place before the Nuptial </a:t>
            </a:r>
            <a:r>
              <a:rPr lang="en-US" sz="1100" dirty="0" smtClean="0"/>
              <a:t>Blessing</a:t>
            </a:r>
          </a:p>
          <a:p>
            <a:pPr marL="171450" indent="-171450">
              <a:buFont typeface="Wingdings" panose="05000000000000000000" pitchFamily="2" charset="2"/>
              <a:buChar char="§"/>
              <a:tabLst>
                <a:tab pos="457200" algn="l"/>
                <a:tab pos="914400" algn="l"/>
                <a:tab pos="1371600" algn="l"/>
                <a:tab pos="1828800" algn="l"/>
              </a:tabLst>
            </a:pPr>
            <a:r>
              <a:rPr lang="en-US" sz="1100" dirty="0" smtClean="0"/>
              <a:t>Spouses </a:t>
            </a:r>
            <a:r>
              <a:rPr lang="en-US" sz="1100" dirty="0"/>
              <a:t>remain at their place and </a:t>
            </a:r>
            <a:r>
              <a:rPr lang="en-US" sz="1100" dirty="0" smtClean="0"/>
              <a:t>kneel</a:t>
            </a:r>
            <a:endParaRPr lang="en-US" sz="1100" dirty="0"/>
          </a:p>
          <a:p>
            <a:pPr marL="171450" indent="-171450">
              <a:buFont typeface="Wingdings" panose="05000000000000000000" pitchFamily="2" charset="2"/>
              <a:buChar char="§"/>
              <a:tabLst>
                <a:tab pos="457200" algn="l"/>
                <a:tab pos="914400" algn="l"/>
                <a:tab pos="1371600" algn="l"/>
                <a:tab pos="1828800" algn="l"/>
              </a:tabLst>
            </a:pPr>
            <a:r>
              <a:rPr lang="en-US" sz="1100" dirty="0" smtClean="0"/>
              <a:t>“wedding </a:t>
            </a:r>
            <a:r>
              <a:rPr lang="en-US" sz="1100" dirty="0"/>
              <a:t>garland” placed by family or friends</a:t>
            </a:r>
          </a:p>
          <a:p>
            <a:pPr marL="114300" indent="0">
              <a:buNone/>
              <a:tabLst>
                <a:tab pos="457200" algn="l"/>
                <a:tab pos="914400" algn="l"/>
                <a:tab pos="1371600" algn="l"/>
                <a:tab pos="1828800" algn="l"/>
              </a:tabLst>
            </a:pPr>
            <a:endParaRPr lang="en-US" sz="1100" dirty="0"/>
          </a:p>
          <a:p>
            <a:pPr>
              <a:buFont typeface="Wingdings" panose="05000000000000000000" pitchFamily="2" charset="2"/>
              <a:buNone/>
              <a:tabLst>
                <a:tab pos="457200" algn="l"/>
                <a:tab pos="914400" algn="l"/>
                <a:tab pos="1371600" algn="l"/>
                <a:tab pos="1828800" algn="l"/>
              </a:tabLst>
            </a:pPr>
            <a:r>
              <a:rPr lang="en-US" sz="1100" b="1" cap="all" dirty="0"/>
              <a:t>The Nuptial Blessing </a:t>
            </a:r>
            <a:endParaRPr lang="en-US" sz="1100" b="1" cap="all" dirty="0" smtClean="0"/>
          </a:p>
          <a:p>
            <a:pPr marL="171450" indent="-171450">
              <a:buFont typeface="Wingdings" panose="05000000000000000000" pitchFamily="2" charset="2"/>
              <a:buChar char="§"/>
              <a:tabLst>
                <a:tab pos="457200" algn="l"/>
                <a:tab pos="914400" algn="l"/>
                <a:tab pos="1371600" algn="l"/>
                <a:tab pos="1828800" algn="l"/>
              </a:tabLst>
            </a:pPr>
            <a:r>
              <a:rPr lang="en-US" sz="1100" dirty="0" smtClean="0"/>
              <a:t>“remain </a:t>
            </a:r>
            <a:r>
              <a:rPr lang="en-US" sz="1100" dirty="0"/>
              <a:t>at place and </a:t>
            </a:r>
            <a:r>
              <a:rPr lang="en-US" sz="1100" dirty="0" smtClean="0"/>
              <a:t>kneel” </a:t>
            </a:r>
          </a:p>
          <a:p>
            <a:pPr marL="171450" indent="-171450">
              <a:buFont typeface="Wingdings" panose="05000000000000000000" pitchFamily="2" charset="2"/>
              <a:buChar char="§"/>
              <a:tabLst>
                <a:tab pos="457200" algn="l"/>
                <a:tab pos="914400" algn="l"/>
                <a:tab pos="1371600" algn="l"/>
                <a:tab pos="1828800" algn="l"/>
              </a:tabLst>
            </a:pPr>
            <a:r>
              <a:rPr lang="en-US" sz="1100" dirty="0" smtClean="0"/>
              <a:t>no </a:t>
            </a:r>
            <a:r>
              <a:rPr lang="en-US" sz="1100" dirty="0"/>
              <a:t>option given for going to the altar in this </a:t>
            </a:r>
            <a:r>
              <a:rPr lang="en-US" sz="1100" dirty="0" smtClean="0"/>
              <a:t>rite</a:t>
            </a:r>
            <a:endParaRPr lang="en-US" sz="1100" dirty="0"/>
          </a:p>
          <a:p>
            <a:pPr marL="114300" indent="0">
              <a:buNone/>
              <a:tabLst>
                <a:tab pos="457200" algn="l"/>
                <a:tab pos="914400" algn="l"/>
                <a:tab pos="1371600" algn="l"/>
                <a:tab pos="1828800" algn="l"/>
              </a:tabLst>
            </a:pPr>
            <a:r>
              <a:rPr lang="en-US" sz="1100" dirty="0"/>
              <a:t>	</a:t>
            </a:r>
            <a:r>
              <a:rPr lang="en-US" sz="1100" dirty="0" smtClean="0"/>
              <a:t>Invitation </a:t>
            </a:r>
            <a:r>
              <a:rPr lang="en-US" sz="1100" dirty="0"/>
              <a:t>(OCM 104, 205 A, 206, 208)</a:t>
            </a:r>
          </a:p>
          <a:p>
            <a:pPr marL="114300" indent="0">
              <a:buNone/>
              <a:tabLst>
                <a:tab pos="457200" algn="l"/>
                <a:tab pos="914400" algn="l"/>
                <a:tab pos="1371600" algn="l"/>
                <a:tab pos="1828800" algn="l"/>
              </a:tabLst>
            </a:pPr>
            <a:r>
              <a:rPr lang="en-US" sz="1100" dirty="0"/>
              <a:t>	Silent Prayer</a:t>
            </a:r>
          </a:p>
          <a:p>
            <a:pPr marL="114300" indent="0">
              <a:buNone/>
              <a:tabLst>
                <a:tab pos="457200" algn="l"/>
                <a:tab pos="914400" algn="l"/>
                <a:tab pos="1371600" algn="l"/>
                <a:tab pos="1828800" algn="l"/>
              </a:tabLst>
            </a:pPr>
            <a:r>
              <a:rPr lang="en-US" sz="1100" dirty="0"/>
              <a:t>	Nuptial Blessing (OCM 105, 207, 209) </a:t>
            </a:r>
          </a:p>
          <a:p>
            <a:pPr marL="114300" indent="0">
              <a:buNone/>
              <a:tabLst>
                <a:tab pos="457200" algn="l"/>
                <a:tab pos="914400" algn="l"/>
                <a:tab pos="1371600" algn="l"/>
                <a:tab pos="1828800" algn="l"/>
              </a:tabLst>
            </a:pPr>
            <a:r>
              <a:rPr lang="en-US" sz="1100" dirty="0"/>
              <a:t>	Chant notation provided </a:t>
            </a:r>
          </a:p>
          <a:p>
            <a:endParaRPr lang="en-US" dirty="0">
              <a:solidFill>
                <a:srgbClr val="FF0000"/>
              </a:solidFill>
            </a:endParaRPr>
          </a:p>
          <a:p>
            <a:r>
              <a:rPr lang="en-US" dirty="0" smtClean="0">
                <a:solidFill>
                  <a:srgbClr val="C00000"/>
                </a:solidFill>
              </a:rPr>
              <a:t>Presenter:  This is an Introduction to the </a:t>
            </a:r>
            <a:r>
              <a:rPr lang="en-US" u="sng" dirty="0">
                <a:solidFill>
                  <a:srgbClr val="C00000"/>
                </a:solidFill>
              </a:rPr>
              <a:t>n</a:t>
            </a:r>
            <a:r>
              <a:rPr lang="en-US" u="sng" dirty="0" smtClean="0">
                <a:solidFill>
                  <a:srgbClr val="C00000"/>
                </a:solidFill>
              </a:rPr>
              <a:t>ext</a:t>
            </a:r>
            <a:r>
              <a:rPr lang="en-US" dirty="0" smtClean="0">
                <a:solidFill>
                  <a:srgbClr val="C00000"/>
                </a:solidFill>
              </a:rPr>
              <a:t> slide</a:t>
            </a:r>
          </a:p>
          <a:p>
            <a:r>
              <a:rPr lang="en-US" i="1" dirty="0" smtClean="0"/>
              <a:t>The </a:t>
            </a:r>
            <a:r>
              <a:rPr lang="en-US" i="1" dirty="0"/>
              <a:t>Order of Celebrating Matrimony without Mass includes an alternate order when Holy Communion will be distributed.  This practice would not be </a:t>
            </a:r>
            <a:r>
              <a:rPr lang="en-US" i="1" dirty="0" smtClean="0"/>
              <a:t>normative,  </a:t>
            </a:r>
            <a:r>
              <a:rPr lang="en-US" i="1" u="sng" dirty="0"/>
              <a:t>but</a:t>
            </a:r>
            <a:r>
              <a:rPr lang="en-US" i="1" dirty="0"/>
              <a:t> if the bride and groom are both Catholic and the decision to celebrated this Sacrament without Mass was made under the circumstances given, distributing Holy Communion is an option.  However, in most cases, the reasons that the Sacrament of Matrimony is being celebrated without Mass would suggest that distribution of Holy Communion at the </a:t>
            </a:r>
            <a:r>
              <a:rPr lang="en-US" i="1" dirty="0" smtClean="0"/>
              <a:t>celebration </a:t>
            </a:r>
            <a:r>
              <a:rPr lang="en-US" i="1" dirty="0"/>
              <a:t>outside Mass may not be </a:t>
            </a:r>
            <a:r>
              <a:rPr lang="en-US" i="1" dirty="0" smtClean="0"/>
              <a:t>suitable for this assembly.</a:t>
            </a:r>
            <a:endParaRPr lang="en-US" i="1"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36</a:t>
            </a:fld>
            <a:endParaRPr lang="en-US"/>
          </a:p>
        </p:txBody>
      </p:sp>
    </p:spTree>
    <p:extLst>
      <p:ext uri="{BB962C8B-B14F-4D97-AF65-F5344CB8AC3E}">
        <p14:creationId xmlns:p14="http://schemas.microsoft.com/office/powerpoint/2010/main" val="1073434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i="1" dirty="0" smtClean="0"/>
          </a:p>
          <a:p>
            <a:pPr>
              <a:defRPr/>
            </a:pPr>
            <a:endParaRPr lang="en-US" i="1" dirty="0"/>
          </a:p>
          <a:p>
            <a:pPr>
              <a:defRPr/>
            </a:pPr>
            <a:endParaRPr lang="en-US" i="1" dirty="0" smtClean="0"/>
          </a:p>
          <a:p>
            <a:pPr>
              <a:defRPr/>
            </a:pPr>
            <a:r>
              <a:rPr lang="en-US" i="1" dirty="0" smtClean="0"/>
              <a:t>The </a:t>
            </a:r>
            <a:r>
              <a:rPr lang="en-US" i="1" dirty="0"/>
              <a:t>Order of Celebrating Matrimony between a Catholic and a Catechumen or a Non-Christian </a:t>
            </a:r>
            <a:r>
              <a:rPr lang="en-US" dirty="0" smtClean="0"/>
              <a:t>is selected, as the title implies, when a Catholic marries someone who is not yet baptized.  This might be a Catechumen (RCIA 47), </a:t>
            </a:r>
            <a:r>
              <a:rPr lang="en-US" dirty="0"/>
              <a:t>a member of a Christian </a:t>
            </a:r>
            <a:r>
              <a:rPr lang="en-US" dirty="0" smtClean="0"/>
              <a:t>denomination not </a:t>
            </a:r>
            <a:r>
              <a:rPr lang="en-US" dirty="0"/>
              <a:t>yet </a:t>
            </a:r>
            <a:r>
              <a:rPr lang="en-US" dirty="0" smtClean="0"/>
              <a:t>baptized, or a non-Christian.</a:t>
            </a:r>
          </a:p>
          <a:p>
            <a:pPr>
              <a:defRPr/>
            </a:pPr>
            <a:endParaRPr lang="en-US" dirty="0" smtClean="0"/>
          </a:p>
          <a:p>
            <a:pPr>
              <a:defRPr/>
            </a:pPr>
            <a:r>
              <a:rPr lang="en-US" dirty="0" smtClean="0"/>
              <a:t>The rite takes </a:t>
            </a:r>
            <a:r>
              <a:rPr lang="en-US" dirty="0"/>
              <a:t>place in a church or in another suitable </a:t>
            </a:r>
            <a:r>
              <a:rPr lang="en-US" dirty="0" smtClean="0"/>
              <a:t>place (118). Check with your chancery for necessary permissions or dispensations.</a:t>
            </a:r>
            <a:endParaRPr lang="en-US" dirty="0"/>
          </a:p>
          <a:p>
            <a:r>
              <a:rPr lang="en-US" dirty="0"/>
              <a:t> </a:t>
            </a:r>
          </a:p>
          <a:p>
            <a:r>
              <a:rPr lang="en-US" dirty="0" smtClean="0"/>
              <a:t>“The </a:t>
            </a:r>
            <a:r>
              <a:rPr lang="en-US" dirty="0"/>
              <a:t>order provided here is to be observed by a Priest or by a Deacon who has received delegation from the local Ordinary or the pastor to assist at the celebration of Marriages and to bless them in the name of the </a:t>
            </a:r>
            <a:r>
              <a:rPr lang="en-US" dirty="0" smtClean="0"/>
              <a:t>Church” </a:t>
            </a:r>
            <a:r>
              <a:rPr lang="en-US" dirty="0"/>
              <a:t>(118</a:t>
            </a:r>
            <a:r>
              <a:rPr lang="en-US" dirty="0" smtClean="0"/>
              <a:t>).</a:t>
            </a:r>
          </a:p>
          <a:p>
            <a:endParaRPr lang="en-US" dirty="0"/>
          </a:p>
          <a:p>
            <a:r>
              <a:rPr lang="en-US" b="1" dirty="0" smtClean="0">
                <a:solidFill>
                  <a:srgbClr val="C00000"/>
                </a:solidFill>
              </a:rPr>
              <a:t>PLEASE SEE PAGE 12 OF YOUR HANDOUT  BOOKLET</a:t>
            </a:r>
            <a:endParaRPr lang="en-US" b="1" dirty="0">
              <a:solidFill>
                <a:srgbClr val="C00000"/>
              </a:solidFill>
            </a:endParaRPr>
          </a:p>
          <a:p>
            <a:endParaRPr lang="en-US" b="1" dirty="0">
              <a:solidFill>
                <a:srgbClr val="C0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37</a:t>
            </a:fld>
            <a:endParaRPr lang="en-US"/>
          </a:p>
        </p:txBody>
      </p:sp>
    </p:spTree>
    <p:extLst>
      <p:ext uri="{BB962C8B-B14F-4D97-AF65-F5344CB8AC3E}">
        <p14:creationId xmlns:p14="http://schemas.microsoft.com/office/powerpoint/2010/main" val="846802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2138" y="642938"/>
            <a:ext cx="3656012" cy="2743200"/>
          </a:xfrm>
        </p:spPr>
      </p:sp>
      <p:sp>
        <p:nvSpPr>
          <p:cNvPr id="3" name="Notes Placeholder 2"/>
          <p:cNvSpPr>
            <a:spLocks noGrp="1"/>
          </p:cNvSpPr>
          <p:nvPr>
            <p:ph type="body" idx="1"/>
          </p:nvPr>
        </p:nvSpPr>
        <p:spPr>
          <a:xfrm>
            <a:off x="707708" y="3462337"/>
            <a:ext cx="5661660" cy="5198508"/>
          </a:xfrm>
        </p:spPr>
        <p:txBody>
          <a:bodyPr/>
          <a:lstStyle/>
          <a:p>
            <a:endParaRPr lang="en-US" b="1" dirty="0" smtClean="0"/>
          </a:p>
          <a:p>
            <a:endParaRPr lang="en-US" b="1" dirty="0"/>
          </a:p>
          <a:p>
            <a:endParaRPr lang="en-US" b="1" dirty="0" smtClean="0"/>
          </a:p>
          <a:p>
            <a:endParaRPr lang="en-US" b="1" dirty="0"/>
          </a:p>
          <a:p>
            <a:r>
              <a:rPr lang="en-US" b="1" dirty="0" smtClean="0"/>
              <a:t>The </a:t>
            </a:r>
            <a:r>
              <a:rPr lang="en-US" b="1" dirty="0"/>
              <a:t>Address to the Bride and Groom</a:t>
            </a:r>
          </a:p>
          <a:p>
            <a:r>
              <a:rPr lang="en-US" dirty="0"/>
              <a:t>No mention of sacrament</a:t>
            </a:r>
          </a:p>
          <a:p>
            <a:endParaRPr lang="en-US" b="1" dirty="0"/>
          </a:p>
          <a:p>
            <a:r>
              <a:rPr lang="en-US" b="1" dirty="0"/>
              <a:t>The Questions before the Consent</a:t>
            </a:r>
          </a:p>
          <a:p>
            <a:r>
              <a:rPr lang="en-US" dirty="0"/>
              <a:t>Same</a:t>
            </a:r>
          </a:p>
          <a:p>
            <a:endParaRPr lang="en-US" b="1" dirty="0" smtClean="0"/>
          </a:p>
          <a:p>
            <a:r>
              <a:rPr lang="en-US" b="1" dirty="0" smtClean="0"/>
              <a:t>The </a:t>
            </a:r>
            <a:r>
              <a:rPr lang="en-US" b="1" dirty="0"/>
              <a:t>Consent</a:t>
            </a:r>
          </a:p>
          <a:p>
            <a:r>
              <a:rPr lang="en-US" dirty="0" smtClean="0"/>
              <a:t>Words of Consent are </a:t>
            </a:r>
            <a:r>
              <a:rPr lang="en-US" dirty="0"/>
              <a:t>the </a:t>
            </a:r>
            <a:r>
              <a:rPr lang="en-US" dirty="0" smtClean="0"/>
              <a:t>same -- two </a:t>
            </a:r>
            <a:r>
              <a:rPr lang="en-US" dirty="0"/>
              <a:t>options, two styles of proclaiming </a:t>
            </a:r>
            <a:r>
              <a:rPr lang="en-US" dirty="0" smtClean="0"/>
              <a:t>them</a:t>
            </a:r>
          </a:p>
          <a:p>
            <a:r>
              <a:rPr lang="en-US" dirty="0" smtClean="0"/>
              <a:t>Cannot “make up our own vows” in Catholic liturgy.</a:t>
            </a:r>
            <a:endParaRPr lang="en-US" dirty="0"/>
          </a:p>
          <a:p>
            <a:endParaRPr lang="en-US" b="1" dirty="0"/>
          </a:p>
          <a:p>
            <a:r>
              <a:rPr lang="en-US" b="1" dirty="0"/>
              <a:t>The Reception of the Consent</a:t>
            </a:r>
          </a:p>
          <a:p>
            <a:r>
              <a:rPr lang="en-US" dirty="0"/>
              <a:t>Same two options, second with Biblical imagery</a:t>
            </a:r>
          </a:p>
          <a:p>
            <a:r>
              <a:rPr lang="en-US" dirty="0"/>
              <a:t>Same Acclamation after the Reception of Consent</a:t>
            </a:r>
          </a:p>
          <a:p>
            <a:r>
              <a:rPr lang="en-US" dirty="0"/>
              <a:t> </a:t>
            </a:r>
          </a:p>
          <a:p>
            <a:r>
              <a:rPr lang="en-US" b="1" dirty="0"/>
              <a:t>The Blessing and Giving of Rings</a:t>
            </a:r>
          </a:p>
          <a:p>
            <a:r>
              <a:rPr lang="en-US" dirty="0"/>
              <a:t>This rite may be omitted.</a:t>
            </a:r>
          </a:p>
          <a:p>
            <a:r>
              <a:rPr lang="en-US" dirty="0"/>
              <a:t>When placing the ring on the finger of husband/wife,  if he/she is not a Christian they may omit “In the name of the Father, and of the </a:t>
            </a:r>
            <a:r>
              <a:rPr lang="en-US" dirty="0" smtClean="0"/>
              <a:t>Son, </a:t>
            </a:r>
            <a:r>
              <a:rPr lang="en-US" dirty="0"/>
              <a:t>and of the Holy Spirit.</a:t>
            </a:r>
          </a:p>
          <a:p>
            <a:endParaRPr lang="en-US"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38</a:t>
            </a:fld>
            <a:endParaRPr lang="en-US"/>
          </a:p>
        </p:txBody>
      </p:sp>
    </p:spTree>
    <p:extLst>
      <p:ext uri="{BB962C8B-B14F-4D97-AF65-F5344CB8AC3E}">
        <p14:creationId xmlns:p14="http://schemas.microsoft.com/office/powerpoint/2010/main" val="16229462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566738"/>
            <a:ext cx="3178175" cy="2384425"/>
          </a:xfrm>
        </p:spPr>
      </p:sp>
      <p:sp>
        <p:nvSpPr>
          <p:cNvPr id="3" name="Notes Placeholder 2"/>
          <p:cNvSpPr>
            <a:spLocks noGrp="1"/>
          </p:cNvSpPr>
          <p:nvPr>
            <p:ph type="body" idx="1"/>
          </p:nvPr>
        </p:nvSpPr>
        <p:spPr>
          <a:xfrm>
            <a:off x="707708" y="3386137"/>
            <a:ext cx="5661660" cy="5274708"/>
          </a:xfrm>
        </p:spPr>
        <p:txBody>
          <a:bodyPr/>
          <a:lstStyle/>
          <a:p>
            <a:r>
              <a:rPr lang="en-US" b="1" cap="all" dirty="0"/>
              <a:t>The Rite of Reception</a:t>
            </a:r>
          </a:p>
          <a:p>
            <a:r>
              <a:rPr lang="en-US" cap="all" dirty="0"/>
              <a:t> </a:t>
            </a:r>
          </a:p>
          <a:p>
            <a:r>
              <a:rPr lang="en-US" dirty="0"/>
              <a:t>Note: There is only one form given for the Rite of </a:t>
            </a:r>
            <a:r>
              <a:rPr lang="en-US" dirty="0" smtClean="0"/>
              <a:t>Reception.</a:t>
            </a:r>
            <a:endParaRPr lang="en-US" dirty="0"/>
          </a:p>
          <a:p>
            <a:r>
              <a:rPr lang="en-US" dirty="0"/>
              <a:t> </a:t>
            </a:r>
          </a:p>
          <a:p>
            <a:r>
              <a:rPr lang="en-US" dirty="0" smtClean="0"/>
              <a:t>“…the </a:t>
            </a:r>
            <a:r>
              <a:rPr lang="en-US" dirty="0"/>
              <a:t>Priest or Deacon, </a:t>
            </a:r>
            <a:r>
              <a:rPr lang="en-US" u="sng" dirty="0"/>
              <a:t>wearing the vesture for the rite without Mass</a:t>
            </a:r>
            <a:r>
              <a:rPr lang="en-US" dirty="0"/>
              <a:t>, </a:t>
            </a:r>
            <a:r>
              <a:rPr lang="en-US" dirty="0" smtClean="0"/>
              <a:t>… goes </a:t>
            </a:r>
            <a:r>
              <a:rPr lang="en-US" dirty="0"/>
              <a:t>with the servers to the door of the church or to the place that has been chosen, where he receives the bridal party and </a:t>
            </a:r>
            <a:r>
              <a:rPr lang="en-US" u="sng" dirty="0"/>
              <a:t>warmly greets them </a:t>
            </a:r>
            <a:r>
              <a:rPr lang="en-US" dirty="0"/>
              <a:t>(119</a:t>
            </a:r>
            <a:r>
              <a:rPr lang="en-US" dirty="0" smtClean="0"/>
              <a:t>).</a:t>
            </a:r>
          </a:p>
          <a:p>
            <a:r>
              <a:rPr lang="en-US" dirty="0" smtClean="0"/>
              <a:t>*</a:t>
            </a:r>
            <a:r>
              <a:rPr lang="en-US" dirty="0"/>
              <a:t>New inclusion of the Deacon as a possible presider</a:t>
            </a:r>
          </a:p>
          <a:p>
            <a:r>
              <a:rPr lang="en-US" dirty="0"/>
              <a:t> </a:t>
            </a:r>
          </a:p>
          <a:p>
            <a:r>
              <a:rPr lang="en-US" dirty="0"/>
              <a:t>There is no prescribed text for this reception/greeting but the instructions say that the presider greets the bridal party warmly (119).</a:t>
            </a:r>
          </a:p>
          <a:p>
            <a:r>
              <a:rPr lang="en-US" dirty="0"/>
              <a:t> </a:t>
            </a:r>
          </a:p>
          <a:p>
            <a:r>
              <a:rPr lang="en-US" dirty="0"/>
              <a:t>This greeting is not delivered into a microphone.  The Priest/Presiding Deacon is addressing only the bridal party.</a:t>
            </a:r>
          </a:p>
          <a:p>
            <a:r>
              <a:rPr lang="en-US" cap="small" dirty="0"/>
              <a:t> </a:t>
            </a:r>
            <a:endParaRPr lang="en-US" dirty="0"/>
          </a:p>
          <a:p>
            <a:r>
              <a:rPr lang="en-US" dirty="0"/>
              <a:t>After this greeting, the one who presides, the servers, the couple, the witnesses, and all present go to the seats prepared for each one (119).</a:t>
            </a:r>
          </a:p>
          <a:p>
            <a:r>
              <a:rPr lang="en-US" dirty="0"/>
              <a:t> </a:t>
            </a:r>
          </a:p>
          <a:p>
            <a:r>
              <a:rPr lang="en-US" dirty="0"/>
              <a:t>When all have reached their places, the presider addresses the couple </a:t>
            </a:r>
          </a:p>
          <a:p>
            <a:r>
              <a:rPr lang="en-US" cap="small" dirty="0">
                <a:solidFill>
                  <a:srgbClr val="FF0000"/>
                </a:solidFill>
              </a:rPr>
              <a:t> </a:t>
            </a:r>
            <a:endParaRPr lang="en-US" dirty="0">
              <a:solidFill>
                <a:srgbClr val="FF0000"/>
              </a:solidFill>
            </a:endParaRPr>
          </a:p>
          <a:p>
            <a:r>
              <a:rPr lang="en-US" dirty="0"/>
              <a:t>Using the names of the bride and groom, the Priest/Deacon asks them to prepare inwardly for the celebration of Marriage (120</a:t>
            </a:r>
            <a:r>
              <a:rPr lang="en-US" dirty="0" smtClean="0"/>
              <a:t>).       </a:t>
            </a:r>
            <a:r>
              <a:rPr lang="en-US" dirty="0" smtClean="0">
                <a:solidFill>
                  <a:srgbClr val="C00000"/>
                </a:solidFill>
              </a:rPr>
              <a:t>PRESENTER: READ OCM 120</a:t>
            </a:r>
            <a:endParaRPr lang="en-US" dirty="0">
              <a:solidFill>
                <a:srgbClr val="C00000"/>
              </a:solidFill>
            </a:endParaRPr>
          </a:p>
          <a:p>
            <a:r>
              <a:rPr lang="en-US" dirty="0"/>
              <a:t> </a:t>
            </a:r>
          </a:p>
          <a:p>
            <a:r>
              <a:rPr lang="en-US" dirty="0"/>
              <a:t>The text, based on the text in the </a:t>
            </a:r>
            <a:r>
              <a:rPr lang="en-US" dirty="0" smtClean="0"/>
              <a:t>1969 </a:t>
            </a:r>
            <a:r>
              <a:rPr lang="en-US" dirty="0"/>
              <a:t>edition, is specific to this rite.</a:t>
            </a:r>
          </a:p>
          <a:p>
            <a:r>
              <a:rPr lang="en-US" dirty="0"/>
              <a:t> </a:t>
            </a:r>
          </a:p>
          <a:p>
            <a:r>
              <a:rPr lang="en-US" dirty="0"/>
              <a:t>If circumstances so suggest, the Rite of Reception is omitted and the celebration of Marriage begins with the Liturgy of the Word (121).</a:t>
            </a: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39</a:t>
            </a:fld>
            <a:endParaRPr lang="en-US"/>
          </a:p>
        </p:txBody>
      </p:sp>
    </p:spTree>
    <p:extLst>
      <p:ext uri="{BB962C8B-B14F-4D97-AF65-F5344CB8AC3E}">
        <p14:creationId xmlns:p14="http://schemas.microsoft.com/office/powerpoint/2010/main" val="1277598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4938" y="719138"/>
            <a:ext cx="4168775" cy="3127375"/>
          </a:xfrm>
        </p:spPr>
      </p:sp>
      <p:sp>
        <p:nvSpPr>
          <p:cNvPr id="3" name="Notes Placeholder 2"/>
          <p:cNvSpPr>
            <a:spLocks noGrp="1"/>
          </p:cNvSpPr>
          <p:nvPr>
            <p:ph type="body" idx="1"/>
          </p:nvPr>
        </p:nvSpPr>
        <p:spPr>
          <a:xfrm>
            <a:off x="707708" y="4071937"/>
            <a:ext cx="5661660" cy="4588908"/>
          </a:xfrm>
        </p:spPr>
        <p:txBody>
          <a:bodyPr/>
          <a:lstStyle/>
          <a:p>
            <a:r>
              <a:rPr lang="en-US" b="1" dirty="0"/>
              <a:t>[The Blessing and Placing of the </a:t>
            </a:r>
            <a:r>
              <a:rPr lang="en-US" b="1" dirty="0" err="1"/>
              <a:t>Lazo</a:t>
            </a:r>
            <a:r>
              <a:rPr lang="en-US" b="1" dirty="0"/>
              <a:t> or the Veil]</a:t>
            </a:r>
          </a:p>
          <a:p>
            <a:endParaRPr lang="en-US" dirty="0" smtClean="0"/>
          </a:p>
          <a:p>
            <a:r>
              <a:rPr lang="en-US" dirty="0" smtClean="0"/>
              <a:t>This is an option, especially if it is the custom of one of the families</a:t>
            </a:r>
          </a:p>
          <a:p>
            <a:endParaRPr lang="en-US" dirty="0"/>
          </a:p>
          <a:p>
            <a:r>
              <a:rPr lang="en-US" b="1" dirty="0"/>
              <a:t>The Nuptial Blessing </a:t>
            </a:r>
          </a:p>
          <a:p>
            <a:r>
              <a:rPr lang="en-US" dirty="0" smtClean="0"/>
              <a:t>Chapter Three gives only one option for this text</a:t>
            </a:r>
          </a:p>
          <a:p>
            <a:r>
              <a:rPr lang="en-US" dirty="0"/>
              <a:t>	</a:t>
            </a:r>
            <a:r>
              <a:rPr lang="en-US" dirty="0" smtClean="0"/>
              <a:t>Invitation  (138)</a:t>
            </a:r>
          </a:p>
          <a:p>
            <a:r>
              <a:rPr lang="en-US" dirty="0"/>
              <a:t>	</a:t>
            </a:r>
            <a:r>
              <a:rPr lang="en-US" dirty="0" smtClean="0"/>
              <a:t>Prayer of Blessing  (139) </a:t>
            </a:r>
            <a:endParaRPr lang="en-US" dirty="0"/>
          </a:p>
          <a:p>
            <a:endParaRPr lang="en-US" dirty="0" smtClean="0"/>
          </a:p>
          <a:p>
            <a:r>
              <a:rPr lang="en-US" dirty="0"/>
              <a:t>	</a:t>
            </a:r>
            <a:r>
              <a:rPr lang="en-US" dirty="0" smtClean="0">
                <a:solidFill>
                  <a:srgbClr val="C00000"/>
                </a:solidFill>
              </a:rPr>
              <a:t>READ OCM 139</a:t>
            </a:r>
          </a:p>
          <a:p>
            <a:r>
              <a:rPr lang="en-US" dirty="0" smtClean="0"/>
              <a:t>This Nuptial Blessing is proper to Rite III. There is no mention of Christ and his Church.</a:t>
            </a:r>
          </a:p>
          <a:p>
            <a:endParaRPr lang="en-US" dirty="0" smtClean="0"/>
          </a:p>
          <a:p>
            <a:r>
              <a:rPr lang="en-US" dirty="0" smtClean="0"/>
              <a:t>In addition, there is an </a:t>
            </a:r>
            <a:r>
              <a:rPr lang="en-US" dirty="0"/>
              <a:t>option to omit the Nuptial </a:t>
            </a:r>
            <a:r>
              <a:rPr lang="en-US" dirty="0" smtClean="0"/>
              <a:t>Blessing, </a:t>
            </a:r>
            <a:r>
              <a:rPr lang="en-US" dirty="0"/>
              <a:t>if circumstances </a:t>
            </a:r>
            <a:r>
              <a:rPr lang="en-US" dirty="0" smtClean="0"/>
              <a:t>suggest it.</a:t>
            </a:r>
          </a:p>
          <a:p>
            <a:r>
              <a:rPr lang="en-US" dirty="0" smtClean="0"/>
              <a:t>If the Nuptial Blessing is omitted, this prayer is spoken over the bride and bridegroom (OCM 140):</a:t>
            </a:r>
          </a:p>
          <a:p>
            <a:endParaRPr lang="en-US" dirty="0"/>
          </a:p>
          <a:p>
            <a:r>
              <a:rPr lang="en-US" dirty="0" smtClean="0"/>
              <a:t>	Be attentive to our prayers, O Lord, </a:t>
            </a:r>
          </a:p>
          <a:p>
            <a:r>
              <a:rPr lang="en-US" dirty="0"/>
              <a:t>	</a:t>
            </a:r>
            <a:r>
              <a:rPr lang="en-US" dirty="0" smtClean="0"/>
              <a:t>and in your kindness uphold </a:t>
            </a:r>
          </a:p>
          <a:p>
            <a:r>
              <a:rPr lang="en-US" dirty="0"/>
              <a:t>	</a:t>
            </a:r>
            <a:r>
              <a:rPr lang="en-US" dirty="0" smtClean="0"/>
              <a:t>what you have established for the increase of the human race, </a:t>
            </a:r>
          </a:p>
          <a:p>
            <a:r>
              <a:rPr lang="en-US" dirty="0"/>
              <a:t>	</a:t>
            </a:r>
            <a:r>
              <a:rPr lang="en-US" dirty="0" smtClean="0"/>
              <a:t>so that the union you have created </a:t>
            </a:r>
          </a:p>
          <a:p>
            <a:r>
              <a:rPr lang="en-US" dirty="0"/>
              <a:t>	</a:t>
            </a:r>
            <a:r>
              <a:rPr lang="en-US" dirty="0" smtClean="0"/>
              <a:t>may be kept safe by your assistance. </a:t>
            </a:r>
          </a:p>
          <a:p>
            <a:r>
              <a:rPr lang="en-US" dirty="0"/>
              <a:t>	</a:t>
            </a:r>
            <a:r>
              <a:rPr lang="en-US" dirty="0" smtClean="0"/>
              <a:t>Through Christ our Lord.</a:t>
            </a:r>
          </a:p>
          <a:p>
            <a:r>
              <a:rPr lang="en-US" dirty="0"/>
              <a:t>	</a:t>
            </a:r>
            <a:r>
              <a:rPr lang="en-US" dirty="0" smtClean="0">
                <a:solidFill>
                  <a:srgbClr val="C00000"/>
                </a:solidFill>
              </a:rPr>
              <a:t>R</a:t>
            </a:r>
            <a:r>
              <a:rPr lang="en-US" dirty="0" smtClean="0"/>
              <a:t>. Amen</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40</a:t>
            </a:fld>
            <a:endParaRPr lang="en-US"/>
          </a:p>
        </p:txBody>
      </p:sp>
    </p:spTree>
    <p:extLst>
      <p:ext uri="{BB962C8B-B14F-4D97-AF65-F5344CB8AC3E}">
        <p14:creationId xmlns:p14="http://schemas.microsoft.com/office/powerpoint/2010/main" val="30638409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algn="ctr"/>
            <a:r>
              <a:rPr lang="en-US" i="1" dirty="0" smtClean="0">
                <a:solidFill>
                  <a:srgbClr val="C00000"/>
                </a:solidFill>
              </a:rPr>
              <a:t>PERHAPS ANNOUNCE A BREAK BEFORE THIS TOPIC</a:t>
            </a:r>
          </a:p>
          <a:p>
            <a:endParaRPr lang="en-US" sz="1600" i="1" dirty="0" smtClean="0">
              <a:solidFill>
                <a:srgbClr val="C00000"/>
              </a:solidFill>
            </a:endParaRPr>
          </a:p>
          <a:p>
            <a:r>
              <a:rPr lang="en-US" dirty="0" smtClean="0"/>
              <a:t>The 1969 </a:t>
            </a:r>
            <a:r>
              <a:rPr lang="en-US" i="1" dirty="0" smtClean="0"/>
              <a:t>Rite of Marriage</a:t>
            </a:r>
            <a:r>
              <a:rPr lang="en-US" dirty="0" smtClean="0"/>
              <a:t>, had two items in the Appendix </a:t>
            </a:r>
          </a:p>
          <a:p>
            <a:endParaRPr lang="en-US" dirty="0" smtClean="0"/>
          </a:p>
          <a:p>
            <a:pPr marL="400050" indent="-400050">
              <a:buAutoNum type="romanUcPeriod"/>
            </a:pPr>
            <a:r>
              <a:rPr lang="en-US" dirty="0" smtClean="0"/>
              <a:t>“Instructions on Communion Under Both Kinds” drawn from the </a:t>
            </a:r>
            <a:r>
              <a:rPr lang="en-US" i="1" dirty="0" smtClean="0"/>
              <a:t>General Instruction to the </a:t>
            </a:r>
            <a:r>
              <a:rPr lang="en-US" i="1" dirty="0"/>
              <a:t>R</a:t>
            </a:r>
            <a:r>
              <a:rPr lang="en-US" i="1" dirty="0" smtClean="0"/>
              <a:t>oman Missal </a:t>
            </a:r>
            <a:r>
              <a:rPr lang="en-US" dirty="0" smtClean="0"/>
              <a:t>(sic.) nos. 240-252.  These would have been drawn from the first edition of the </a:t>
            </a:r>
            <a:r>
              <a:rPr lang="en-US" i="1" dirty="0" err="1" smtClean="0"/>
              <a:t>Missale</a:t>
            </a:r>
            <a:r>
              <a:rPr lang="en-US" i="1" dirty="0" smtClean="0"/>
              <a:t> </a:t>
            </a:r>
            <a:r>
              <a:rPr lang="en-US" i="1" dirty="0" err="1" smtClean="0"/>
              <a:t>Romanum</a:t>
            </a:r>
            <a:r>
              <a:rPr lang="en-US" dirty="0" smtClean="0"/>
              <a:t>.</a:t>
            </a:r>
          </a:p>
          <a:p>
            <a:pPr marL="400050" indent="-400050">
              <a:buAutoNum type="romanUcPeriod"/>
            </a:pPr>
            <a:endParaRPr lang="en-US" dirty="0" smtClean="0"/>
          </a:p>
          <a:p>
            <a:pPr marL="400050" indent="-400050">
              <a:buAutoNum type="romanUcPeriod"/>
            </a:pPr>
            <a:r>
              <a:rPr lang="en-US" dirty="0" smtClean="0"/>
              <a:t>Homiletic Notes for the New Readings– extensive commentary on readings from the OT, NT and Gospels</a:t>
            </a:r>
          </a:p>
          <a:p>
            <a:endParaRPr lang="en-US" dirty="0"/>
          </a:p>
          <a:p>
            <a:pPr>
              <a:tabLst>
                <a:tab pos="457200" algn="l"/>
                <a:tab pos="914400" algn="l"/>
              </a:tabLst>
            </a:pPr>
            <a:r>
              <a:rPr lang="en-US" dirty="0" smtClean="0"/>
              <a:t>The revised rite has a wealth of resources in its Appendix.</a:t>
            </a:r>
          </a:p>
          <a:p>
            <a:pPr>
              <a:tabLst>
                <a:tab pos="457200" algn="l"/>
                <a:tab pos="914400" algn="l"/>
              </a:tabLst>
            </a:pPr>
            <a:endParaRPr lang="en-US" dirty="0" smtClean="0"/>
          </a:p>
          <a:p>
            <a:pPr>
              <a:tabLst>
                <a:tab pos="457200" algn="l"/>
                <a:tab pos="914400" algn="l"/>
              </a:tabLst>
            </a:pPr>
            <a:r>
              <a:rPr lang="en-US" dirty="0"/>
              <a:t> </a:t>
            </a:r>
            <a:r>
              <a:rPr lang="en-US" dirty="0" smtClean="0"/>
              <a:t>          Examples of the Universal Prayers</a:t>
            </a:r>
          </a:p>
          <a:p>
            <a:pPr>
              <a:tabLst>
                <a:tab pos="457200" algn="l"/>
                <a:tab pos="914400" algn="l"/>
              </a:tabLst>
            </a:pPr>
            <a:r>
              <a:rPr lang="en-US" dirty="0" smtClean="0"/>
              <a:t>           The Order of Blessing an Engaged Couple</a:t>
            </a:r>
          </a:p>
          <a:p>
            <a:pPr>
              <a:tabLst>
                <a:tab pos="457200" algn="l"/>
                <a:tab pos="914400" algn="l"/>
              </a:tabLst>
            </a:pPr>
            <a:r>
              <a:rPr lang="en-US" dirty="0" smtClean="0"/>
              <a:t>           The Order of Blessing a Married Couple within Mass </a:t>
            </a:r>
          </a:p>
          <a:p>
            <a:pPr>
              <a:tabLst>
                <a:tab pos="457200" algn="l"/>
                <a:tab pos="914400" algn="l"/>
              </a:tabLst>
            </a:pPr>
            <a:r>
              <a:rPr lang="en-US" dirty="0"/>
              <a:t> </a:t>
            </a:r>
            <a:r>
              <a:rPr lang="en-US" dirty="0" smtClean="0"/>
              <a:t>               on the Anniversary of Marriage</a:t>
            </a:r>
            <a:endParaRPr lang="en-US" dirty="0"/>
          </a:p>
          <a:p>
            <a:endParaRPr lang="en-US" dirty="0" smtClean="0"/>
          </a:p>
          <a:p>
            <a:endParaRPr lang="en-US" dirty="0" smtClean="0"/>
          </a:p>
          <a:p>
            <a:r>
              <a:rPr lang="en-US" sz="1600" dirty="0" smtClean="0">
                <a:solidFill>
                  <a:srgbClr val="C00000"/>
                </a:solidFill>
              </a:rPr>
              <a:t>PLEASE SEE YOUR HANDOUT BOOKLET  --  PAGE 15</a:t>
            </a:r>
            <a:endParaRPr lang="en-US" sz="1600" dirty="0">
              <a:solidFill>
                <a:srgbClr val="C0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41</a:t>
            </a:fld>
            <a:endParaRPr lang="en-US"/>
          </a:p>
        </p:txBody>
      </p:sp>
    </p:spTree>
    <p:extLst>
      <p:ext uri="{BB962C8B-B14F-4D97-AF65-F5344CB8AC3E}">
        <p14:creationId xmlns:p14="http://schemas.microsoft.com/office/powerpoint/2010/main" val="4283425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642938"/>
            <a:ext cx="3635375" cy="2727325"/>
          </a:xfrm>
        </p:spPr>
      </p:sp>
      <p:sp>
        <p:nvSpPr>
          <p:cNvPr id="3" name="Notes Placeholder 2"/>
          <p:cNvSpPr>
            <a:spLocks noGrp="1"/>
          </p:cNvSpPr>
          <p:nvPr>
            <p:ph type="body" idx="1"/>
          </p:nvPr>
        </p:nvSpPr>
        <p:spPr>
          <a:xfrm>
            <a:off x="642937" y="3767137"/>
            <a:ext cx="5661660" cy="4213384"/>
          </a:xfrm>
        </p:spPr>
        <p:txBody>
          <a:bodyPr/>
          <a:lstStyle/>
          <a:p>
            <a:r>
              <a:rPr lang="en-US" dirty="0"/>
              <a:t>This blessing is a new </a:t>
            </a:r>
            <a:r>
              <a:rPr lang="en-US" dirty="0" smtClean="0"/>
              <a:t>translation/adaptation of </a:t>
            </a:r>
            <a:r>
              <a:rPr lang="en-US" dirty="0"/>
              <a:t>the blessing found in the Book of Blessings, Chapter VI.</a:t>
            </a:r>
          </a:p>
          <a:p>
            <a:endParaRPr lang="en-US" b="1" dirty="0" smtClean="0"/>
          </a:p>
          <a:p>
            <a:r>
              <a:rPr lang="en-US" b="1" dirty="0" smtClean="0"/>
              <a:t>Introduction</a:t>
            </a:r>
          </a:p>
          <a:p>
            <a:r>
              <a:rPr lang="en-US" dirty="0" smtClean="0"/>
              <a:t>The text provides a lovely introduction on the “honorable betrothal of Christians…” </a:t>
            </a:r>
            <a:endParaRPr lang="en-US" dirty="0"/>
          </a:p>
          <a:p>
            <a:endParaRPr lang="en-US" dirty="0"/>
          </a:p>
          <a:p>
            <a:r>
              <a:rPr lang="en-US" dirty="0"/>
              <a:t>This celebration must be adapted to suit particular circumstances (218)</a:t>
            </a:r>
          </a:p>
          <a:p>
            <a:endParaRPr lang="en-US" dirty="0"/>
          </a:p>
          <a:p>
            <a:r>
              <a:rPr lang="en-US" dirty="0"/>
              <a:t>When the engagement is celebrated within the confines of the two families, one of the parents may appropriately preside at the rite of blessing.  If a Priest or Deacon is present, however, then the office of presiding more appropriately belongs to him, provided that it is clear to those present that the rite is not a celebration of Marriage itself (219).</a:t>
            </a:r>
          </a:p>
          <a:p>
            <a:endParaRPr lang="en-US" dirty="0"/>
          </a:p>
          <a:p>
            <a:r>
              <a:rPr lang="en-US" dirty="0"/>
              <a:t>The order supplied here, therefore, may be used either by the parents, or by a Priest, a Deacon, or another layperson (220</a:t>
            </a:r>
            <a:r>
              <a:rPr lang="en-US" dirty="0" smtClean="0"/>
              <a:t>).</a:t>
            </a:r>
          </a:p>
          <a:p>
            <a:endParaRPr lang="en-US" dirty="0"/>
          </a:p>
          <a:p>
            <a:r>
              <a:rPr lang="en-US" dirty="0" smtClean="0"/>
              <a:t>It may also be used when engaged couples are gathered together for catechetical preparation or for “an engaged couples weekend”</a:t>
            </a:r>
          </a:p>
          <a:p>
            <a:endParaRPr lang="en-US" dirty="0"/>
          </a:p>
          <a:p>
            <a:r>
              <a:rPr lang="en-US" dirty="0" smtClean="0"/>
              <a:t>This blessing is never combined with Mass.</a:t>
            </a:r>
            <a:endParaRPr lang="en-US"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42</a:t>
            </a:fld>
            <a:endParaRPr lang="en-US"/>
          </a:p>
        </p:txBody>
      </p:sp>
    </p:spTree>
    <p:extLst>
      <p:ext uri="{BB962C8B-B14F-4D97-AF65-F5344CB8AC3E}">
        <p14:creationId xmlns:p14="http://schemas.microsoft.com/office/powerpoint/2010/main" val="32648564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smtClean="0"/>
          </a:p>
          <a:p>
            <a:pPr>
              <a:defRPr/>
            </a:pPr>
            <a:endParaRPr lang="en-US" dirty="0"/>
          </a:p>
          <a:p>
            <a:pPr>
              <a:defRPr/>
            </a:pPr>
            <a:r>
              <a:rPr lang="en-US" dirty="0" smtClean="0"/>
              <a:t>This is a new </a:t>
            </a:r>
            <a:r>
              <a:rPr lang="en-US" dirty="0"/>
              <a:t>translation of the blessing found in Chapter III of the Book of </a:t>
            </a:r>
            <a:r>
              <a:rPr lang="en-US" dirty="0" smtClean="0"/>
              <a:t>Blessings.</a:t>
            </a:r>
          </a:p>
          <a:p>
            <a:pPr>
              <a:defRPr/>
            </a:pPr>
            <a:endParaRPr lang="en-US" dirty="0"/>
          </a:p>
          <a:p>
            <a:pPr>
              <a:defRPr/>
            </a:pPr>
            <a:r>
              <a:rPr lang="en-US" dirty="0" smtClean="0"/>
              <a:t>This rite may be used on a significant anniversary, when the occasion is marked by a  celebration of Mass.</a:t>
            </a:r>
          </a:p>
          <a:p>
            <a:pPr>
              <a:defRPr/>
            </a:pPr>
            <a:endParaRPr lang="en-US" dirty="0"/>
          </a:p>
          <a:p>
            <a:pPr>
              <a:defRPr/>
            </a:pPr>
            <a:r>
              <a:rPr lang="en-US" dirty="0" smtClean="0"/>
              <a:t>Please note that there is no “renewal of vows.”  The couple “renew their commitment” by publicly thanking God for his blessings.</a:t>
            </a:r>
          </a:p>
          <a:p>
            <a:pPr>
              <a:defRPr/>
            </a:pP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43</a:t>
            </a:fld>
            <a:endParaRPr lang="en-US"/>
          </a:p>
        </p:txBody>
      </p:sp>
    </p:spTree>
    <p:extLst>
      <p:ext uri="{BB962C8B-B14F-4D97-AF65-F5344CB8AC3E}">
        <p14:creationId xmlns:p14="http://schemas.microsoft.com/office/powerpoint/2010/main" val="15168251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p>
          <a:p>
            <a:pPr lvl="0"/>
            <a:endParaRPr lang="en-US" dirty="0"/>
          </a:p>
          <a:p>
            <a:pPr lvl="0"/>
            <a:r>
              <a:rPr lang="en-US" dirty="0" smtClean="0"/>
              <a:t>In </a:t>
            </a:r>
            <a:r>
              <a:rPr lang="en-US" dirty="0"/>
              <a:t>the words given or similar words, the Priest invites the couple to pray in silence and to renew before God their commitment to live their marriage in holiness (240).</a:t>
            </a:r>
          </a:p>
          <a:p>
            <a:endParaRPr lang="en-US" dirty="0"/>
          </a:p>
          <a:p>
            <a:pPr lvl="0">
              <a:defRPr/>
            </a:pPr>
            <a:r>
              <a:rPr lang="en-US" dirty="0"/>
              <a:t>The couple renews their commitment quietly or, if the couple, taking circumstances into account, wish to renew their commitment publicly, there is a form provided (241-242).</a:t>
            </a:r>
          </a:p>
          <a:p>
            <a:endParaRPr lang="en-US" dirty="0"/>
          </a:p>
          <a:p>
            <a:pPr>
              <a:defRPr/>
            </a:pPr>
            <a:r>
              <a:rPr lang="en-US" dirty="0"/>
              <a:t>Husband: 	Blessed are you, Lord, </a:t>
            </a:r>
          </a:p>
          <a:p>
            <a:pPr>
              <a:defRPr/>
            </a:pPr>
            <a:r>
              <a:rPr lang="en-US" dirty="0"/>
              <a:t>	for by your goodness I </a:t>
            </a:r>
            <a:r>
              <a:rPr lang="en-US" dirty="0" smtClean="0"/>
              <a:t>took </a:t>
            </a:r>
            <a:r>
              <a:rPr lang="en-US" dirty="0">
                <a:solidFill>
                  <a:srgbClr val="C00000"/>
                </a:solidFill>
              </a:rPr>
              <a:t>N</a:t>
            </a:r>
            <a:r>
              <a:rPr lang="en-US" dirty="0"/>
              <a:t>. as my wife.</a:t>
            </a:r>
          </a:p>
          <a:p>
            <a:endParaRPr lang="en-US" dirty="0"/>
          </a:p>
          <a:p>
            <a:r>
              <a:rPr lang="en-US" dirty="0"/>
              <a:t>Wife: 	Blessed are you, Lord, </a:t>
            </a:r>
          </a:p>
          <a:p>
            <a:r>
              <a:rPr lang="en-US" dirty="0"/>
              <a:t>	for by your goodness I </a:t>
            </a:r>
            <a:r>
              <a:rPr lang="en-US" dirty="0" smtClean="0"/>
              <a:t>took </a:t>
            </a:r>
            <a:r>
              <a:rPr lang="en-US" dirty="0">
                <a:solidFill>
                  <a:srgbClr val="C00000"/>
                </a:solidFill>
              </a:rPr>
              <a:t>N.</a:t>
            </a:r>
            <a:r>
              <a:rPr lang="en-US" dirty="0"/>
              <a:t> as my husband.</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44</a:t>
            </a:fld>
            <a:endParaRPr lang="en-US"/>
          </a:p>
        </p:txBody>
      </p:sp>
    </p:spTree>
    <p:extLst>
      <p:ext uri="{BB962C8B-B14F-4D97-AF65-F5344CB8AC3E}">
        <p14:creationId xmlns:p14="http://schemas.microsoft.com/office/powerpoint/2010/main" val="2736391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endParaRPr lang="en-US" dirty="0" smtClean="0"/>
          </a:p>
          <a:p>
            <a:pPr marL="114300" indent="0">
              <a:buNone/>
            </a:pPr>
            <a:endParaRPr lang="en-US" dirty="0"/>
          </a:p>
          <a:p>
            <a:pPr marL="114300" indent="0">
              <a:buNone/>
            </a:pPr>
            <a:r>
              <a:rPr lang="en-US" dirty="0" smtClean="0"/>
              <a:t>Husband </a:t>
            </a:r>
            <a:r>
              <a:rPr lang="en-US" dirty="0"/>
              <a:t>and Wife</a:t>
            </a:r>
            <a:r>
              <a:rPr lang="en-US" dirty="0" smtClean="0"/>
              <a:t>:	</a:t>
            </a:r>
            <a:r>
              <a:rPr lang="en-US" i="1" dirty="0" smtClean="0"/>
              <a:t>Blessed </a:t>
            </a:r>
            <a:r>
              <a:rPr lang="en-US" i="1" dirty="0"/>
              <a:t>are you, Lord,</a:t>
            </a:r>
          </a:p>
          <a:p>
            <a:pPr marL="114300" indent="0">
              <a:buNone/>
            </a:pPr>
            <a:r>
              <a:rPr lang="en-US" i="1" dirty="0" smtClean="0"/>
              <a:t>		for </a:t>
            </a:r>
            <a:r>
              <a:rPr lang="en-US" i="1" dirty="0"/>
              <a:t>in the good and bad times of our life </a:t>
            </a:r>
            <a:endParaRPr lang="en-US" i="1" dirty="0" smtClean="0"/>
          </a:p>
          <a:p>
            <a:pPr marL="114300" indent="0">
              <a:buNone/>
            </a:pPr>
            <a:r>
              <a:rPr lang="en-US" i="1" dirty="0" smtClean="0"/>
              <a:t>		you </a:t>
            </a:r>
            <a:r>
              <a:rPr lang="en-US" i="1" dirty="0"/>
              <a:t>have stood lovingly by our side. </a:t>
            </a:r>
            <a:endParaRPr lang="en-US" i="1" dirty="0" smtClean="0"/>
          </a:p>
          <a:p>
            <a:pPr marL="114300" indent="0">
              <a:buNone/>
            </a:pPr>
            <a:r>
              <a:rPr lang="en-US" i="1" dirty="0" smtClean="0"/>
              <a:t>		Help </a:t>
            </a:r>
            <a:r>
              <a:rPr lang="en-US" i="1" dirty="0"/>
              <a:t>us we pray, </a:t>
            </a:r>
            <a:endParaRPr lang="en-US" i="1" dirty="0" smtClean="0"/>
          </a:p>
          <a:p>
            <a:pPr marL="114300" indent="0">
              <a:buNone/>
            </a:pPr>
            <a:r>
              <a:rPr lang="en-US" i="1" dirty="0" smtClean="0"/>
              <a:t>		to </a:t>
            </a:r>
            <a:r>
              <a:rPr lang="en-US" i="1" dirty="0"/>
              <a:t>remain faithful in our love for one another </a:t>
            </a:r>
            <a:endParaRPr lang="en-US" i="1" dirty="0" smtClean="0"/>
          </a:p>
          <a:p>
            <a:pPr marL="114300" indent="0">
              <a:buNone/>
            </a:pPr>
            <a:r>
              <a:rPr lang="en-US" i="1" dirty="0" smtClean="0"/>
              <a:t>		so </a:t>
            </a:r>
            <a:r>
              <a:rPr lang="en-US" i="1" dirty="0"/>
              <a:t>that we may be true witnesses </a:t>
            </a:r>
            <a:endParaRPr lang="en-US" i="1" dirty="0" smtClean="0"/>
          </a:p>
          <a:p>
            <a:pPr marL="114300" indent="0">
              <a:buNone/>
            </a:pPr>
            <a:r>
              <a:rPr lang="en-US" i="1" dirty="0" smtClean="0"/>
              <a:t>		to </a:t>
            </a:r>
            <a:r>
              <a:rPr lang="en-US" i="1" dirty="0"/>
              <a:t>the covenant you have made with humankind.</a:t>
            </a:r>
          </a:p>
          <a:p>
            <a:pPr marL="114300" indent="0">
              <a:buNone/>
            </a:pPr>
            <a:endParaRPr lang="en-US" i="1" dirty="0" smtClean="0"/>
          </a:p>
          <a:p>
            <a:pPr marL="114300" indent="0">
              <a:buNone/>
            </a:pPr>
            <a:endParaRPr lang="en-US" i="1" dirty="0"/>
          </a:p>
          <a:p>
            <a:pPr marL="114300" indent="0">
              <a:buNone/>
            </a:pPr>
            <a:r>
              <a:rPr lang="en-US" i="1" dirty="0" smtClean="0"/>
              <a:t>Priest</a:t>
            </a:r>
            <a:r>
              <a:rPr lang="en-US" i="1" dirty="0"/>
              <a:t>: </a:t>
            </a:r>
            <a:r>
              <a:rPr lang="en-US" i="1" dirty="0" smtClean="0"/>
              <a:t>		May </a:t>
            </a:r>
            <a:r>
              <a:rPr lang="en-US" i="1" dirty="0"/>
              <a:t>the Lord keep you safe all the days of your life. </a:t>
            </a:r>
            <a:endParaRPr lang="en-US" i="1" dirty="0" smtClean="0"/>
          </a:p>
          <a:p>
            <a:pPr marL="114300" indent="0">
              <a:buNone/>
            </a:pPr>
            <a:r>
              <a:rPr lang="en-US" i="1" dirty="0" smtClean="0"/>
              <a:t>		May </a:t>
            </a:r>
            <a:r>
              <a:rPr lang="en-US" i="1" dirty="0"/>
              <a:t>he be your comfort in </a:t>
            </a:r>
            <a:r>
              <a:rPr lang="en-US" i="1" dirty="0" smtClean="0"/>
              <a:t>adversity </a:t>
            </a:r>
          </a:p>
          <a:p>
            <a:pPr marL="114300" indent="0">
              <a:buNone/>
            </a:pPr>
            <a:r>
              <a:rPr lang="en-US" i="1" dirty="0" smtClean="0"/>
              <a:t>		and </a:t>
            </a:r>
            <a:r>
              <a:rPr lang="en-US" i="1" dirty="0"/>
              <a:t>your support in prosperity. </a:t>
            </a:r>
            <a:endParaRPr lang="en-US" i="1" dirty="0" smtClean="0"/>
          </a:p>
          <a:p>
            <a:pPr marL="114300" indent="0">
              <a:buNone/>
            </a:pPr>
            <a:r>
              <a:rPr lang="en-US" i="1" dirty="0" smtClean="0"/>
              <a:t>		May </a:t>
            </a:r>
            <a:r>
              <a:rPr lang="en-US" i="1" dirty="0"/>
              <a:t>he fill your home with his blessings. </a:t>
            </a:r>
            <a:endParaRPr lang="en-US" i="1" dirty="0" smtClean="0"/>
          </a:p>
          <a:p>
            <a:pPr marL="114300" indent="0">
              <a:buNone/>
            </a:pPr>
            <a:r>
              <a:rPr lang="en-US" i="1" dirty="0" smtClean="0"/>
              <a:t>		Through </a:t>
            </a:r>
            <a:r>
              <a:rPr lang="en-US" i="1" dirty="0"/>
              <a:t>Christ our Lord</a:t>
            </a:r>
            <a:r>
              <a:rPr lang="en-US" i="1" dirty="0" smtClean="0"/>
              <a:t>.</a:t>
            </a:r>
          </a:p>
          <a:p>
            <a:pPr marL="114300" indent="0">
              <a:buNone/>
            </a:pPr>
            <a:endParaRPr lang="en-US" i="1" dirty="0"/>
          </a:p>
          <a:p>
            <a:pPr marL="114300" indent="0">
              <a:buNone/>
            </a:pPr>
            <a:r>
              <a:rPr lang="en-US" i="1" dirty="0" smtClean="0"/>
              <a:t>All:		Amen.</a:t>
            </a:r>
            <a:endParaRPr lang="en-US" i="1" dirty="0"/>
          </a:p>
          <a:p>
            <a:pPr marL="114300" indent="0">
              <a:buNone/>
            </a:pPr>
            <a:endParaRPr lang="en-US" i="1" dirty="0"/>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45</a:t>
            </a:fld>
            <a:endParaRPr lang="en-US"/>
          </a:p>
        </p:txBody>
      </p:sp>
    </p:spTree>
    <p:extLst>
      <p:ext uri="{BB962C8B-B14F-4D97-AF65-F5344CB8AC3E}">
        <p14:creationId xmlns:p14="http://schemas.microsoft.com/office/powerpoint/2010/main" val="2091636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1138" y="642938"/>
            <a:ext cx="3254375" cy="2441575"/>
          </a:xfrm>
        </p:spPr>
      </p:sp>
      <p:sp>
        <p:nvSpPr>
          <p:cNvPr id="3" name="Notes Placeholder 2"/>
          <p:cNvSpPr>
            <a:spLocks noGrp="1"/>
          </p:cNvSpPr>
          <p:nvPr>
            <p:ph type="body" idx="1"/>
          </p:nvPr>
        </p:nvSpPr>
        <p:spPr>
          <a:xfrm>
            <a:off x="707708" y="3233737"/>
            <a:ext cx="5661660" cy="5427108"/>
          </a:xfrm>
        </p:spPr>
        <p:txBody>
          <a:bodyPr/>
          <a:lstStyle/>
          <a:p>
            <a:pPr marL="342900" marR="0" lvl="0" indent="-342900">
              <a:spcBef>
                <a:spcPts val="0"/>
              </a:spcBef>
              <a:spcAft>
                <a:spcPts val="0"/>
              </a:spcAft>
              <a:buFont typeface="+mj-lt"/>
              <a:buNone/>
            </a:pPr>
            <a:r>
              <a:rPr lang="en-US" b="1" dirty="0"/>
              <a:t>Blessing of Rings</a:t>
            </a:r>
          </a:p>
          <a:p>
            <a:pPr marL="457200" marR="0">
              <a:spcBef>
                <a:spcPts val="0"/>
              </a:spcBef>
              <a:spcAft>
                <a:spcPts val="0"/>
              </a:spcAft>
            </a:pPr>
            <a:r>
              <a:rPr lang="en-US" dirty="0"/>
              <a:t>The rings they have are acknowledged in prayer and may be incensed (243).  </a:t>
            </a:r>
          </a:p>
          <a:p>
            <a:pPr marL="457200" marR="0">
              <a:spcBef>
                <a:spcPts val="0"/>
              </a:spcBef>
              <a:spcAft>
                <a:spcPts val="0"/>
              </a:spcAft>
            </a:pPr>
            <a:r>
              <a:rPr lang="en-US" dirty="0"/>
              <a:t>If </a:t>
            </a:r>
            <a:r>
              <a:rPr lang="en-US" u="sng" dirty="0"/>
              <a:t>new</a:t>
            </a:r>
            <a:r>
              <a:rPr lang="en-US" dirty="0"/>
              <a:t> rings are </a:t>
            </a:r>
            <a:r>
              <a:rPr lang="en-US" dirty="0" smtClean="0"/>
              <a:t>presented,  </a:t>
            </a:r>
            <a:r>
              <a:rPr lang="en-US" dirty="0"/>
              <a:t>there is a prayer of blessing (244, 194).</a:t>
            </a:r>
          </a:p>
          <a:p>
            <a:pPr marL="457200" marR="0">
              <a:spcBef>
                <a:spcPts val="0"/>
              </a:spcBef>
              <a:spcAft>
                <a:spcPts val="0"/>
              </a:spcAft>
            </a:pPr>
            <a:endParaRPr lang="en-US" dirty="0"/>
          </a:p>
          <a:p>
            <a:pPr marL="342900" lvl="0" indent="-342900">
              <a:defRPr/>
            </a:pPr>
            <a:r>
              <a:rPr lang="en-US" b="1" dirty="0"/>
              <a:t>Universal Prayer (Prayer of the Faithful) </a:t>
            </a:r>
            <a:endParaRPr lang="en-US" b="1" dirty="0" smtClean="0"/>
          </a:p>
          <a:p>
            <a:pPr marL="342900" lvl="0" indent="-342900">
              <a:defRPr/>
            </a:pPr>
            <a:r>
              <a:rPr lang="en-US" dirty="0"/>
              <a:t>	</a:t>
            </a:r>
            <a:r>
              <a:rPr lang="en-US" dirty="0" smtClean="0"/>
              <a:t>in </a:t>
            </a:r>
            <a:r>
              <a:rPr lang="en-US" dirty="0"/>
              <a:t>the form used at Mass or in the form provided in 245-246.</a:t>
            </a:r>
          </a:p>
          <a:p>
            <a:pPr marL="342900" marR="0" lvl="0" indent="-342900">
              <a:spcBef>
                <a:spcPts val="0"/>
              </a:spcBef>
              <a:spcAft>
                <a:spcPts val="0"/>
              </a:spcAft>
              <a:buFont typeface="+mj-lt"/>
              <a:buNone/>
            </a:pPr>
            <a:endParaRPr lang="en-US" dirty="0" smtClean="0"/>
          </a:p>
          <a:p>
            <a:pPr marL="342900" marR="0" lvl="0" indent="-342900">
              <a:spcBef>
                <a:spcPts val="0"/>
              </a:spcBef>
              <a:spcAft>
                <a:spcPts val="0"/>
              </a:spcAft>
              <a:buFont typeface="+mj-lt"/>
              <a:buNone/>
            </a:pPr>
            <a:r>
              <a:rPr lang="en-US" b="1" dirty="0" smtClean="0"/>
              <a:t>The </a:t>
            </a:r>
            <a:r>
              <a:rPr lang="en-US" b="1" dirty="0"/>
              <a:t>Liturgy of the Eucharist </a:t>
            </a:r>
            <a:r>
              <a:rPr lang="en-US" dirty="0"/>
              <a:t>is celebrated as usual.  The husband and wife may bring up the bread and wine.</a:t>
            </a:r>
          </a:p>
          <a:p>
            <a:pPr marL="342900" marR="0" lvl="0" indent="-342900">
              <a:spcBef>
                <a:spcPts val="0"/>
              </a:spcBef>
              <a:spcAft>
                <a:spcPts val="0"/>
              </a:spcAft>
              <a:buFont typeface="+mj-lt"/>
              <a:buNone/>
            </a:pPr>
            <a:endParaRPr lang="en-US" dirty="0" smtClean="0"/>
          </a:p>
          <a:p>
            <a:pPr marL="342900" marR="0" lvl="0" indent="-342900">
              <a:spcBef>
                <a:spcPts val="0"/>
              </a:spcBef>
              <a:spcAft>
                <a:spcPts val="0"/>
              </a:spcAft>
              <a:buFont typeface="+mj-lt"/>
              <a:buNone/>
            </a:pPr>
            <a:r>
              <a:rPr lang="en-US" b="1" dirty="0" smtClean="0"/>
              <a:t>Prayer of Blessing</a:t>
            </a:r>
            <a:endParaRPr lang="en-US" b="1" dirty="0"/>
          </a:p>
          <a:p>
            <a:pPr marL="342900" marR="0" lvl="0" indent="-342900">
              <a:spcBef>
                <a:spcPts val="0"/>
              </a:spcBef>
              <a:spcAft>
                <a:spcPts val="0"/>
              </a:spcAft>
              <a:buFont typeface="+mj-lt"/>
              <a:buNone/>
            </a:pPr>
            <a:r>
              <a:rPr lang="en-US" dirty="0"/>
              <a:t>After the </a:t>
            </a:r>
            <a:r>
              <a:rPr lang="en-US" i="1" dirty="0"/>
              <a:t>Our Father</a:t>
            </a:r>
            <a:r>
              <a:rPr lang="en-US" dirty="0"/>
              <a:t>, “Deliver us . . .,” is omitted and the Priest faces the couple with extended hands </a:t>
            </a:r>
            <a:r>
              <a:rPr lang="en-US" dirty="0" smtClean="0"/>
              <a:t>and prays </a:t>
            </a:r>
            <a:r>
              <a:rPr lang="en-US" dirty="0"/>
              <a:t>for </a:t>
            </a:r>
            <a:r>
              <a:rPr lang="en-US" dirty="0" smtClean="0"/>
              <a:t>them, using the </a:t>
            </a:r>
            <a:r>
              <a:rPr lang="en-US" dirty="0"/>
              <a:t>text in 248</a:t>
            </a:r>
            <a:r>
              <a:rPr lang="en-US" dirty="0" smtClean="0"/>
              <a:t>.</a:t>
            </a:r>
          </a:p>
          <a:p>
            <a:pPr marL="342900" marR="0" lvl="0" indent="-342900">
              <a:spcBef>
                <a:spcPts val="0"/>
              </a:spcBef>
              <a:spcAft>
                <a:spcPts val="0"/>
              </a:spcAft>
              <a:buFont typeface="+mj-lt"/>
              <a:buNone/>
            </a:pPr>
            <a:endParaRPr lang="en-US" dirty="0" smtClean="0"/>
          </a:p>
          <a:p>
            <a:pPr marL="342900" marR="0" lvl="0" indent="-342900">
              <a:spcBef>
                <a:spcPts val="0"/>
              </a:spcBef>
              <a:spcAft>
                <a:spcPts val="0"/>
              </a:spcAft>
              <a:buFont typeface="+mj-lt"/>
              <a:buNone/>
            </a:pPr>
            <a:r>
              <a:rPr lang="en-US" b="1" dirty="0" smtClean="0"/>
              <a:t>Sign of Peace</a:t>
            </a:r>
          </a:p>
          <a:p>
            <a:pPr marL="342900" marR="0" lvl="0" indent="-342900">
              <a:spcBef>
                <a:spcPts val="0"/>
              </a:spcBef>
              <a:spcAft>
                <a:spcPts val="0"/>
              </a:spcAft>
              <a:buFont typeface="+mj-lt"/>
              <a:buNone/>
            </a:pPr>
            <a:r>
              <a:rPr lang="en-US" dirty="0" smtClean="0"/>
              <a:t>In </a:t>
            </a:r>
            <a:r>
              <a:rPr lang="en-US" dirty="0"/>
              <a:t>accord with local custom the couple and all others may offer one another a sign that </a:t>
            </a:r>
            <a:r>
              <a:rPr lang="en-US" dirty="0" smtClean="0"/>
              <a:t>suitably </a:t>
            </a:r>
            <a:r>
              <a:rPr lang="en-US" dirty="0"/>
              <a:t>expresses peace and charity (249</a:t>
            </a:r>
            <a:r>
              <a:rPr lang="en-US" dirty="0" smtClean="0"/>
              <a:t>).</a:t>
            </a:r>
          </a:p>
          <a:p>
            <a:pPr marL="342900" marR="0" lvl="0" indent="-342900">
              <a:spcBef>
                <a:spcPts val="0"/>
              </a:spcBef>
              <a:spcAft>
                <a:spcPts val="0"/>
              </a:spcAft>
              <a:buFont typeface="+mj-lt"/>
              <a:buNone/>
            </a:pPr>
            <a:endParaRPr lang="en-US" dirty="0"/>
          </a:p>
          <a:p>
            <a:pPr marL="342900" marR="0" lvl="0" indent="-342900">
              <a:spcBef>
                <a:spcPts val="0"/>
              </a:spcBef>
              <a:spcAft>
                <a:spcPts val="0"/>
              </a:spcAft>
              <a:buFont typeface="+mj-lt"/>
              <a:buNone/>
            </a:pPr>
            <a:r>
              <a:rPr lang="en-US" b="1" dirty="0" smtClean="0"/>
              <a:t>Holy Communion</a:t>
            </a:r>
          </a:p>
          <a:p>
            <a:pPr marL="342900" marR="0" lvl="0" indent="-342900">
              <a:spcBef>
                <a:spcPts val="0"/>
              </a:spcBef>
              <a:spcAft>
                <a:spcPts val="0"/>
              </a:spcAft>
              <a:buFont typeface="+mj-lt"/>
              <a:buNone/>
            </a:pPr>
            <a:r>
              <a:rPr lang="en-US" dirty="0" smtClean="0"/>
              <a:t>The </a:t>
            </a:r>
            <a:r>
              <a:rPr lang="en-US" dirty="0"/>
              <a:t>couple may receive Communion under both kinds (250</a:t>
            </a:r>
            <a:r>
              <a:rPr lang="en-US" dirty="0" smtClean="0"/>
              <a:t>).  In </a:t>
            </a:r>
            <a:r>
              <a:rPr lang="en-US" dirty="0"/>
              <a:t>many dioceses the </a:t>
            </a:r>
          </a:p>
          <a:p>
            <a:pPr marL="342900" marR="0" lvl="0" indent="-342900">
              <a:spcBef>
                <a:spcPts val="0"/>
              </a:spcBef>
              <a:spcAft>
                <a:spcPts val="0"/>
              </a:spcAft>
              <a:buFont typeface="+mj-lt"/>
              <a:buNone/>
            </a:pPr>
            <a:r>
              <a:rPr lang="en-US" dirty="0" smtClean="0"/>
              <a:t>Bishop </a:t>
            </a:r>
            <a:r>
              <a:rPr lang="en-US" dirty="0"/>
              <a:t>has already given permission for all the faithful to receive Communion under </a:t>
            </a:r>
            <a:endParaRPr lang="en-US" dirty="0" smtClean="0"/>
          </a:p>
          <a:p>
            <a:pPr marL="342900" marR="0" lvl="0" indent="-342900">
              <a:spcBef>
                <a:spcPts val="0"/>
              </a:spcBef>
              <a:spcAft>
                <a:spcPts val="0"/>
              </a:spcAft>
              <a:buFont typeface="+mj-lt"/>
              <a:buNone/>
            </a:pPr>
            <a:r>
              <a:rPr lang="en-US" dirty="0" smtClean="0"/>
              <a:t>both </a:t>
            </a:r>
            <a:r>
              <a:rPr lang="en-US" dirty="0"/>
              <a:t>kinds as indicated in the General Instruction of the Roman </a:t>
            </a:r>
            <a:r>
              <a:rPr lang="en-US" dirty="0" smtClean="0"/>
              <a:t>Missal (GIRM 223).  This</a:t>
            </a:r>
          </a:p>
          <a:p>
            <a:pPr marL="342900" marR="0" lvl="0" indent="-342900">
              <a:spcBef>
                <a:spcPts val="0"/>
              </a:spcBef>
              <a:spcAft>
                <a:spcPts val="0"/>
              </a:spcAft>
              <a:buFont typeface="+mj-lt"/>
              <a:buNone/>
            </a:pPr>
            <a:r>
              <a:rPr lang="en-US" dirty="0" smtClean="0"/>
              <a:t>directive </a:t>
            </a:r>
            <a:r>
              <a:rPr lang="en-US" dirty="0"/>
              <a:t>then would only be applicable in dioceses where the diocesan </a:t>
            </a:r>
            <a:r>
              <a:rPr lang="en-US" dirty="0" smtClean="0"/>
              <a:t>Bishop </a:t>
            </a:r>
            <a:r>
              <a:rPr lang="en-US" dirty="0"/>
              <a:t>has </a:t>
            </a:r>
            <a:r>
              <a:rPr lang="en-US" dirty="0" smtClean="0"/>
              <a:t>not</a:t>
            </a:r>
          </a:p>
          <a:p>
            <a:pPr marL="342900" marR="0" lvl="0" indent="-342900">
              <a:spcBef>
                <a:spcPts val="0"/>
              </a:spcBef>
              <a:spcAft>
                <a:spcPts val="0"/>
              </a:spcAft>
              <a:buFont typeface="+mj-lt"/>
              <a:buNone/>
            </a:pPr>
            <a:r>
              <a:rPr lang="en-US" dirty="0" smtClean="0"/>
              <a:t>given </a:t>
            </a:r>
            <a:r>
              <a:rPr lang="en-US" dirty="0"/>
              <a:t>permission for Communion under both forms for all the faithful</a:t>
            </a:r>
            <a:r>
              <a:rPr lang="en-US" dirty="0" smtClean="0"/>
              <a:t>.</a:t>
            </a:r>
          </a:p>
          <a:p>
            <a:pPr marL="342900" marR="0" lvl="0" indent="-342900">
              <a:spcBef>
                <a:spcPts val="0"/>
              </a:spcBef>
              <a:spcAft>
                <a:spcPts val="0"/>
              </a:spcAft>
              <a:buFont typeface="+mj-lt"/>
              <a:buNone/>
            </a:pPr>
            <a:endParaRPr lang="en-US" dirty="0" smtClean="0"/>
          </a:p>
          <a:p>
            <a:pPr marL="342900" marR="0" lvl="0" indent="-342900">
              <a:spcBef>
                <a:spcPts val="0"/>
              </a:spcBef>
              <a:spcAft>
                <a:spcPts val="0"/>
              </a:spcAft>
              <a:buFont typeface="+mj-lt"/>
              <a:buNone/>
            </a:pPr>
            <a:r>
              <a:rPr lang="en-US" b="1" dirty="0" smtClean="0"/>
              <a:t>Final Blessing</a:t>
            </a:r>
            <a:endParaRPr lang="en-US" b="1" dirty="0"/>
          </a:p>
          <a:p>
            <a:pPr marL="342900" marR="0" lvl="0" indent="-342900">
              <a:spcBef>
                <a:spcPts val="0"/>
              </a:spcBef>
              <a:spcAft>
                <a:spcPts val="0"/>
              </a:spcAft>
              <a:buFont typeface="+mj-lt"/>
              <a:buNone/>
            </a:pPr>
            <a:r>
              <a:rPr lang="en-US" dirty="0"/>
              <a:t>The Priest gives a final blessing of the couple and those present in the usual manner </a:t>
            </a:r>
            <a:r>
              <a:rPr lang="en-US" dirty="0" smtClean="0"/>
              <a:t>or</a:t>
            </a:r>
          </a:p>
          <a:p>
            <a:pPr marL="342900" marR="0" lvl="0" indent="-342900">
              <a:spcBef>
                <a:spcPts val="0"/>
              </a:spcBef>
              <a:spcAft>
                <a:spcPts val="0"/>
              </a:spcAft>
              <a:buFont typeface="+mj-lt"/>
              <a:buNone/>
            </a:pPr>
            <a:r>
              <a:rPr lang="en-US" dirty="0" smtClean="0"/>
              <a:t>with </a:t>
            </a:r>
            <a:r>
              <a:rPr lang="en-US" dirty="0"/>
              <a:t>a more solemn formula (251).</a:t>
            </a: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46</a:t>
            </a:fld>
            <a:endParaRPr lang="en-US"/>
          </a:p>
        </p:txBody>
      </p:sp>
    </p:spTree>
    <p:extLst>
      <p:ext uri="{BB962C8B-B14F-4D97-AF65-F5344CB8AC3E}">
        <p14:creationId xmlns:p14="http://schemas.microsoft.com/office/powerpoint/2010/main" val="3327593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795338"/>
            <a:ext cx="3635375" cy="2727325"/>
          </a:xfrm>
        </p:spPr>
      </p:sp>
      <p:sp>
        <p:nvSpPr>
          <p:cNvPr id="3" name="Notes Placeholder 2"/>
          <p:cNvSpPr>
            <a:spLocks noGrp="1"/>
          </p:cNvSpPr>
          <p:nvPr>
            <p:ph type="body" idx="1"/>
          </p:nvPr>
        </p:nvSpPr>
        <p:spPr>
          <a:xfrm>
            <a:off x="642937" y="3919537"/>
            <a:ext cx="5661660" cy="4343400"/>
          </a:xfrm>
        </p:spPr>
        <p:txBody>
          <a:bodyPr/>
          <a:lstStyle/>
          <a:p>
            <a:r>
              <a:rPr lang="en-US" dirty="0" smtClean="0"/>
              <a:t>Music is an important element in the wedding </a:t>
            </a:r>
            <a:r>
              <a:rPr lang="en-US" dirty="0"/>
              <a:t>l</a:t>
            </a:r>
            <a:r>
              <a:rPr lang="en-US" dirty="0" smtClean="0"/>
              <a:t>iturgy. Ask any parish musician and he/she can tell you that this is often one of the most contentious part of preparing the liturgy.</a:t>
            </a:r>
          </a:p>
          <a:p>
            <a:endParaRPr lang="en-US" dirty="0"/>
          </a:p>
          <a:p>
            <a:r>
              <a:rPr lang="en-US" dirty="0" smtClean="0"/>
              <a:t>Bearing in mind all that we have just learned within </a:t>
            </a:r>
            <a:r>
              <a:rPr lang="en-US" i="1" dirty="0" smtClean="0"/>
              <a:t>The Order of Celebrating Matrimony</a:t>
            </a:r>
            <a:r>
              <a:rPr lang="en-US" dirty="0" smtClean="0"/>
              <a:t>, let’s review some basic principles about music for the wedding liturgy.</a:t>
            </a:r>
            <a:endParaRPr lang="en-US" dirty="0"/>
          </a:p>
          <a:p>
            <a:endParaRPr lang="en-US" dirty="0"/>
          </a:p>
          <a:p>
            <a:r>
              <a:rPr lang="en-US" dirty="0" smtClean="0"/>
              <a:t>First, we will examine some pastoral considerations – 1) how to best prepare the couple(s) and aid them in making sound choices; 2) the role of competent music ministers (when often a family friend or college roommate has been recruited); and 3) all we must do to ensure the “full conscious and active participation of the assembly” (SC 14).</a:t>
            </a:r>
          </a:p>
          <a:p>
            <a:endParaRPr lang="en-US" dirty="0"/>
          </a:p>
          <a:p>
            <a:r>
              <a:rPr lang="en-US" dirty="0" smtClean="0"/>
              <a:t>Second, as a segue to the notion of full, conscious, active participation, we will look at some principles for preparing a  worship aid.</a:t>
            </a:r>
          </a:p>
          <a:p>
            <a:endParaRPr lang="en-US" dirty="0"/>
          </a:p>
          <a:p>
            <a:r>
              <a:rPr lang="en-US" dirty="0" smtClean="0"/>
              <a:t>Third, we will examine the choice of music, using the famous “three judgments.”   We will discuss secular music and recorded music.  And, reviewing the musical elements we have already discussed today, we will discuss choosing music which is at the service of the Liturgy.</a:t>
            </a:r>
          </a:p>
          <a:p>
            <a:endParaRPr lang="en-US" dirty="0"/>
          </a:p>
          <a:p>
            <a:r>
              <a:rPr lang="en-US" dirty="0" smtClean="0"/>
              <a:t>Finally, we will discuss some practical issues, such as diocesan and parish guidelines and copyrights.</a:t>
            </a:r>
          </a:p>
          <a:p>
            <a:endParaRPr lang="en-US" dirty="0" smtClean="0">
              <a:solidFill>
                <a:srgbClr val="FF0000"/>
              </a:solidFill>
            </a:endParaRPr>
          </a:p>
          <a:p>
            <a:endParaRPr lang="en-US" dirty="0" smtClean="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47</a:t>
            </a:fld>
            <a:endParaRPr lang="en-US"/>
          </a:p>
        </p:txBody>
      </p:sp>
    </p:spTree>
    <p:extLst>
      <p:ext uri="{BB962C8B-B14F-4D97-AF65-F5344CB8AC3E}">
        <p14:creationId xmlns:p14="http://schemas.microsoft.com/office/powerpoint/2010/main" val="16278212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14538" y="566738"/>
            <a:ext cx="2743200" cy="2058987"/>
          </a:xfrm>
        </p:spPr>
      </p:sp>
      <p:sp>
        <p:nvSpPr>
          <p:cNvPr id="3" name="Notes Placeholder 2"/>
          <p:cNvSpPr>
            <a:spLocks noGrp="1"/>
          </p:cNvSpPr>
          <p:nvPr>
            <p:ph type="body" idx="1"/>
          </p:nvPr>
        </p:nvSpPr>
        <p:spPr>
          <a:xfrm>
            <a:off x="707708" y="2852737"/>
            <a:ext cx="5661660" cy="5808108"/>
          </a:xfrm>
        </p:spPr>
        <p:txBody>
          <a:bodyPr/>
          <a:lstStyle/>
          <a:p>
            <a:endParaRPr lang="en-US" dirty="0"/>
          </a:p>
          <a:p>
            <a:r>
              <a:rPr lang="en-US" dirty="0" smtClean="0"/>
              <a:t>      </a:t>
            </a:r>
            <a:r>
              <a:rPr lang="en-US" dirty="0" smtClean="0">
                <a:sym typeface="Wingdings"/>
              </a:rPr>
              <a:t></a:t>
            </a:r>
            <a:r>
              <a:rPr lang="en-US" dirty="0" smtClean="0"/>
              <a:t> </a:t>
            </a:r>
            <a:r>
              <a:rPr lang="en-US" sz="1100" dirty="0" smtClean="0"/>
              <a:t>Our first consideration must always be pastoral</a:t>
            </a:r>
            <a:r>
              <a:rPr lang="en-US" sz="1100" dirty="0"/>
              <a:t>. </a:t>
            </a:r>
            <a:r>
              <a:rPr lang="en-US" sz="1100" dirty="0" smtClean="0"/>
              <a:t> Before </a:t>
            </a:r>
            <a:r>
              <a:rPr lang="en-US" sz="1100" dirty="0"/>
              <a:t>all else, we need to extend a warm welcome! </a:t>
            </a:r>
            <a:r>
              <a:rPr lang="en-US" sz="1100" dirty="0" smtClean="0"/>
              <a:t> Most couples come to our parishes with little formal knowledge of liturgy, even if they are “good practicing Catholics.”  Others have been away from regular church attendance for a while and will need some pastoral care.    Many brides and grooms are influenced by what they saw and heard at a friend’s wedding which may or may not have been celebrated in a Catholic church.  And, of course,  internet searches suggest all kinds of “wedding songs.”</a:t>
            </a:r>
          </a:p>
          <a:p>
            <a:r>
              <a:rPr lang="en-US" sz="1100" dirty="0"/>
              <a:t> </a:t>
            </a:r>
            <a:r>
              <a:rPr lang="en-US" sz="1100" dirty="0" smtClean="0"/>
              <a:t>      Therefore, it is important that we provide resources which will not only catechize the engaged couple, but also help them to embrace the holiness of the liturgical celebration. Perhaps the Music Director meets with them one-on-one. Perhaps you gather engaged couples for a “demonstration” of wedding music and catechesis on the liturgy.  Perhaps both the Presider and Musician use a parish guideline with suggested hymnody (which should not be restrictive or exclusive).  How often does music about God’s gift of love enter the parish’s repertoire so that it would become a “favorite” for couples?  [More…]</a:t>
            </a:r>
          </a:p>
          <a:p>
            <a:endParaRPr lang="en-US" sz="1100" dirty="0"/>
          </a:p>
          <a:p>
            <a:r>
              <a:rPr lang="en-US" sz="1100" dirty="0"/>
              <a:t> </a:t>
            </a:r>
            <a:r>
              <a:rPr lang="en-US" sz="1100" dirty="0" smtClean="0"/>
              <a:t>      </a:t>
            </a:r>
            <a:r>
              <a:rPr lang="en-US" sz="1100" dirty="0" smtClean="0">
                <a:sym typeface="Wingdings"/>
              </a:rPr>
              <a:t></a:t>
            </a:r>
            <a:r>
              <a:rPr lang="en-US" sz="1100" dirty="0" smtClean="0"/>
              <a:t>How many of your parish musicians (or local talent) are placed at the service of weddings?  Do couples know that parish cantors can serve at the wedding?  Do family friends (trained or untrained) have to step in to do this on a Saturday afternoon?   How can we “screen” volunteers or recruit more to serve at ALL our sacramental celebrations?  [More…]</a:t>
            </a:r>
          </a:p>
          <a:p>
            <a:endParaRPr lang="en-US" sz="1100" dirty="0"/>
          </a:p>
          <a:p>
            <a:pPr>
              <a:defRPr/>
            </a:pPr>
            <a:r>
              <a:rPr lang="en-US" sz="1100" dirty="0" smtClean="0"/>
              <a:t>      </a:t>
            </a:r>
            <a:r>
              <a:rPr lang="en-US" sz="1100" dirty="0" smtClean="0">
                <a:sym typeface="Wingdings"/>
              </a:rPr>
              <a:t></a:t>
            </a:r>
            <a:r>
              <a:rPr lang="en-US" sz="1100" dirty="0" smtClean="0"/>
              <a:t> In agreement with the </a:t>
            </a:r>
            <a:r>
              <a:rPr lang="en-US" sz="1100" i="1" dirty="0" smtClean="0"/>
              <a:t>Constitution of the Sacred Liturgy </a:t>
            </a:r>
            <a:r>
              <a:rPr lang="en-US" sz="1100" dirty="0" smtClean="0"/>
              <a:t>(14), we should do all we can to foster the full, conscious and active participation of the assembly – an assembly which might be quite diverse!  This might mean </a:t>
            </a:r>
          </a:p>
          <a:p>
            <a:pPr marL="171450" indent="-171450">
              <a:buFont typeface="Wingdings" panose="05000000000000000000" pitchFamily="2" charset="2"/>
              <a:buChar char="§"/>
              <a:defRPr/>
            </a:pPr>
            <a:r>
              <a:rPr lang="en-US" sz="1100" dirty="0" smtClean="0"/>
              <a:t>using common hymn tunes</a:t>
            </a:r>
          </a:p>
          <a:p>
            <a:pPr marL="171450" indent="-171450">
              <a:buFont typeface="Wingdings" panose="05000000000000000000" pitchFamily="2" charset="2"/>
              <a:buChar char="§"/>
              <a:defRPr/>
            </a:pPr>
            <a:r>
              <a:rPr lang="en-US" sz="1100" dirty="0" smtClean="0"/>
              <a:t>employing a skilled cantor who knows how to lead an assembly versus “performing a solo”</a:t>
            </a:r>
          </a:p>
          <a:p>
            <a:pPr marL="171450" indent="-171450">
              <a:buFont typeface="Wingdings" panose="05000000000000000000" pitchFamily="2" charset="2"/>
              <a:buChar char="§"/>
              <a:defRPr/>
            </a:pPr>
            <a:r>
              <a:rPr lang="en-US" sz="1100" dirty="0" smtClean="0"/>
              <a:t>using refrain style hymns that might be easier to “pick up” </a:t>
            </a:r>
          </a:p>
          <a:p>
            <a:pPr marL="171450" indent="-171450">
              <a:buFont typeface="Wingdings" panose="05000000000000000000" pitchFamily="2" charset="2"/>
              <a:buChar char="§"/>
              <a:defRPr/>
            </a:pPr>
            <a:r>
              <a:rPr lang="en-US" sz="1100" dirty="0" smtClean="0"/>
              <a:t>and preparing worship aids which go far beyond “a wedding program.”   </a:t>
            </a:r>
          </a:p>
          <a:p>
            <a:pPr>
              <a:defRPr/>
            </a:pPr>
            <a:endParaRPr lang="en-US" sz="1100" dirty="0"/>
          </a:p>
          <a:p>
            <a:pPr>
              <a:defRPr/>
            </a:pPr>
            <a:r>
              <a:rPr lang="en-US" sz="1100" dirty="0" smtClean="0"/>
              <a:t>Is this part of the discussion with the bride and groom? </a:t>
            </a:r>
          </a:p>
          <a:p>
            <a:pPr>
              <a:defRPr/>
            </a:pPr>
            <a:r>
              <a:rPr lang="en-US" sz="1100" dirty="0" smtClean="0"/>
              <a:t>Is this part of the discussion among all parish staff members who serve them?  [More…]</a:t>
            </a:r>
            <a:endParaRPr lang="en-US" sz="1100" dirty="0"/>
          </a:p>
        </p:txBody>
      </p:sp>
      <p:sp>
        <p:nvSpPr>
          <p:cNvPr id="4" name="Slide Number Placeholder 3"/>
          <p:cNvSpPr>
            <a:spLocks noGrp="1"/>
          </p:cNvSpPr>
          <p:nvPr>
            <p:ph type="sldNum" sz="quarter" idx="10"/>
          </p:nvPr>
        </p:nvSpPr>
        <p:spPr/>
        <p:txBody>
          <a:bodyPr/>
          <a:lstStyle/>
          <a:p>
            <a:fld id="{326AF745-70E0-496A-85AD-A3B7B3E88320}" type="slidenum">
              <a:rPr lang="en-US" smtClean="0"/>
              <a:t>48</a:t>
            </a:fld>
            <a:endParaRPr lang="en-US"/>
          </a:p>
        </p:txBody>
      </p:sp>
    </p:spTree>
    <p:extLst>
      <p:ext uri="{BB962C8B-B14F-4D97-AF65-F5344CB8AC3E}">
        <p14:creationId xmlns:p14="http://schemas.microsoft.com/office/powerpoint/2010/main" val="13368733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1138" y="642938"/>
            <a:ext cx="3940175" cy="2955925"/>
          </a:xfrm>
        </p:spPr>
      </p:sp>
      <p:sp>
        <p:nvSpPr>
          <p:cNvPr id="3" name="Notes Placeholder 2"/>
          <p:cNvSpPr>
            <a:spLocks noGrp="1"/>
          </p:cNvSpPr>
          <p:nvPr>
            <p:ph type="body" idx="1"/>
          </p:nvPr>
        </p:nvSpPr>
        <p:spPr>
          <a:xfrm>
            <a:off x="707708" y="4071937"/>
            <a:ext cx="5661660" cy="4588908"/>
          </a:xfrm>
        </p:spPr>
        <p:txBody>
          <a:bodyPr/>
          <a:lstStyle/>
          <a:p>
            <a:pPr>
              <a:defRPr/>
            </a:pPr>
            <a:r>
              <a:rPr lang="en-US" dirty="0" smtClean="0"/>
              <a:t>Well-produced and well-constructed worship </a:t>
            </a:r>
            <a:r>
              <a:rPr lang="en-US" dirty="0"/>
              <a:t>aids </a:t>
            </a:r>
            <a:r>
              <a:rPr lang="en-US" dirty="0" smtClean="0"/>
              <a:t> will greatly encourage the participation of the assembly --  an </a:t>
            </a:r>
            <a:r>
              <a:rPr lang="en-US" dirty="0"/>
              <a:t>assembly </a:t>
            </a:r>
            <a:r>
              <a:rPr lang="en-US" dirty="0" smtClean="0"/>
              <a:t>which is most </a:t>
            </a:r>
            <a:r>
              <a:rPr lang="en-US" dirty="0"/>
              <a:t>likely made up of practicing and non-practicing Catholics, people from different parishes with different repertoire, and people from different faith traditions, different cultures and ethnicities, etc.</a:t>
            </a:r>
          </a:p>
          <a:p>
            <a:pPr>
              <a:defRPr/>
            </a:pPr>
            <a:endParaRPr lang="en-US" b="1" dirty="0"/>
          </a:p>
          <a:p>
            <a:pPr>
              <a:defRPr/>
            </a:pPr>
            <a:r>
              <a:rPr lang="en-US" i="1" dirty="0" smtClean="0"/>
              <a:t>“</a:t>
            </a:r>
            <a:r>
              <a:rPr lang="en-US" i="1" dirty="0"/>
              <a:t>Since the celebration of marriage is a communal celebration, participation aids should be provided to the congregation so that they might follow the ritual with understanding. This, in turn, allows them to have full and active participation in the celebration. Participation aids should include especially those elements of the Liturgy unique to the marriage rite, as well as translations of any songs not sung in the vernacular. Such participation aids should also include proper copyright notices for permission to use copyrighted music in the program” (</a:t>
            </a:r>
            <a:r>
              <a:rPr lang="en-US" i="1" dirty="0" smtClean="0"/>
              <a:t>Sing to the Lord: Music in Divine Worship, 224).</a:t>
            </a:r>
          </a:p>
          <a:p>
            <a:pPr>
              <a:defRPr/>
            </a:pPr>
            <a:endParaRPr lang="en-US" dirty="0"/>
          </a:p>
          <a:p>
            <a:pPr>
              <a:defRPr/>
            </a:pPr>
            <a:r>
              <a:rPr lang="en-US" dirty="0" smtClean="0"/>
              <a:t>In general, a worship aid should contain</a:t>
            </a:r>
          </a:p>
          <a:p>
            <a:pPr marL="171450" indent="-171450">
              <a:buFont typeface="Wingdings" panose="05000000000000000000" pitchFamily="2" charset="2"/>
              <a:buChar char="§"/>
              <a:defRPr/>
            </a:pPr>
            <a:r>
              <a:rPr lang="en-US" dirty="0" smtClean="0"/>
              <a:t>The entire Order of the Liturgy</a:t>
            </a:r>
          </a:p>
          <a:p>
            <a:pPr marL="171450" indent="-171450">
              <a:buFont typeface="Wingdings" panose="05000000000000000000" pitchFamily="2" charset="2"/>
              <a:buChar char="§"/>
              <a:defRPr/>
            </a:pPr>
            <a:r>
              <a:rPr lang="en-US" dirty="0" smtClean="0"/>
              <a:t>The prayers and dialogues that require assembly participation</a:t>
            </a:r>
          </a:p>
          <a:p>
            <a:pPr marL="171450" indent="-171450">
              <a:buFont typeface="Wingdings" panose="05000000000000000000" pitchFamily="2" charset="2"/>
              <a:buChar char="§"/>
              <a:defRPr/>
            </a:pPr>
            <a:r>
              <a:rPr lang="en-US" dirty="0" smtClean="0"/>
              <a:t>All music which requires assembly participation (along with musical notation)</a:t>
            </a:r>
          </a:p>
          <a:p>
            <a:pPr marL="171450" indent="-171450">
              <a:buFont typeface="Wingdings" panose="05000000000000000000" pitchFamily="2" charset="2"/>
              <a:buChar char="§"/>
              <a:defRPr/>
            </a:pPr>
            <a:r>
              <a:rPr lang="en-US" dirty="0" smtClean="0"/>
              <a:t>And, of course, all copyright acknowledgements (including ICEL acknowledgements)</a:t>
            </a:r>
          </a:p>
          <a:p>
            <a:pPr marL="171450" indent="-171450">
              <a:buFont typeface="Wingdings" panose="05000000000000000000" pitchFamily="2" charset="2"/>
              <a:buChar char="§"/>
              <a:defRPr/>
            </a:pPr>
            <a:endParaRPr lang="en-US" dirty="0"/>
          </a:p>
          <a:p>
            <a:pPr marL="171450" indent="-171450">
              <a:buFont typeface="Wingdings" panose="05000000000000000000" pitchFamily="2" charset="2"/>
              <a:buChar char="§"/>
              <a:defRPr/>
            </a:pPr>
            <a:endParaRPr lang="en-US" dirty="0" smtClean="0"/>
          </a:p>
          <a:p>
            <a:pPr>
              <a:defRPr/>
            </a:pPr>
            <a:r>
              <a:rPr lang="en-US" dirty="0" smtClean="0"/>
              <a:t>Among the resources which the FDLC has produced is </a:t>
            </a:r>
            <a:r>
              <a:rPr lang="en-US" b="1" dirty="0" smtClean="0"/>
              <a:t>“The Gift of Love: A Bride and Groom’s Guide  to Preparing the Wedding Liturgy.” </a:t>
            </a:r>
            <a:r>
              <a:rPr lang="en-US" dirty="0" smtClean="0"/>
              <a:t>It includes all necessary elements of the liturgy,  people’s parts, and proper vocabulary.   It also provides helpful information on each of the three rites of Marriage.</a:t>
            </a: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49</a:t>
            </a:fld>
            <a:endParaRPr lang="en-US"/>
          </a:p>
        </p:txBody>
      </p:sp>
    </p:spTree>
    <p:extLst>
      <p:ext uri="{BB962C8B-B14F-4D97-AF65-F5344CB8AC3E}">
        <p14:creationId xmlns:p14="http://schemas.microsoft.com/office/powerpoint/2010/main" val="223467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1138" y="871538"/>
            <a:ext cx="3757612" cy="2819400"/>
          </a:xfrm>
        </p:spPr>
      </p:sp>
      <p:sp>
        <p:nvSpPr>
          <p:cNvPr id="3" name="Notes Placeholder 2"/>
          <p:cNvSpPr>
            <a:spLocks noGrp="1"/>
          </p:cNvSpPr>
          <p:nvPr>
            <p:ph type="body" idx="1"/>
          </p:nvPr>
        </p:nvSpPr>
        <p:spPr>
          <a:xfrm>
            <a:off x="707708" y="4300537"/>
            <a:ext cx="5661660" cy="4360308"/>
          </a:xfrm>
        </p:spPr>
        <p:txBody>
          <a:bodyPr/>
          <a:lstStyle/>
          <a:p>
            <a:endParaRPr lang="en-US" b="1" dirty="0" smtClean="0">
              <a:solidFill>
                <a:srgbClr val="FF0000"/>
              </a:solidFill>
            </a:endParaRPr>
          </a:p>
          <a:p>
            <a:r>
              <a:rPr lang="en-US" dirty="0" smtClean="0"/>
              <a:t>Prelude Music should also be religious music, not a secular song. Here, might be a good time for a favorite Marian hymn.</a:t>
            </a:r>
          </a:p>
          <a:p>
            <a:endParaRPr lang="en-US" dirty="0"/>
          </a:p>
          <a:p>
            <a:r>
              <a:rPr lang="en-US" dirty="0" smtClean="0"/>
              <a:t>Distinguish among music which accompanies the liturgical action (e.g., Communion Hymn) and music which is the ritual action (e.g., Gloria).</a:t>
            </a:r>
            <a:endParaRPr lang="en-US" dirty="0"/>
          </a:p>
          <a:p>
            <a:endParaRPr lang="en-US" dirty="0" smtClean="0"/>
          </a:p>
          <a:p>
            <a:r>
              <a:rPr lang="en-US" dirty="0" smtClean="0"/>
              <a:t>Choose Mass settings should be familiar to most in the assembly.</a:t>
            </a: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a:solidFill>
                <a:srgbClr val="FF0000"/>
              </a:solidFill>
            </a:endParaRPr>
          </a:p>
          <a:p>
            <a:r>
              <a:rPr lang="en-US" b="1" dirty="0" smtClean="0">
                <a:solidFill>
                  <a:srgbClr val="C00000"/>
                </a:solidFill>
              </a:rPr>
              <a:t>Presenters: Please see attached word document for this page of script</a:t>
            </a:r>
          </a:p>
          <a:p>
            <a:endParaRPr lang="en-US" b="1" dirty="0">
              <a:solidFill>
                <a:srgbClr val="FF0000"/>
              </a:solidFill>
            </a:endParaRPr>
          </a:p>
          <a:p>
            <a:endParaRPr lang="en-US" dirty="0">
              <a:solidFill>
                <a:srgbClr val="FF0000"/>
              </a:solidFill>
            </a:endParaRPr>
          </a:p>
          <a:p>
            <a:r>
              <a:rPr lang="en-US" dirty="0">
                <a:solidFill>
                  <a:srgbClr val="FF0000"/>
                </a:solidFill>
              </a:rPr>
              <a:t> </a:t>
            </a: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326AF745-70E0-496A-85AD-A3B7B3E88320}" type="slidenum">
              <a:rPr lang="en-US" smtClean="0"/>
              <a:t>50</a:t>
            </a:fld>
            <a:endParaRPr lang="en-US"/>
          </a:p>
        </p:txBody>
      </p:sp>
    </p:spTree>
    <p:extLst>
      <p:ext uri="{BB962C8B-B14F-4D97-AF65-F5344CB8AC3E}">
        <p14:creationId xmlns:p14="http://schemas.microsoft.com/office/powerpoint/2010/main" val="2672021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endParaRPr lang="en-US" dirty="0"/>
          </a:p>
          <a:p>
            <a:r>
              <a:rPr lang="en-US" dirty="0" smtClean="0"/>
              <a:t>We’d love to entertain any more questions you might have.</a:t>
            </a:r>
          </a:p>
          <a:p>
            <a:endParaRPr lang="en-US" dirty="0"/>
          </a:p>
          <a:p>
            <a:endParaRPr lang="en-US" dirty="0" smtClean="0"/>
          </a:p>
          <a:p>
            <a:endParaRPr lang="en-US" dirty="0"/>
          </a:p>
          <a:p>
            <a:r>
              <a:rPr lang="en-US" dirty="0" smtClean="0">
                <a:solidFill>
                  <a:srgbClr val="C00000"/>
                </a:solidFill>
              </a:rPr>
              <a:t>See </a:t>
            </a:r>
            <a:r>
              <a:rPr lang="en-US" dirty="0">
                <a:solidFill>
                  <a:srgbClr val="C00000"/>
                </a:solidFill>
              </a:rPr>
              <a:t>pages 16 and 17 in your handouts for answers to frequently-asked questions.</a:t>
            </a:r>
          </a:p>
          <a:p>
            <a:endParaRPr lang="en-US" dirty="0" smtClean="0">
              <a:solidFill>
                <a:srgbClr val="C00000"/>
              </a:solidFill>
            </a:endParaRPr>
          </a:p>
          <a:p>
            <a:endParaRPr lang="en-US" dirty="0"/>
          </a:p>
          <a:p>
            <a:r>
              <a:rPr lang="en-US" dirty="0" smtClean="0">
                <a:solidFill>
                  <a:srgbClr val="C00000"/>
                </a:solidFill>
              </a:rPr>
              <a:t>Please see </a:t>
            </a:r>
            <a:r>
              <a:rPr lang="en-US" dirty="0">
                <a:solidFill>
                  <a:srgbClr val="C00000"/>
                </a:solidFill>
              </a:rPr>
              <a:t>pages 19-29 of your </a:t>
            </a:r>
            <a:r>
              <a:rPr lang="en-US" dirty="0" smtClean="0">
                <a:solidFill>
                  <a:srgbClr val="C00000"/>
                </a:solidFill>
              </a:rPr>
              <a:t>handouts for a helpful preparation sheet for each of the three rites for the celebration of Marriage.</a:t>
            </a:r>
          </a:p>
          <a:p>
            <a:endParaRPr lang="en-US" dirty="0" smtClean="0"/>
          </a:p>
          <a:p>
            <a:endParaRPr lang="en-US" dirty="0"/>
          </a:p>
          <a:p>
            <a:r>
              <a:rPr lang="en-US" b="1" dirty="0" smtClean="0"/>
              <a:t>These pages are also available in the new FDLC Resources:</a:t>
            </a:r>
          </a:p>
          <a:p>
            <a:endParaRPr lang="en-US" b="1" dirty="0"/>
          </a:p>
          <a:p>
            <a:pPr marL="171450" indent="-171450">
              <a:buFont typeface="Wingdings" panose="05000000000000000000" pitchFamily="2" charset="2"/>
              <a:buChar char="v"/>
            </a:pPr>
            <a:r>
              <a:rPr lang="en-US" b="1" dirty="0" smtClean="0"/>
              <a:t>The Gift of Love: A Bride and Groom’s Guide to Preparing the Wedding Liturgy</a:t>
            </a:r>
          </a:p>
          <a:p>
            <a:pPr marL="171450" indent="-171450">
              <a:buFont typeface="Wingdings" panose="05000000000000000000" pitchFamily="2" charset="2"/>
              <a:buChar char="v"/>
            </a:pPr>
            <a:r>
              <a:rPr lang="en-US" b="1" dirty="0" smtClean="0"/>
              <a:t>Presiding at the Wedding Liturgy: A Guide for Deacons           and </a:t>
            </a:r>
          </a:p>
          <a:p>
            <a:pPr marL="171450" indent="-171450">
              <a:buFont typeface="Wingdings" panose="05000000000000000000" pitchFamily="2" charset="2"/>
              <a:buChar char="v"/>
            </a:pPr>
            <a:r>
              <a:rPr lang="en-US" b="1" dirty="0" smtClean="0"/>
              <a:t>This Sacred Bond: A Pastoral Companion to </a:t>
            </a:r>
            <a:r>
              <a:rPr lang="en-US" b="1" i="1" dirty="0" smtClean="0"/>
              <a:t>The Order of Celebrating Matrimony </a:t>
            </a:r>
            <a:endParaRPr lang="en-US" b="1" dirty="0"/>
          </a:p>
        </p:txBody>
      </p:sp>
      <p:sp>
        <p:nvSpPr>
          <p:cNvPr id="4" name="Slide Number Placeholder 3"/>
          <p:cNvSpPr>
            <a:spLocks noGrp="1"/>
          </p:cNvSpPr>
          <p:nvPr>
            <p:ph type="sldNum" sz="quarter" idx="10"/>
          </p:nvPr>
        </p:nvSpPr>
        <p:spPr/>
        <p:txBody>
          <a:bodyPr/>
          <a:lstStyle/>
          <a:p>
            <a:fld id="{326AF745-70E0-496A-85AD-A3B7B3E88320}" type="slidenum">
              <a:rPr lang="en-US" smtClean="0"/>
              <a:t>51</a:t>
            </a:fld>
            <a:endParaRPr lang="en-US"/>
          </a:p>
        </p:txBody>
      </p:sp>
    </p:spTree>
    <p:extLst>
      <p:ext uri="{BB962C8B-B14F-4D97-AF65-F5344CB8AC3E}">
        <p14:creationId xmlns:p14="http://schemas.microsoft.com/office/powerpoint/2010/main" val="934354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5486401"/>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4" y="3852864"/>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D02091-F644-4BCA-888D-B4F5C8BC338A}"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9" name="Slide Number Placeholder 8"/>
          <p:cNvSpPr>
            <a:spLocks noGrp="1"/>
          </p:cNvSpPr>
          <p:nvPr>
            <p:ph type="sldNum" sz="quarter" idx="11"/>
          </p:nvPr>
        </p:nvSpPr>
        <p:spPr/>
        <p:txBody>
          <a:bodyPr/>
          <a:lstStyle/>
          <a:p>
            <a:fld id="{B1D02091-F644-4BCA-888D-B4F5C8BC338A}"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3029D3-E04F-4547-BB03-289BFB2E1AC3}" type="datetimeFigureOut">
              <a:rPr lang="en-US" smtClean="0"/>
              <a:t>4/25/2017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D02091-F644-4BCA-888D-B4F5C8BC338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D02091-F644-4BCA-888D-B4F5C8BC338A}" type="slidenum">
              <a:rPr lang="en-US" smtClean="0"/>
              <a:t>‹#›</a:t>
            </a:fld>
            <a:endParaRPr lang="en-US" dirty="0"/>
          </a:p>
        </p:txBody>
      </p:sp>
      <p:sp>
        <p:nvSpPr>
          <p:cNvPr id="5" name="Footer Placeholder 4"/>
          <p:cNvSpPr>
            <a:spLocks noGrp="1"/>
          </p:cNvSpPr>
          <p:nvPr>
            <p:ph type="ftr" sz="quarter" idx="3"/>
          </p:nvPr>
        </p:nvSpPr>
        <p:spPr>
          <a:xfrm rot="16200000">
            <a:off x="7586912"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3"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83029D3-E04F-4547-BB03-289BFB2E1AC3}" type="datetimeFigureOut">
              <a:rPr lang="en-US" smtClean="0"/>
              <a:t>4/25/2017</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162800" cy="1828800"/>
          </a:xfrm>
        </p:spPr>
        <p:txBody>
          <a:bodyPr/>
          <a:lstStyle/>
          <a:p>
            <a:pPr algn="ctr"/>
            <a:r>
              <a:rPr lang="en-US" sz="3200" dirty="0" smtClean="0">
                <a:solidFill>
                  <a:schemeClr val="accent4">
                    <a:lumMod val="75000"/>
                  </a:schemeClr>
                </a:solidFill>
              </a:rPr>
              <a:t>Welcoming </a:t>
            </a:r>
            <a:r>
              <a:rPr lang="en-US" sz="3200" dirty="0">
                <a:solidFill>
                  <a:schemeClr val="accent4">
                    <a:lumMod val="75000"/>
                  </a:schemeClr>
                </a:solidFill>
              </a:rPr>
              <a:t/>
            </a:r>
            <a:br>
              <a:rPr lang="en-US" sz="3200" dirty="0">
                <a:solidFill>
                  <a:schemeClr val="accent4">
                    <a:lumMod val="75000"/>
                  </a:schemeClr>
                </a:solidFill>
              </a:rPr>
            </a:br>
            <a:r>
              <a:rPr lang="en-US" sz="3200" dirty="0" smtClean="0">
                <a:solidFill>
                  <a:schemeClr val="accent4">
                    <a:lumMod val="75000"/>
                  </a:schemeClr>
                </a:solidFill>
              </a:rPr>
              <a:t>The Order of Celebrating Matrimony </a:t>
            </a:r>
            <a:br>
              <a:rPr lang="en-US" sz="3200" dirty="0" smtClean="0">
                <a:solidFill>
                  <a:schemeClr val="accent4">
                    <a:lumMod val="75000"/>
                  </a:schemeClr>
                </a:solidFill>
              </a:rPr>
            </a:br>
            <a:r>
              <a:rPr lang="en-US" sz="3200" i="1" dirty="0" smtClean="0">
                <a:solidFill>
                  <a:schemeClr val="accent4">
                    <a:lumMod val="75000"/>
                  </a:schemeClr>
                </a:solidFill>
              </a:rPr>
              <a:t>editio typica </a:t>
            </a:r>
            <a:r>
              <a:rPr lang="en-US" sz="3200" i="1" dirty="0" err="1" smtClean="0">
                <a:solidFill>
                  <a:schemeClr val="accent4">
                    <a:lumMod val="75000"/>
                  </a:schemeClr>
                </a:solidFill>
              </a:rPr>
              <a:t>altera</a:t>
            </a:r>
            <a:endParaRPr lang="en-US" sz="3200" i="1" dirty="0">
              <a:solidFill>
                <a:schemeClr val="accent4">
                  <a:lumMod val="75000"/>
                </a:schemeClr>
              </a:solidFill>
            </a:endParaRPr>
          </a:p>
        </p:txBody>
      </p:sp>
      <p:sp>
        <p:nvSpPr>
          <p:cNvPr id="3" name="Subtitle 2"/>
          <p:cNvSpPr>
            <a:spLocks noGrp="1"/>
          </p:cNvSpPr>
          <p:nvPr>
            <p:ph type="subTitle" idx="1"/>
          </p:nvPr>
        </p:nvSpPr>
        <p:spPr>
          <a:xfrm>
            <a:off x="685800" y="3429000"/>
            <a:ext cx="7162800" cy="2590800"/>
          </a:xfrm>
        </p:spPr>
        <p:txBody>
          <a:bodyPr>
            <a:normAutofit/>
          </a:bodyPr>
          <a:lstStyle/>
          <a:p>
            <a:pPr algn="ctr"/>
            <a:endParaRPr lang="en-US" dirty="0" smtClean="0">
              <a:solidFill>
                <a:schemeClr val="accent4">
                  <a:lumMod val="75000"/>
                </a:schemeClr>
              </a:solidFill>
            </a:endParaRPr>
          </a:p>
          <a:p>
            <a:pPr algn="ctr"/>
            <a:endParaRPr lang="en-US" dirty="0">
              <a:solidFill>
                <a:schemeClr val="accent4">
                  <a:lumMod val="75000"/>
                </a:schemeClr>
              </a:solidFill>
            </a:endParaRPr>
          </a:p>
          <a:p>
            <a:pPr algn="ctr"/>
            <a:endParaRPr lang="en-US" dirty="0" smtClean="0">
              <a:solidFill>
                <a:schemeClr val="accent4">
                  <a:lumMod val="75000"/>
                </a:schemeClr>
              </a:solidFill>
            </a:endParaRPr>
          </a:p>
          <a:p>
            <a:pPr algn="ctr"/>
            <a:r>
              <a:rPr lang="en-US" dirty="0" smtClean="0">
                <a:solidFill>
                  <a:schemeClr val="accent4">
                    <a:lumMod val="75000"/>
                  </a:schemeClr>
                </a:solidFill>
              </a:rPr>
              <a:t>Federation of Diocesan Liturgical Commissions</a:t>
            </a:r>
          </a:p>
          <a:p>
            <a:pPr algn="ctr"/>
            <a:r>
              <a:rPr lang="en-US" dirty="0" smtClean="0">
                <a:solidFill>
                  <a:schemeClr val="accent4">
                    <a:lumMod val="75000"/>
                  </a:schemeClr>
                </a:solidFill>
              </a:rPr>
              <a:t>and the</a:t>
            </a:r>
          </a:p>
          <a:p>
            <a:pPr algn="ctr"/>
            <a:r>
              <a:rPr lang="en-US" dirty="0" smtClean="0">
                <a:solidFill>
                  <a:schemeClr val="accent4">
                    <a:lumMod val="75000"/>
                  </a:schemeClr>
                </a:solidFill>
              </a:rPr>
              <a:t>USCCB Secretariat for Divine Worship</a:t>
            </a:r>
            <a:endParaRPr lang="en-US" dirty="0">
              <a:solidFill>
                <a:schemeClr val="accent4">
                  <a:lumMod val="75000"/>
                </a:schemeClr>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1367" y="2478505"/>
            <a:ext cx="1981200" cy="1981200"/>
          </a:xfrm>
          <a:prstGeom prst="rect">
            <a:avLst/>
          </a:prstGeom>
        </p:spPr>
      </p:pic>
    </p:spTree>
    <p:extLst>
      <p:ext uri="{BB962C8B-B14F-4D97-AF65-F5344CB8AC3E}">
        <p14:creationId xmlns:p14="http://schemas.microsoft.com/office/powerpoint/2010/main" val="6646649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239962"/>
          </a:xfrm>
        </p:spPr>
        <p:style>
          <a:lnRef idx="3">
            <a:schemeClr val="lt1"/>
          </a:lnRef>
          <a:fillRef idx="1">
            <a:schemeClr val="accent1"/>
          </a:fillRef>
          <a:effectRef idx="1">
            <a:schemeClr val="accent1"/>
          </a:effectRef>
          <a:fontRef idx="minor">
            <a:schemeClr val="lt1"/>
          </a:fontRef>
        </p:style>
        <p:txBody>
          <a:bodyPr/>
          <a:lstStyle/>
          <a:p>
            <a:pPr algn="r"/>
            <a:r>
              <a:rPr lang="en-US" sz="3600" dirty="0" smtClean="0"/>
              <a:t>Chapter I: </a:t>
            </a:r>
            <a:br>
              <a:rPr lang="en-US" sz="3600" dirty="0" smtClean="0"/>
            </a:br>
            <a:r>
              <a:rPr lang="en-US" sz="3600" dirty="0" smtClean="0"/>
              <a:t>The Order of Celebrating Matrimony within Mass</a:t>
            </a:r>
            <a:endParaRPr lang="en-US" sz="3600" dirty="0"/>
          </a:p>
        </p:txBody>
      </p:sp>
      <p:pic>
        <p:nvPicPr>
          <p:cNvPr id="5" name="Content Placeholder 4"/>
          <p:cNvPicPr>
            <a:picLocks noGrp="1" noChangeAspect="1"/>
          </p:cNvPicPr>
          <p:nvPr>
            <p:ph idx="1"/>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0761" r="14899"/>
          <a:stretch/>
        </p:blipFill>
        <p:spPr>
          <a:xfrm>
            <a:off x="2286000" y="2895600"/>
            <a:ext cx="4084382" cy="3276600"/>
          </a:xfrm>
          <a:ln>
            <a:solidFill>
              <a:srgbClr val="0070C0"/>
            </a:solidFill>
          </a:ln>
        </p:spPr>
      </p:pic>
    </p:spTree>
    <p:extLst>
      <p:ext uri="{BB962C8B-B14F-4D97-AF65-F5344CB8AC3E}">
        <p14:creationId xmlns:p14="http://schemas.microsoft.com/office/powerpoint/2010/main" val="28586047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nSpc>
                <a:spcPct val="150000"/>
              </a:lnSpc>
              <a:buFont typeface="Wingdings" panose="05000000000000000000" pitchFamily="2" charset="2"/>
              <a:buChar char="v"/>
            </a:pPr>
            <a:r>
              <a:rPr lang="en-US" dirty="0" smtClean="0"/>
              <a:t>Greeting of the Bride and Groom  [bridal party]</a:t>
            </a:r>
          </a:p>
          <a:p>
            <a:pPr>
              <a:lnSpc>
                <a:spcPct val="150000"/>
              </a:lnSpc>
              <a:buFont typeface="Wingdings" panose="05000000000000000000" pitchFamily="2" charset="2"/>
              <a:buChar char="v"/>
            </a:pPr>
            <a:r>
              <a:rPr lang="en-US" dirty="0" smtClean="0"/>
              <a:t>Procession </a:t>
            </a:r>
          </a:p>
          <a:p>
            <a:pPr>
              <a:lnSpc>
                <a:spcPct val="150000"/>
              </a:lnSpc>
              <a:buFont typeface="Wingdings" panose="05000000000000000000" pitchFamily="2" charset="2"/>
              <a:buChar char="v"/>
            </a:pPr>
            <a:r>
              <a:rPr lang="en-US" dirty="0" smtClean="0"/>
              <a:t>Entrance Song</a:t>
            </a:r>
          </a:p>
          <a:p>
            <a:pPr>
              <a:lnSpc>
                <a:spcPct val="150000"/>
              </a:lnSpc>
              <a:buFont typeface="Wingdings" panose="05000000000000000000" pitchFamily="2" charset="2"/>
              <a:buChar char="v"/>
            </a:pPr>
            <a:r>
              <a:rPr lang="en-US" dirty="0" smtClean="0"/>
              <a:t>Greeting of the People</a:t>
            </a:r>
          </a:p>
          <a:p>
            <a:pPr>
              <a:lnSpc>
                <a:spcPct val="150000"/>
              </a:lnSpc>
              <a:buFont typeface="Wingdings" panose="05000000000000000000" pitchFamily="2" charset="2"/>
              <a:buChar char="v"/>
            </a:pPr>
            <a:r>
              <a:rPr lang="en-US" dirty="0" smtClean="0"/>
              <a:t>Introduction</a:t>
            </a:r>
          </a:p>
          <a:p>
            <a:pPr>
              <a:lnSpc>
                <a:spcPct val="150000"/>
              </a:lnSpc>
              <a:buFont typeface="Wingdings" panose="05000000000000000000" pitchFamily="2" charset="2"/>
              <a:buChar char="v"/>
            </a:pPr>
            <a:r>
              <a:rPr lang="en-US" dirty="0" smtClean="0"/>
              <a:t>Glory to God</a:t>
            </a:r>
          </a:p>
          <a:p>
            <a:pPr>
              <a:lnSpc>
                <a:spcPct val="150000"/>
              </a:lnSpc>
              <a:buFont typeface="Wingdings" panose="05000000000000000000" pitchFamily="2" charset="2"/>
              <a:buChar char="v"/>
            </a:pPr>
            <a:r>
              <a:rPr lang="en-US" dirty="0" smtClean="0"/>
              <a:t>Collect</a:t>
            </a:r>
            <a:endParaRPr lang="en-US" dirty="0"/>
          </a:p>
        </p:txBody>
      </p:sp>
    </p:spTree>
    <p:extLst>
      <p:ext uri="{BB962C8B-B14F-4D97-AF65-F5344CB8AC3E}">
        <p14:creationId xmlns:p14="http://schemas.microsoft.com/office/powerpoint/2010/main" val="3879276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Greeting of the Bride and Groom</a:t>
            </a:r>
          </a:p>
          <a:p>
            <a:pPr marL="114300" indent="0">
              <a:buNone/>
            </a:pPr>
            <a:endParaRPr lang="en-US" dirty="0" smtClean="0">
              <a:solidFill>
                <a:srgbClr val="0070C0"/>
              </a:solidFill>
            </a:endParaRPr>
          </a:p>
          <a:p>
            <a:pPr>
              <a:buFont typeface="Wingdings" panose="05000000000000000000" pitchFamily="2" charset="2"/>
              <a:buChar char="v"/>
            </a:pPr>
            <a:r>
              <a:rPr lang="en-US" dirty="0" smtClean="0"/>
              <a:t>Form One – greeting of the bridal party at the entrance to the church</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Form Two – greeting the bride and groom after they have arrived at their place</a:t>
            </a:r>
            <a:endParaRPr lang="en-US" dirty="0"/>
          </a:p>
          <a:p>
            <a:pPr marL="114300" indent="0">
              <a:buNone/>
            </a:pPr>
            <a:endParaRPr lang="en-US" dirty="0"/>
          </a:p>
        </p:txBody>
      </p:sp>
    </p:spTree>
    <p:extLst>
      <p:ext uri="{BB962C8B-B14F-4D97-AF65-F5344CB8AC3E}">
        <p14:creationId xmlns:p14="http://schemas.microsoft.com/office/powerpoint/2010/main" val="1349814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txBody>
          <a:bodyPr>
            <a:normAutofit/>
          </a:bodyPr>
          <a:lstStyle/>
          <a:p>
            <a:pPr marL="114300" indent="0">
              <a:buNone/>
            </a:pPr>
            <a:r>
              <a:rPr lang="en-US" sz="1900" dirty="0">
                <a:solidFill>
                  <a:srgbClr val="0070C0"/>
                </a:solidFill>
              </a:rPr>
              <a:t>Entrance Procession</a:t>
            </a:r>
          </a:p>
          <a:p>
            <a:pPr>
              <a:buFont typeface="Wingdings" panose="05000000000000000000" pitchFamily="2" charset="2"/>
              <a:buChar char="v"/>
            </a:pPr>
            <a:r>
              <a:rPr lang="en-US" sz="1600" dirty="0"/>
              <a:t>Order of Procession -- “takes place in the customary manner”</a:t>
            </a:r>
          </a:p>
          <a:p>
            <a:pPr>
              <a:buFont typeface="Wingdings" panose="05000000000000000000" pitchFamily="2" charset="2"/>
              <a:buChar char="v"/>
            </a:pPr>
            <a:r>
              <a:rPr lang="en-US" sz="1600" dirty="0" smtClean="0"/>
              <a:t>Form One: Best </a:t>
            </a:r>
            <a:r>
              <a:rPr lang="en-US" sz="1600" dirty="0"/>
              <a:t>Practice – a liturgical procession </a:t>
            </a:r>
            <a:endParaRPr lang="en-US" sz="1600" dirty="0" smtClean="0"/>
          </a:p>
          <a:p>
            <a:pPr marL="114300" indent="0">
              <a:buNone/>
            </a:pPr>
            <a:r>
              <a:rPr lang="en-US" sz="1600" dirty="0" smtClean="0"/>
              <a:t>	Cross Bearer</a:t>
            </a:r>
          </a:p>
          <a:p>
            <a:pPr marL="114300" indent="0">
              <a:buNone/>
            </a:pPr>
            <a:r>
              <a:rPr lang="en-US" sz="1600" dirty="0" smtClean="0"/>
              <a:t>	Servers</a:t>
            </a:r>
          </a:p>
          <a:p>
            <a:pPr marL="114300" indent="0">
              <a:buNone/>
            </a:pPr>
            <a:r>
              <a:rPr lang="en-US" sz="1600" dirty="0"/>
              <a:t>	</a:t>
            </a:r>
            <a:r>
              <a:rPr lang="en-US" sz="1600" dirty="0" smtClean="0"/>
              <a:t>[</a:t>
            </a:r>
            <a:r>
              <a:rPr lang="en-US" sz="1600" dirty="0"/>
              <a:t>A</a:t>
            </a:r>
            <a:r>
              <a:rPr lang="en-US" sz="1600" dirty="0" smtClean="0"/>
              <a:t>ssisting Deacon]</a:t>
            </a:r>
          </a:p>
          <a:p>
            <a:pPr marL="114300" indent="0">
              <a:buNone/>
            </a:pPr>
            <a:r>
              <a:rPr lang="en-US" sz="1600" dirty="0"/>
              <a:t>	</a:t>
            </a:r>
            <a:r>
              <a:rPr lang="en-US" sz="1600" dirty="0" smtClean="0"/>
              <a:t>Priest</a:t>
            </a:r>
          </a:p>
          <a:p>
            <a:pPr marL="114300" indent="0">
              <a:buNone/>
            </a:pPr>
            <a:r>
              <a:rPr lang="en-US" sz="1600" dirty="0"/>
              <a:t>	</a:t>
            </a:r>
            <a:r>
              <a:rPr lang="en-US" sz="1600" dirty="0" smtClean="0"/>
              <a:t>Bridesmaids/Groomsmen</a:t>
            </a:r>
          </a:p>
          <a:p>
            <a:pPr marL="114300" indent="0">
              <a:buNone/>
            </a:pPr>
            <a:r>
              <a:rPr lang="en-US" sz="1600" dirty="0"/>
              <a:t>	</a:t>
            </a:r>
            <a:r>
              <a:rPr lang="en-US" sz="1600" dirty="0" smtClean="0"/>
              <a:t>Maid of Honor/Best Man</a:t>
            </a:r>
          </a:p>
          <a:p>
            <a:pPr marL="114300" indent="0">
              <a:buNone/>
            </a:pPr>
            <a:r>
              <a:rPr lang="en-US" sz="1600" dirty="0"/>
              <a:t>	</a:t>
            </a:r>
            <a:r>
              <a:rPr lang="en-US" sz="1600" dirty="0" smtClean="0"/>
              <a:t>Bride and Groom</a:t>
            </a:r>
          </a:p>
          <a:p>
            <a:pPr marL="114300" indent="0">
              <a:buNone/>
            </a:pPr>
            <a:r>
              <a:rPr lang="en-US" sz="1600" dirty="0"/>
              <a:t>	</a:t>
            </a:r>
            <a:r>
              <a:rPr lang="en-US" sz="1600" dirty="0" smtClean="0"/>
              <a:t>	Bride and Groom together</a:t>
            </a:r>
          </a:p>
          <a:p>
            <a:pPr marL="114300" indent="0">
              <a:buNone/>
            </a:pPr>
            <a:r>
              <a:rPr lang="en-US" sz="1600" dirty="0"/>
              <a:t>	</a:t>
            </a:r>
            <a:r>
              <a:rPr lang="en-US" sz="1600" dirty="0" smtClean="0"/>
              <a:t>	Groom with parents, Bride with parents</a:t>
            </a:r>
          </a:p>
          <a:p>
            <a:pPr marL="114300" indent="0">
              <a:buNone/>
            </a:pPr>
            <a:r>
              <a:rPr lang="en-US" sz="1600" dirty="0"/>
              <a:t>	</a:t>
            </a:r>
            <a:r>
              <a:rPr lang="en-US" sz="1600" dirty="0" smtClean="0"/>
              <a:t>	Groom, then Bride</a:t>
            </a:r>
          </a:p>
          <a:p>
            <a:pPr marL="114300" indent="0">
              <a:buNone/>
            </a:pPr>
            <a:r>
              <a:rPr lang="en-US" sz="1600" dirty="0" smtClean="0"/>
              <a:t>Form Two:  Assumes priest is in sanctuary; he greets couple, then reverences the altar then goes to his chair during the entrance chant</a:t>
            </a:r>
          </a:p>
          <a:p>
            <a:pPr marL="114300" indent="0">
              <a:buNone/>
            </a:pPr>
            <a:endParaRPr lang="en-US" dirty="0" smtClean="0"/>
          </a:p>
          <a:p>
            <a:pPr>
              <a:buFont typeface="Wingdings" panose="05000000000000000000" pitchFamily="2" charset="2"/>
              <a:buChar char="v"/>
            </a:pPr>
            <a:endParaRPr lang="en-US" dirty="0"/>
          </a:p>
          <a:p>
            <a:pPr marL="114300" indent="0">
              <a:buNone/>
            </a:pPr>
            <a:endParaRPr lang="en-US" dirty="0"/>
          </a:p>
        </p:txBody>
      </p:sp>
    </p:spTree>
    <p:extLst>
      <p:ext uri="{BB962C8B-B14F-4D97-AF65-F5344CB8AC3E}">
        <p14:creationId xmlns:p14="http://schemas.microsoft.com/office/powerpoint/2010/main" val="3449770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Entrance Chant/Song</a:t>
            </a:r>
          </a:p>
          <a:p>
            <a:pPr marL="114300" indent="0">
              <a:buNone/>
            </a:pPr>
            <a:endParaRPr lang="en-US" dirty="0" smtClean="0">
              <a:solidFill>
                <a:srgbClr val="0070C0"/>
              </a:solidFill>
            </a:endParaRPr>
          </a:p>
          <a:p>
            <a:pPr>
              <a:buFont typeface="Wingdings" panose="05000000000000000000" pitchFamily="2" charset="2"/>
              <a:buChar char="v"/>
            </a:pPr>
            <a:r>
              <a:rPr lang="en-US" dirty="0" smtClean="0"/>
              <a:t>Purpose is the same as it is for any liturgy</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Entrance procession may be accompanied by a suitable song or instrumental music</a:t>
            </a:r>
          </a:p>
          <a:p>
            <a:pPr marL="114300" indent="0">
              <a:buNone/>
            </a:pPr>
            <a:endParaRPr lang="en-US" dirty="0" smtClean="0"/>
          </a:p>
          <a:p>
            <a:pPr>
              <a:buFont typeface="Wingdings" panose="05000000000000000000" pitchFamily="2" charset="2"/>
              <a:buChar char="v"/>
            </a:pPr>
            <a:r>
              <a:rPr lang="en-US" dirty="0" smtClean="0"/>
              <a:t>If instrumental is played, the assembly may join in the hymn once all have taken their places </a:t>
            </a:r>
            <a:r>
              <a:rPr lang="en-US" sz="1600" dirty="0" smtClean="0"/>
              <a:t>(</a:t>
            </a:r>
            <a:r>
              <a:rPr lang="en-US" sz="1600" i="1" dirty="0" smtClean="0"/>
              <a:t>Sing to the Lord</a:t>
            </a:r>
            <a:r>
              <a:rPr lang="en-US" sz="1600" dirty="0" smtClean="0"/>
              <a:t>, 222)</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Perhaps consider a refrain-style hymn</a:t>
            </a:r>
          </a:p>
          <a:p>
            <a:pPr marL="114300" indent="0">
              <a:buNone/>
            </a:pPr>
            <a:endParaRPr lang="en-US" dirty="0"/>
          </a:p>
        </p:txBody>
      </p:sp>
    </p:spTree>
    <p:extLst>
      <p:ext uri="{BB962C8B-B14F-4D97-AF65-F5344CB8AC3E}">
        <p14:creationId xmlns:p14="http://schemas.microsoft.com/office/powerpoint/2010/main" val="2642762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Greeting of the People</a:t>
            </a:r>
          </a:p>
          <a:p>
            <a:pPr>
              <a:buFont typeface="Wingdings" panose="05000000000000000000" pitchFamily="2" charset="2"/>
              <a:buChar char="v"/>
            </a:pPr>
            <a:r>
              <a:rPr lang="en-US" dirty="0" smtClean="0"/>
              <a:t>Sign of the Cross</a:t>
            </a:r>
          </a:p>
          <a:p>
            <a:pPr>
              <a:buFont typeface="Wingdings" panose="05000000000000000000" pitchFamily="2" charset="2"/>
              <a:buChar char="v"/>
            </a:pPr>
            <a:r>
              <a:rPr lang="en-US" dirty="0" smtClean="0"/>
              <a:t>Greeting (options in </a:t>
            </a:r>
            <a:r>
              <a:rPr lang="en-US" i="1" dirty="0" smtClean="0"/>
              <a:t>The Roman Missal </a:t>
            </a:r>
            <a:r>
              <a:rPr lang="en-US" dirty="0" smtClean="0"/>
              <a:t>as at Mass)</a:t>
            </a:r>
          </a:p>
          <a:p>
            <a:pPr marL="114300" indent="0">
              <a:buNone/>
            </a:pPr>
            <a:endParaRPr lang="en-US" dirty="0"/>
          </a:p>
          <a:p>
            <a:pPr marL="114300" indent="0">
              <a:buNone/>
            </a:pPr>
            <a:r>
              <a:rPr lang="en-US" dirty="0" smtClean="0">
                <a:solidFill>
                  <a:srgbClr val="0070C0"/>
                </a:solidFill>
              </a:rPr>
              <a:t>Introduction  (new)</a:t>
            </a:r>
          </a:p>
          <a:p>
            <a:pPr>
              <a:buFont typeface="Wingdings" panose="05000000000000000000" pitchFamily="2" charset="2"/>
              <a:buChar char="v"/>
            </a:pPr>
            <a:r>
              <a:rPr lang="en-US" dirty="0" smtClean="0"/>
              <a:t>Two texts provided (one addresses the assembly, the other the bride and groom)</a:t>
            </a:r>
          </a:p>
          <a:p>
            <a:pPr>
              <a:buFont typeface="Wingdings" panose="05000000000000000000" pitchFamily="2" charset="2"/>
              <a:buChar char="v"/>
            </a:pPr>
            <a:r>
              <a:rPr lang="en-US" dirty="0" smtClean="0"/>
              <a:t>as well as “in these or similar words”</a:t>
            </a:r>
          </a:p>
          <a:p>
            <a:pPr>
              <a:buFont typeface="Wingdings" panose="05000000000000000000" pitchFamily="2" charset="2"/>
              <a:buChar char="v"/>
            </a:pPr>
            <a:endParaRPr lang="en-US" dirty="0"/>
          </a:p>
          <a:p>
            <a:pPr marL="114300" indent="0">
              <a:buNone/>
            </a:pPr>
            <a:r>
              <a:rPr lang="en-US" dirty="0" smtClean="0">
                <a:solidFill>
                  <a:srgbClr val="0070C0"/>
                </a:solidFill>
              </a:rPr>
              <a:t>Penitential Act</a:t>
            </a:r>
          </a:p>
          <a:p>
            <a:pPr>
              <a:buFont typeface="Wingdings" panose="05000000000000000000" pitchFamily="2" charset="2"/>
              <a:buChar char="v"/>
            </a:pPr>
            <a:r>
              <a:rPr lang="en-US" dirty="0" smtClean="0"/>
              <a:t>omitted</a:t>
            </a:r>
            <a:endParaRPr lang="en-US" dirty="0"/>
          </a:p>
        </p:txBody>
      </p:sp>
    </p:spTree>
    <p:extLst>
      <p:ext uri="{BB962C8B-B14F-4D97-AF65-F5344CB8AC3E}">
        <p14:creationId xmlns:p14="http://schemas.microsoft.com/office/powerpoint/2010/main" val="3060759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INTRODUCTORY RITES</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Glory to God</a:t>
            </a:r>
          </a:p>
          <a:p>
            <a:pPr>
              <a:buFont typeface="Wingdings" panose="05000000000000000000" pitchFamily="2" charset="2"/>
              <a:buChar char="v"/>
            </a:pPr>
            <a:r>
              <a:rPr lang="en-US" sz="1800" dirty="0" smtClean="0"/>
              <a:t>Sung or recited at all Ritual Masses, even in Advent and Lent </a:t>
            </a:r>
          </a:p>
          <a:p>
            <a:pPr marL="114300" indent="0">
              <a:buNone/>
            </a:pPr>
            <a:r>
              <a:rPr lang="en-US" sz="1800" dirty="0"/>
              <a:t>	</a:t>
            </a:r>
            <a:r>
              <a:rPr lang="en-US" sz="1800" dirty="0" smtClean="0"/>
              <a:t>(except on Sundays of Advent and Lent -- when Ritual Masses 	are not permitted anyway)</a:t>
            </a:r>
          </a:p>
          <a:p>
            <a:pPr>
              <a:buFont typeface="Wingdings" panose="05000000000000000000" pitchFamily="2" charset="2"/>
              <a:buChar char="v"/>
            </a:pPr>
            <a:r>
              <a:rPr lang="en-US" sz="1800" dirty="0" smtClean="0"/>
              <a:t>Sung or recited on days when the Gloria is prescribed</a:t>
            </a:r>
          </a:p>
          <a:p>
            <a:pPr>
              <a:buFont typeface="Wingdings" panose="05000000000000000000" pitchFamily="2" charset="2"/>
              <a:buChar char="v"/>
            </a:pPr>
            <a:r>
              <a:rPr lang="en-US" sz="1800" dirty="0" smtClean="0"/>
              <a:t>Through-composed</a:t>
            </a:r>
          </a:p>
          <a:p>
            <a:pPr>
              <a:buFont typeface="Wingdings" panose="05000000000000000000" pitchFamily="2" charset="2"/>
              <a:buChar char="v"/>
            </a:pPr>
            <a:r>
              <a:rPr lang="en-US" sz="1800" dirty="0" smtClean="0"/>
              <a:t>Responsorial style </a:t>
            </a:r>
          </a:p>
          <a:p>
            <a:pPr>
              <a:buFont typeface="Wingdings" panose="05000000000000000000" pitchFamily="2" charset="2"/>
              <a:buChar char="v"/>
            </a:pPr>
            <a:r>
              <a:rPr lang="en-US" sz="1800" dirty="0" smtClean="0"/>
              <a:t>Text or refrain should be in the worship aid</a:t>
            </a:r>
          </a:p>
          <a:p>
            <a:pPr marL="114300" indent="0">
              <a:buNone/>
            </a:pPr>
            <a:endParaRPr lang="en-US" dirty="0"/>
          </a:p>
          <a:p>
            <a:pPr marL="114300" indent="0">
              <a:buNone/>
            </a:pPr>
            <a:r>
              <a:rPr lang="en-US" dirty="0" smtClean="0">
                <a:solidFill>
                  <a:srgbClr val="0070C0"/>
                </a:solidFill>
              </a:rPr>
              <a:t>Collect</a:t>
            </a:r>
          </a:p>
          <a:p>
            <a:pPr>
              <a:buFont typeface="Wingdings" panose="05000000000000000000" pitchFamily="2" charset="2"/>
              <a:buChar char="v"/>
            </a:pPr>
            <a:r>
              <a:rPr lang="en-US" sz="1800" dirty="0" smtClean="0"/>
              <a:t>Six new or newly-translated options (cf. Roman Missal or OCM, Chapter Four)</a:t>
            </a:r>
          </a:p>
          <a:p>
            <a:pPr>
              <a:buFont typeface="Wingdings" panose="05000000000000000000" pitchFamily="2" charset="2"/>
              <a:buChar char="v"/>
            </a:pPr>
            <a:r>
              <a:rPr lang="en-US" sz="1800" dirty="0" smtClean="0"/>
              <a:t>Collect from Mass of the Day, if Ritual Mass is not used</a:t>
            </a:r>
            <a:endParaRPr lang="en-US" sz="1800" dirty="0"/>
          </a:p>
        </p:txBody>
      </p:sp>
    </p:spTree>
    <p:extLst>
      <p:ext uri="{BB962C8B-B14F-4D97-AF65-F5344CB8AC3E}">
        <p14:creationId xmlns:p14="http://schemas.microsoft.com/office/powerpoint/2010/main" val="645269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a:xfrm>
            <a:off x="457200" y="1905000"/>
            <a:ext cx="7620000" cy="3581400"/>
          </a:xfrm>
        </p:spPr>
        <p:style>
          <a:lnRef idx="1">
            <a:schemeClr val="accent1"/>
          </a:lnRef>
          <a:fillRef idx="2">
            <a:schemeClr val="accent1"/>
          </a:fillRef>
          <a:effectRef idx="1">
            <a:schemeClr val="accent1"/>
          </a:effectRef>
          <a:fontRef idx="minor">
            <a:schemeClr val="dk1"/>
          </a:fontRef>
        </p:style>
        <p:txBody>
          <a:bodyPr/>
          <a:lstStyle/>
          <a:p>
            <a:pPr>
              <a:lnSpc>
                <a:spcPct val="150000"/>
              </a:lnSpc>
              <a:buFont typeface="Wingdings" panose="05000000000000000000" pitchFamily="2" charset="2"/>
              <a:buChar char="v"/>
            </a:pPr>
            <a:r>
              <a:rPr lang="en-US" dirty="0" smtClean="0"/>
              <a:t>First Reading</a:t>
            </a:r>
          </a:p>
          <a:p>
            <a:pPr>
              <a:lnSpc>
                <a:spcPct val="150000"/>
              </a:lnSpc>
              <a:buFont typeface="Wingdings" panose="05000000000000000000" pitchFamily="2" charset="2"/>
              <a:buChar char="v"/>
            </a:pPr>
            <a:r>
              <a:rPr lang="en-US" dirty="0" smtClean="0"/>
              <a:t>Responsorial Psalm</a:t>
            </a:r>
          </a:p>
          <a:p>
            <a:pPr>
              <a:lnSpc>
                <a:spcPct val="150000"/>
              </a:lnSpc>
              <a:buFont typeface="Wingdings" panose="05000000000000000000" pitchFamily="2" charset="2"/>
              <a:buChar char="v"/>
            </a:pPr>
            <a:r>
              <a:rPr lang="en-US" dirty="0" smtClean="0"/>
              <a:t>Second Reading</a:t>
            </a:r>
          </a:p>
          <a:p>
            <a:pPr>
              <a:lnSpc>
                <a:spcPct val="150000"/>
              </a:lnSpc>
              <a:buFont typeface="Wingdings" panose="05000000000000000000" pitchFamily="2" charset="2"/>
              <a:buChar char="v"/>
            </a:pPr>
            <a:r>
              <a:rPr lang="en-US" dirty="0" smtClean="0"/>
              <a:t>Gospel Acclamation</a:t>
            </a:r>
          </a:p>
          <a:p>
            <a:pPr>
              <a:lnSpc>
                <a:spcPct val="150000"/>
              </a:lnSpc>
              <a:buFont typeface="Wingdings" panose="05000000000000000000" pitchFamily="2" charset="2"/>
              <a:buChar char="v"/>
            </a:pPr>
            <a:r>
              <a:rPr lang="en-US" dirty="0" smtClean="0"/>
              <a:t>Gospel</a:t>
            </a:r>
          </a:p>
          <a:p>
            <a:pPr>
              <a:lnSpc>
                <a:spcPct val="150000"/>
              </a:lnSpc>
              <a:buFont typeface="Wingdings" panose="05000000000000000000" pitchFamily="2" charset="2"/>
              <a:buChar char="v"/>
            </a:pPr>
            <a:r>
              <a:rPr lang="en-US" dirty="0" smtClean="0"/>
              <a:t>Homily</a:t>
            </a:r>
          </a:p>
          <a:p>
            <a:endParaRPr lang="en-US" dirty="0"/>
          </a:p>
        </p:txBody>
      </p:sp>
    </p:spTree>
    <p:extLst>
      <p:ext uri="{BB962C8B-B14F-4D97-AF65-F5344CB8AC3E}">
        <p14:creationId xmlns:p14="http://schemas.microsoft.com/office/powerpoint/2010/main" val="328819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normAutofit fontScale="92500"/>
          </a:bodyPr>
          <a:lstStyle/>
          <a:p>
            <a:pPr>
              <a:lnSpc>
                <a:spcPct val="200000"/>
              </a:lnSpc>
              <a:buFont typeface="Wingdings" panose="05000000000000000000" pitchFamily="2" charset="2"/>
              <a:buChar char="v"/>
            </a:pPr>
            <a:r>
              <a:rPr lang="en-US" sz="1800" dirty="0" smtClean="0"/>
              <a:t>Introduction to OCM stresses the importance of Scripture in the Wedding Liturgy</a:t>
            </a:r>
          </a:p>
          <a:p>
            <a:pPr>
              <a:lnSpc>
                <a:spcPct val="200000"/>
              </a:lnSpc>
              <a:buFont typeface="Wingdings" panose="05000000000000000000" pitchFamily="2" charset="2"/>
              <a:buChar char="v"/>
            </a:pPr>
            <a:r>
              <a:rPr lang="en-US" sz="1800" dirty="0" smtClean="0"/>
              <a:t>See </a:t>
            </a:r>
            <a:r>
              <a:rPr lang="en-US" sz="1800" i="1" dirty="0" smtClean="0"/>
              <a:t>Lectionary for Mass</a:t>
            </a:r>
            <a:r>
              <a:rPr lang="en-US" sz="1800" dirty="0" smtClean="0"/>
              <a:t>, nos. 801-805   or   </a:t>
            </a:r>
            <a:r>
              <a:rPr lang="en-US" sz="1800" i="1" dirty="0" smtClean="0"/>
              <a:t>OCM</a:t>
            </a:r>
            <a:r>
              <a:rPr lang="en-US" sz="1800" dirty="0" smtClean="0"/>
              <a:t> 144-187</a:t>
            </a:r>
          </a:p>
          <a:p>
            <a:pPr>
              <a:lnSpc>
                <a:spcPct val="200000"/>
              </a:lnSpc>
              <a:buFont typeface="Wingdings" panose="05000000000000000000" pitchFamily="2" charset="2"/>
              <a:buChar char="v"/>
            </a:pPr>
            <a:r>
              <a:rPr lang="en-US" sz="1800" dirty="0" smtClean="0"/>
              <a:t>New Scripture readings have been added</a:t>
            </a:r>
          </a:p>
          <a:p>
            <a:pPr>
              <a:lnSpc>
                <a:spcPct val="200000"/>
              </a:lnSpc>
              <a:buFont typeface="Wingdings" panose="05000000000000000000" pitchFamily="2" charset="2"/>
              <a:buChar char="v"/>
            </a:pPr>
            <a:r>
              <a:rPr lang="en-US" sz="1800" dirty="0"/>
              <a:t>Readings marked with asterisk * explicitly speak of Marriage </a:t>
            </a:r>
            <a:endParaRPr lang="en-US" sz="1800" dirty="0" smtClean="0"/>
          </a:p>
          <a:p>
            <a:pPr>
              <a:lnSpc>
                <a:spcPct val="200000"/>
              </a:lnSpc>
              <a:buFont typeface="Wingdings" panose="05000000000000000000" pitchFamily="2" charset="2"/>
              <a:buChar char="v"/>
            </a:pPr>
            <a:r>
              <a:rPr lang="en-US" sz="1800" dirty="0" smtClean="0"/>
              <a:t>At least one reading that explicitly speaks of Marriage</a:t>
            </a:r>
          </a:p>
          <a:p>
            <a:pPr>
              <a:lnSpc>
                <a:spcPct val="200000"/>
              </a:lnSpc>
              <a:buFont typeface="Wingdings" panose="05000000000000000000" pitchFamily="2" charset="2"/>
              <a:buChar char="v"/>
            </a:pPr>
            <a:r>
              <a:rPr lang="en-US" sz="1800" dirty="0" smtClean="0"/>
              <a:t>Use of one reading about Marriage, even when not using the Ritual Mass</a:t>
            </a:r>
          </a:p>
          <a:p>
            <a:pPr>
              <a:lnSpc>
                <a:spcPct val="200000"/>
              </a:lnSpc>
              <a:buFont typeface="Wingdings" panose="05000000000000000000" pitchFamily="2" charset="2"/>
              <a:buChar char="v"/>
            </a:pPr>
            <a:r>
              <a:rPr lang="en-US" sz="1800" dirty="0" smtClean="0"/>
              <a:t>Importance of the Homily (cf. Introduction 1-11)</a:t>
            </a:r>
            <a:endParaRPr lang="en-US" sz="1800" dirty="0"/>
          </a:p>
        </p:txBody>
      </p:sp>
    </p:spTree>
    <p:extLst>
      <p:ext uri="{BB962C8B-B14F-4D97-AF65-F5344CB8AC3E}">
        <p14:creationId xmlns:p14="http://schemas.microsoft.com/office/powerpoint/2010/main" val="3334238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First Reading  (Lectionary for Mass 801)</a:t>
            </a:r>
          </a:p>
          <a:p>
            <a:pPr>
              <a:buFont typeface="Wingdings" panose="05000000000000000000" pitchFamily="2" charset="2"/>
              <a:buChar char="v"/>
            </a:pPr>
            <a:r>
              <a:rPr lang="en-US" dirty="0" smtClean="0"/>
              <a:t>Genesis 1:26-28, 31a*</a:t>
            </a:r>
          </a:p>
          <a:p>
            <a:pPr>
              <a:buFont typeface="Wingdings" panose="05000000000000000000" pitchFamily="2" charset="2"/>
              <a:buChar char="v"/>
            </a:pPr>
            <a:r>
              <a:rPr lang="en-US" dirty="0" smtClean="0"/>
              <a:t>Genesis 2:18-24*</a:t>
            </a:r>
          </a:p>
          <a:p>
            <a:pPr>
              <a:buFont typeface="Wingdings" panose="05000000000000000000" pitchFamily="2" charset="2"/>
              <a:buChar char="v"/>
            </a:pPr>
            <a:r>
              <a:rPr lang="en-US" dirty="0" smtClean="0"/>
              <a:t>Genesis 24:48-51, 58-67*</a:t>
            </a:r>
          </a:p>
          <a:p>
            <a:pPr>
              <a:buFont typeface="Wingdings" panose="05000000000000000000" pitchFamily="2" charset="2"/>
              <a:buChar char="v"/>
            </a:pPr>
            <a:r>
              <a:rPr lang="en-US" dirty="0" smtClean="0"/>
              <a:t>Tobit 7:6-14*</a:t>
            </a:r>
          </a:p>
          <a:p>
            <a:pPr>
              <a:buFont typeface="Wingdings" panose="05000000000000000000" pitchFamily="2" charset="2"/>
              <a:buChar char="v"/>
            </a:pPr>
            <a:r>
              <a:rPr lang="en-US" dirty="0" smtClean="0"/>
              <a:t>Tobit 8:4b-8*</a:t>
            </a:r>
          </a:p>
          <a:p>
            <a:pPr>
              <a:buFont typeface="Wingdings" panose="05000000000000000000" pitchFamily="2" charset="2"/>
              <a:buChar char="v"/>
            </a:pPr>
            <a:r>
              <a:rPr lang="en-US" dirty="0" smtClean="0"/>
              <a:t>Proverbs 31:10-13,19-20,30-31* </a:t>
            </a:r>
            <a:r>
              <a:rPr lang="en-US" dirty="0" smtClean="0">
                <a:solidFill>
                  <a:srgbClr val="0070C0"/>
                </a:solidFill>
              </a:rPr>
              <a:t>(new in 1991)</a:t>
            </a:r>
          </a:p>
          <a:p>
            <a:pPr>
              <a:buFont typeface="Wingdings" panose="05000000000000000000" pitchFamily="2" charset="2"/>
              <a:buChar char="v"/>
            </a:pPr>
            <a:r>
              <a:rPr lang="en-US" dirty="0" smtClean="0"/>
              <a:t>Song of Songs 2:8-10, 14, 16a; 8:6-7a</a:t>
            </a:r>
          </a:p>
          <a:p>
            <a:pPr>
              <a:buFont typeface="Wingdings" panose="05000000000000000000" pitchFamily="2" charset="2"/>
              <a:buChar char="v"/>
            </a:pPr>
            <a:r>
              <a:rPr lang="en-US" dirty="0" smtClean="0"/>
              <a:t>Sirach 26:1-4, 13-16*  [Vg 26:1-4,16-21]</a:t>
            </a:r>
          </a:p>
          <a:p>
            <a:pPr>
              <a:buFont typeface="Wingdings" panose="05000000000000000000" pitchFamily="2" charset="2"/>
              <a:buChar char="v"/>
            </a:pPr>
            <a:r>
              <a:rPr lang="en-US" dirty="0" smtClean="0"/>
              <a:t>Jeremiah 31:31-32a, 33-34a</a:t>
            </a:r>
          </a:p>
          <a:p>
            <a:pPr marL="114300" indent="0">
              <a:buNone/>
            </a:pPr>
            <a:endParaRPr lang="en-US" dirty="0"/>
          </a:p>
        </p:txBody>
      </p:sp>
    </p:spTree>
    <p:extLst>
      <p:ext uri="{BB962C8B-B14F-4D97-AF65-F5344CB8AC3E}">
        <p14:creationId xmlns:p14="http://schemas.microsoft.com/office/powerpoint/2010/main" val="4283108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lstStyle/>
          <a:p>
            <a:pPr marL="114300" indent="0">
              <a:lnSpc>
                <a:spcPct val="150000"/>
              </a:lnSpc>
              <a:buNone/>
            </a:pPr>
            <a:r>
              <a:rPr lang="en-US" dirty="0" smtClean="0">
                <a:solidFill>
                  <a:srgbClr val="0070C0"/>
                </a:solidFill>
              </a:rPr>
              <a:t>Responsorial Psalm</a:t>
            </a:r>
            <a:r>
              <a:rPr lang="en-US" dirty="0">
                <a:solidFill>
                  <a:srgbClr val="0070C0"/>
                </a:solidFill>
              </a:rPr>
              <a:t> </a:t>
            </a:r>
            <a:r>
              <a:rPr lang="en-US" dirty="0" smtClean="0">
                <a:solidFill>
                  <a:srgbClr val="0070C0"/>
                </a:solidFill>
              </a:rPr>
              <a:t> (Lectionary for Mass, 803)</a:t>
            </a:r>
          </a:p>
          <a:p>
            <a:pPr>
              <a:lnSpc>
                <a:spcPct val="150000"/>
              </a:lnSpc>
              <a:buFont typeface="Wingdings" panose="05000000000000000000" pitchFamily="2" charset="2"/>
              <a:buChar char="v"/>
            </a:pPr>
            <a:r>
              <a:rPr lang="en-US" sz="1800" dirty="0" smtClean="0"/>
              <a:t>Psalm 33:12 and 18, 20-21, 22</a:t>
            </a:r>
          </a:p>
          <a:p>
            <a:pPr>
              <a:lnSpc>
                <a:spcPct val="150000"/>
              </a:lnSpc>
              <a:buFont typeface="Wingdings" panose="05000000000000000000" pitchFamily="2" charset="2"/>
              <a:buChar char="v"/>
            </a:pPr>
            <a:r>
              <a:rPr lang="en-US" sz="1800" dirty="0" smtClean="0"/>
              <a:t>Psalm 34:2-3,4-5,6-7,8-9</a:t>
            </a:r>
          </a:p>
          <a:p>
            <a:pPr>
              <a:lnSpc>
                <a:spcPct val="150000"/>
              </a:lnSpc>
              <a:buFont typeface="Wingdings" panose="05000000000000000000" pitchFamily="2" charset="2"/>
              <a:buChar char="v"/>
            </a:pPr>
            <a:r>
              <a:rPr lang="en-US" sz="1800" dirty="0" smtClean="0"/>
              <a:t>Psalm 103:1-2, 8 and 13, 17-18a</a:t>
            </a:r>
          </a:p>
          <a:p>
            <a:pPr>
              <a:lnSpc>
                <a:spcPct val="150000"/>
              </a:lnSpc>
              <a:buFont typeface="Wingdings" panose="05000000000000000000" pitchFamily="2" charset="2"/>
              <a:buChar char="v"/>
            </a:pPr>
            <a:r>
              <a:rPr lang="en-US" sz="1800" dirty="0" smtClean="0"/>
              <a:t>Psalm 112:1-2, 3-4, 5-7a, 7bc-8, 9</a:t>
            </a:r>
          </a:p>
          <a:p>
            <a:pPr>
              <a:lnSpc>
                <a:spcPct val="150000"/>
              </a:lnSpc>
              <a:buFont typeface="Wingdings" panose="05000000000000000000" pitchFamily="2" charset="2"/>
              <a:buChar char="v"/>
            </a:pPr>
            <a:r>
              <a:rPr lang="en-US" sz="1800" dirty="0" smtClean="0"/>
              <a:t>Psalm 128:1-2, 3, 4-5ac, and 6a*</a:t>
            </a:r>
          </a:p>
          <a:p>
            <a:pPr>
              <a:lnSpc>
                <a:spcPct val="150000"/>
              </a:lnSpc>
              <a:buFont typeface="Wingdings" panose="05000000000000000000" pitchFamily="2" charset="2"/>
              <a:buChar char="v"/>
            </a:pPr>
            <a:r>
              <a:rPr lang="en-US" sz="1800" dirty="0" smtClean="0"/>
              <a:t>Psalm 145:8-9, 10 and 15, 17-18</a:t>
            </a:r>
          </a:p>
          <a:p>
            <a:pPr>
              <a:lnSpc>
                <a:spcPct val="150000"/>
              </a:lnSpc>
              <a:buFont typeface="Wingdings" panose="05000000000000000000" pitchFamily="2" charset="2"/>
              <a:buChar char="v"/>
            </a:pPr>
            <a:r>
              <a:rPr lang="en-US" sz="1800" dirty="0" smtClean="0"/>
              <a:t>Psalm 148:1-2,3-4, 9-10, 11-13ab, 13c-14a</a:t>
            </a:r>
          </a:p>
          <a:p>
            <a:pPr marL="114300" indent="0">
              <a:buNone/>
            </a:pPr>
            <a:endParaRPr lang="en-US" dirty="0">
              <a:solidFill>
                <a:srgbClr val="0070C0"/>
              </a:solidFill>
            </a:endParaRPr>
          </a:p>
        </p:txBody>
      </p:sp>
    </p:spTree>
    <p:extLst>
      <p:ext uri="{BB962C8B-B14F-4D97-AF65-F5344CB8AC3E}">
        <p14:creationId xmlns:p14="http://schemas.microsoft.com/office/powerpoint/2010/main" val="3851258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normAutofit fontScale="92500" lnSpcReduction="20000"/>
          </a:bodyPr>
          <a:lstStyle/>
          <a:p>
            <a:pPr marL="114300" indent="0">
              <a:buNone/>
            </a:pPr>
            <a:r>
              <a:rPr lang="en-US" dirty="0" smtClean="0">
                <a:solidFill>
                  <a:srgbClr val="0070C0"/>
                </a:solidFill>
              </a:rPr>
              <a:t>SE</a:t>
            </a:r>
            <a:r>
              <a:rPr lang="en-US" dirty="0">
                <a:solidFill>
                  <a:srgbClr val="0070C0"/>
                </a:solidFill>
              </a:rPr>
              <a:t>COND READING </a:t>
            </a:r>
            <a:r>
              <a:rPr lang="en-US" dirty="0" smtClean="0">
                <a:solidFill>
                  <a:srgbClr val="0070C0"/>
                </a:solidFill>
              </a:rPr>
              <a:t>(Lectionary </a:t>
            </a:r>
            <a:r>
              <a:rPr lang="en-US" dirty="0">
                <a:solidFill>
                  <a:srgbClr val="0070C0"/>
                </a:solidFill>
              </a:rPr>
              <a:t>for Mass, 802)</a:t>
            </a:r>
          </a:p>
          <a:p>
            <a:pPr marL="114300" indent="0">
              <a:buNone/>
            </a:pPr>
            <a:endParaRPr lang="en-US" dirty="0" smtClean="0"/>
          </a:p>
          <a:p>
            <a:pPr>
              <a:buFont typeface="Wingdings" panose="05000000000000000000" pitchFamily="2" charset="2"/>
              <a:buChar char="v"/>
            </a:pPr>
            <a:r>
              <a:rPr lang="en-US" sz="1900" dirty="0" smtClean="0"/>
              <a:t>Romans 8:31b-35, 37-39</a:t>
            </a:r>
          </a:p>
          <a:p>
            <a:pPr>
              <a:buFont typeface="Wingdings" panose="05000000000000000000" pitchFamily="2" charset="2"/>
              <a:buChar char="v"/>
            </a:pPr>
            <a:r>
              <a:rPr lang="en-US" sz="1900" dirty="0" smtClean="0"/>
              <a:t>Romans 12:1-2, 9-18  (or 12:1-2, 9-13)</a:t>
            </a:r>
          </a:p>
          <a:p>
            <a:pPr>
              <a:buFont typeface="Wingdings" panose="05000000000000000000" pitchFamily="2" charset="2"/>
              <a:buChar char="v"/>
            </a:pPr>
            <a:r>
              <a:rPr lang="en-US" sz="1900" dirty="0" smtClean="0"/>
              <a:t>Romans 15:1b-3a, 5-7, 13  </a:t>
            </a:r>
            <a:r>
              <a:rPr lang="en-US" sz="1900" dirty="0" smtClean="0">
                <a:solidFill>
                  <a:srgbClr val="0070C0"/>
                </a:solidFill>
              </a:rPr>
              <a:t>(new)</a:t>
            </a:r>
          </a:p>
          <a:p>
            <a:pPr>
              <a:buFont typeface="Wingdings" panose="05000000000000000000" pitchFamily="2" charset="2"/>
              <a:buChar char="v"/>
            </a:pPr>
            <a:r>
              <a:rPr lang="en-US" sz="1900" dirty="0" smtClean="0"/>
              <a:t>First Corinthians 6:13c-15a, 17-20</a:t>
            </a:r>
          </a:p>
          <a:p>
            <a:pPr>
              <a:buFont typeface="Wingdings" panose="05000000000000000000" pitchFamily="2" charset="2"/>
              <a:buChar char="v"/>
            </a:pPr>
            <a:r>
              <a:rPr lang="en-US" sz="1900" dirty="0" smtClean="0"/>
              <a:t>First Corinthians 12:31—13:8a</a:t>
            </a:r>
          </a:p>
          <a:p>
            <a:pPr>
              <a:buFont typeface="Wingdings" panose="05000000000000000000" pitchFamily="2" charset="2"/>
              <a:buChar char="v"/>
            </a:pPr>
            <a:r>
              <a:rPr lang="en-US" sz="1900" dirty="0" smtClean="0"/>
              <a:t>Ephesians 4:1-6  </a:t>
            </a:r>
            <a:r>
              <a:rPr lang="en-US" sz="1900" dirty="0" smtClean="0">
                <a:solidFill>
                  <a:srgbClr val="0070C0"/>
                </a:solidFill>
              </a:rPr>
              <a:t>(new)  (see Lectionary 110, 477 or 807)</a:t>
            </a:r>
          </a:p>
          <a:p>
            <a:pPr>
              <a:buFont typeface="Wingdings" panose="05000000000000000000" pitchFamily="2" charset="2"/>
              <a:buChar char="v"/>
            </a:pPr>
            <a:r>
              <a:rPr lang="en-US" sz="1900" dirty="0" smtClean="0"/>
              <a:t>Ephesians 5:2a, 21-33* (or 5:2a,25-32)</a:t>
            </a:r>
          </a:p>
          <a:p>
            <a:pPr>
              <a:buFont typeface="Wingdings" panose="05000000000000000000" pitchFamily="2" charset="2"/>
              <a:buChar char="v"/>
            </a:pPr>
            <a:r>
              <a:rPr lang="en-US" sz="1900" dirty="0" smtClean="0"/>
              <a:t>Philippians 4:4-9  </a:t>
            </a:r>
            <a:r>
              <a:rPr lang="en-US" sz="1900" dirty="0" smtClean="0">
                <a:solidFill>
                  <a:srgbClr val="0070C0"/>
                </a:solidFill>
              </a:rPr>
              <a:t>(new)</a:t>
            </a:r>
          </a:p>
          <a:p>
            <a:pPr>
              <a:buFont typeface="Wingdings" panose="05000000000000000000" pitchFamily="2" charset="2"/>
              <a:buChar char="v"/>
            </a:pPr>
            <a:r>
              <a:rPr lang="en-US" sz="1900" dirty="0" smtClean="0"/>
              <a:t>Colossians 3:12-17</a:t>
            </a:r>
          </a:p>
          <a:p>
            <a:pPr>
              <a:buFont typeface="Wingdings" panose="05000000000000000000" pitchFamily="2" charset="2"/>
              <a:buChar char="v"/>
            </a:pPr>
            <a:r>
              <a:rPr lang="en-US" sz="1900" dirty="0" smtClean="0"/>
              <a:t>Hebrews 13:1-4a, 5-6b  </a:t>
            </a:r>
            <a:r>
              <a:rPr lang="en-US" sz="1900" dirty="0" smtClean="0">
                <a:solidFill>
                  <a:srgbClr val="0070C0"/>
                </a:solidFill>
              </a:rPr>
              <a:t>(new)</a:t>
            </a:r>
          </a:p>
          <a:p>
            <a:pPr>
              <a:buFont typeface="Wingdings" panose="05000000000000000000" pitchFamily="2" charset="2"/>
              <a:buChar char="v"/>
            </a:pPr>
            <a:r>
              <a:rPr lang="en-US" sz="1900" dirty="0"/>
              <a:t>1</a:t>
            </a:r>
            <a:r>
              <a:rPr lang="en-US" sz="1900" dirty="0" smtClean="0"/>
              <a:t> Peter 3:1-9*</a:t>
            </a:r>
          </a:p>
          <a:p>
            <a:pPr>
              <a:buFont typeface="Wingdings" panose="05000000000000000000" pitchFamily="2" charset="2"/>
              <a:buChar char="v"/>
            </a:pPr>
            <a:r>
              <a:rPr lang="en-US" sz="1900" dirty="0" smtClean="0"/>
              <a:t>1 John 3:18-24</a:t>
            </a:r>
          </a:p>
          <a:p>
            <a:pPr>
              <a:buFont typeface="Wingdings" panose="05000000000000000000" pitchFamily="2" charset="2"/>
              <a:buChar char="v"/>
            </a:pPr>
            <a:r>
              <a:rPr lang="en-US" sz="1900" dirty="0" smtClean="0"/>
              <a:t>1 John 4:7-12</a:t>
            </a:r>
          </a:p>
          <a:p>
            <a:pPr>
              <a:buFont typeface="Wingdings" panose="05000000000000000000" pitchFamily="2" charset="2"/>
              <a:buChar char="v"/>
            </a:pPr>
            <a:r>
              <a:rPr lang="en-US" sz="1900" dirty="0" smtClean="0"/>
              <a:t>Revelation 19:1,5-9a</a:t>
            </a:r>
          </a:p>
          <a:p>
            <a:pPr marL="114300" indent="0">
              <a:buNone/>
            </a:pPr>
            <a:endParaRPr lang="en-US" dirty="0" smtClean="0"/>
          </a:p>
        </p:txBody>
      </p:sp>
    </p:spTree>
    <p:extLst>
      <p:ext uri="{BB962C8B-B14F-4D97-AF65-F5344CB8AC3E}">
        <p14:creationId xmlns:p14="http://schemas.microsoft.com/office/powerpoint/2010/main" val="1517159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ALLELUIA VERSES AND VERSES BEFORE THE GOSPEL</a:t>
            </a:r>
          </a:p>
          <a:p>
            <a:pPr marL="114300" indent="0">
              <a:lnSpc>
                <a:spcPct val="150000"/>
              </a:lnSpc>
              <a:buNone/>
            </a:pPr>
            <a:endParaRPr lang="en-US" dirty="0" smtClean="0">
              <a:solidFill>
                <a:srgbClr val="0070C0"/>
              </a:solidFill>
            </a:endParaRPr>
          </a:p>
          <a:p>
            <a:pPr>
              <a:lnSpc>
                <a:spcPct val="150000"/>
              </a:lnSpc>
              <a:buFont typeface="Wingdings" panose="05000000000000000000" pitchFamily="2" charset="2"/>
              <a:buChar char="v"/>
            </a:pPr>
            <a:r>
              <a:rPr lang="en-US" dirty="0" smtClean="0"/>
              <a:t>I John 4:7b</a:t>
            </a:r>
          </a:p>
          <a:p>
            <a:pPr>
              <a:lnSpc>
                <a:spcPct val="150000"/>
              </a:lnSpc>
              <a:buFont typeface="Wingdings" panose="05000000000000000000" pitchFamily="2" charset="2"/>
              <a:buChar char="v"/>
            </a:pPr>
            <a:r>
              <a:rPr lang="en-US" dirty="0" smtClean="0"/>
              <a:t>1 John 4:8b and 11</a:t>
            </a:r>
          </a:p>
          <a:p>
            <a:pPr>
              <a:lnSpc>
                <a:spcPct val="150000"/>
              </a:lnSpc>
              <a:buFont typeface="Wingdings" panose="05000000000000000000" pitchFamily="2" charset="2"/>
              <a:buChar char="v"/>
            </a:pPr>
            <a:r>
              <a:rPr lang="en-US" dirty="0" smtClean="0"/>
              <a:t>I John 4:12</a:t>
            </a:r>
          </a:p>
          <a:p>
            <a:pPr>
              <a:lnSpc>
                <a:spcPct val="150000"/>
              </a:lnSpc>
              <a:buFont typeface="Wingdings" panose="05000000000000000000" pitchFamily="2" charset="2"/>
              <a:buChar char="v"/>
            </a:pPr>
            <a:r>
              <a:rPr lang="en-US" dirty="0" smtClean="0"/>
              <a:t>1 John 4:16</a:t>
            </a:r>
          </a:p>
        </p:txBody>
      </p:sp>
    </p:spTree>
    <p:extLst>
      <p:ext uri="{BB962C8B-B14F-4D97-AF65-F5344CB8AC3E}">
        <p14:creationId xmlns:p14="http://schemas.microsoft.com/office/powerpoint/2010/main" val="369613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a:xfrm>
            <a:off x="457200" y="1524000"/>
            <a:ext cx="7620000" cy="4876800"/>
          </a:xfrm>
        </p:spPr>
        <p:txBody>
          <a:bodyPr>
            <a:normAutofit lnSpcReduction="10000"/>
          </a:bodyPr>
          <a:lstStyle/>
          <a:p>
            <a:pPr marL="114300" indent="0">
              <a:buNone/>
            </a:pPr>
            <a:r>
              <a:rPr lang="en-US" dirty="0" smtClean="0">
                <a:solidFill>
                  <a:srgbClr val="0070C0"/>
                </a:solidFill>
              </a:rPr>
              <a:t>GOSPEL READINGS  (Lectionary for Mass, 805)</a:t>
            </a:r>
          </a:p>
          <a:p>
            <a:pPr>
              <a:lnSpc>
                <a:spcPct val="150000"/>
              </a:lnSpc>
              <a:buFont typeface="Wingdings" panose="05000000000000000000" pitchFamily="2" charset="2"/>
              <a:buChar char="v"/>
            </a:pPr>
            <a:r>
              <a:rPr lang="en-US" sz="1800" dirty="0" smtClean="0"/>
              <a:t>Matthew 5:1-12a</a:t>
            </a:r>
          </a:p>
          <a:p>
            <a:pPr>
              <a:lnSpc>
                <a:spcPct val="150000"/>
              </a:lnSpc>
              <a:buFont typeface="Wingdings" panose="05000000000000000000" pitchFamily="2" charset="2"/>
              <a:buChar char="v"/>
            </a:pPr>
            <a:r>
              <a:rPr lang="en-US" sz="1800" dirty="0" smtClean="0"/>
              <a:t>Matthew 5:13-16</a:t>
            </a:r>
          </a:p>
          <a:p>
            <a:pPr>
              <a:lnSpc>
                <a:spcPct val="150000"/>
              </a:lnSpc>
              <a:buFont typeface="Wingdings" panose="05000000000000000000" pitchFamily="2" charset="2"/>
              <a:buChar char="v"/>
            </a:pPr>
            <a:r>
              <a:rPr lang="en-US" sz="1800" dirty="0" smtClean="0"/>
              <a:t>Matthew 7:21, 24-29  (or 7:21,24-25)</a:t>
            </a:r>
          </a:p>
          <a:p>
            <a:pPr>
              <a:lnSpc>
                <a:spcPct val="150000"/>
              </a:lnSpc>
              <a:buFont typeface="Wingdings" panose="05000000000000000000" pitchFamily="2" charset="2"/>
              <a:buChar char="v"/>
            </a:pPr>
            <a:r>
              <a:rPr lang="en-US" sz="1800" dirty="0" smtClean="0"/>
              <a:t>Matthew 19:3-6*</a:t>
            </a:r>
          </a:p>
          <a:p>
            <a:pPr>
              <a:lnSpc>
                <a:spcPct val="150000"/>
              </a:lnSpc>
              <a:buFont typeface="Wingdings" panose="05000000000000000000" pitchFamily="2" charset="2"/>
              <a:buChar char="v"/>
            </a:pPr>
            <a:r>
              <a:rPr lang="en-US" sz="1800" dirty="0" smtClean="0"/>
              <a:t>Matthew 22:35-40</a:t>
            </a:r>
          </a:p>
          <a:p>
            <a:pPr>
              <a:lnSpc>
                <a:spcPct val="150000"/>
              </a:lnSpc>
              <a:buFont typeface="Wingdings" panose="05000000000000000000" pitchFamily="2" charset="2"/>
              <a:buChar char="v"/>
            </a:pPr>
            <a:r>
              <a:rPr lang="en-US" sz="1800" dirty="0" smtClean="0"/>
              <a:t>Mark 10:6-9*</a:t>
            </a:r>
          </a:p>
          <a:p>
            <a:pPr>
              <a:lnSpc>
                <a:spcPct val="150000"/>
              </a:lnSpc>
              <a:buFont typeface="Wingdings" panose="05000000000000000000" pitchFamily="2" charset="2"/>
              <a:buChar char="v"/>
            </a:pPr>
            <a:r>
              <a:rPr lang="en-US" sz="1800" dirty="0" smtClean="0"/>
              <a:t>John 2:1-11*</a:t>
            </a:r>
          </a:p>
          <a:p>
            <a:pPr>
              <a:lnSpc>
                <a:spcPct val="150000"/>
              </a:lnSpc>
              <a:buFont typeface="Wingdings" panose="05000000000000000000" pitchFamily="2" charset="2"/>
              <a:buChar char="v"/>
            </a:pPr>
            <a:r>
              <a:rPr lang="en-US" sz="1800" dirty="0" smtClean="0"/>
              <a:t>John 15:9-12</a:t>
            </a:r>
          </a:p>
          <a:p>
            <a:pPr>
              <a:lnSpc>
                <a:spcPct val="150000"/>
              </a:lnSpc>
              <a:buFont typeface="Wingdings" panose="05000000000000000000" pitchFamily="2" charset="2"/>
              <a:buChar char="v"/>
            </a:pPr>
            <a:r>
              <a:rPr lang="en-US" sz="1800" dirty="0" smtClean="0"/>
              <a:t>John 5:12-16</a:t>
            </a:r>
          </a:p>
          <a:p>
            <a:pPr>
              <a:lnSpc>
                <a:spcPct val="150000"/>
              </a:lnSpc>
              <a:buFont typeface="Wingdings" panose="05000000000000000000" pitchFamily="2" charset="2"/>
              <a:buChar char="v"/>
            </a:pPr>
            <a:r>
              <a:rPr lang="en-US" sz="1800" dirty="0" smtClean="0"/>
              <a:t>John 17:20-26 (or 17:20-23)</a:t>
            </a:r>
          </a:p>
          <a:p>
            <a:pPr marL="114300" indent="0">
              <a:buNone/>
            </a:pPr>
            <a:endParaRPr lang="en-US" dirty="0" smtClean="0"/>
          </a:p>
          <a:p>
            <a:pPr marL="114300" indent="0">
              <a:buNone/>
            </a:pPr>
            <a:endParaRPr lang="en-US" dirty="0" smtClean="0"/>
          </a:p>
          <a:p>
            <a:pPr marL="114300" indent="0">
              <a:buNone/>
            </a:pPr>
            <a:endParaRPr lang="en-US" dirty="0"/>
          </a:p>
        </p:txBody>
      </p:sp>
    </p:spTree>
    <p:extLst>
      <p:ext uri="{BB962C8B-B14F-4D97-AF65-F5344CB8AC3E}">
        <p14:creationId xmlns:p14="http://schemas.microsoft.com/office/powerpoint/2010/main" val="3243990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LITURGY OF THE WORD</a:t>
            </a:r>
            <a:endParaRPr lang="en-US" dirty="0"/>
          </a:p>
        </p:txBody>
      </p:sp>
      <p:sp>
        <p:nvSpPr>
          <p:cNvPr id="3" name="Content Placeholder 2"/>
          <p:cNvSpPr>
            <a:spLocks noGrp="1"/>
          </p:cNvSpPr>
          <p:nvPr>
            <p:ph idx="1"/>
          </p:nvPr>
        </p:nvSpPr>
        <p:spPr/>
        <p:txBody>
          <a:bodyPr/>
          <a:lstStyle/>
          <a:p>
            <a:pPr marL="114300" indent="0">
              <a:buNone/>
            </a:pPr>
            <a:endParaRPr lang="en-US" dirty="0" smtClean="0"/>
          </a:p>
          <a:p>
            <a:pPr marL="114300" indent="0">
              <a:buNone/>
            </a:pPr>
            <a:r>
              <a:rPr lang="en-US" dirty="0" smtClean="0">
                <a:solidFill>
                  <a:schemeClr val="tx2">
                    <a:lumMod val="60000"/>
                    <a:lumOff val="40000"/>
                  </a:schemeClr>
                </a:solidFill>
              </a:rPr>
              <a:t>HOMILY</a:t>
            </a:r>
          </a:p>
          <a:p>
            <a:pPr>
              <a:buFont typeface="Wingdings" panose="05000000000000000000" pitchFamily="2" charset="2"/>
              <a:buChar char="v"/>
            </a:pPr>
            <a:r>
              <a:rPr lang="en-US" dirty="0" smtClean="0"/>
              <a:t>Based on the Sacred Scripture</a:t>
            </a:r>
          </a:p>
          <a:p>
            <a:pPr>
              <a:buFont typeface="Wingdings" panose="05000000000000000000" pitchFamily="2" charset="2"/>
              <a:buChar char="v"/>
            </a:pPr>
            <a:r>
              <a:rPr lang="en-US" dirty="0" smtClean="0"/>
              <a:t>Orations of the Mass</a:t>
            </a:r>
          </a:p>
          <a:p>
            <a:pPr>
              <a:buFont typeface="Wingdings" panose="05000000000000000000" pitchFamily="2" charset="2"/>
              <a:buChar char="v"/>
            </a:pPr>
            <a:r>
              <a:rPr lang="en-US" dirty="0" smtClean="0"/>
              <a:t>Text of the rite, particularly the words of Consent</a:t>
            </a:r>
          </a:p>
          <a:p>
            <a:pPr>
              <a:buFont typeface="Wingdings" panose="05000000000000000000" pitchFamily="2" charset="2"/>
              <a:buChar char="v"/>
            </a:pPr>
            <a:r>
              <a:rPr lang="en-US" dirty="0" smtClean="0"/>
              <a:t>To expound the mystery of Christian Marriage, the dignity of conjugal love, the grace of the sacrament, responsibilities of married people (see OCM 1-11) </a:t>
            </a:r>
          </a:p>
          <a:p>
            <a:pPr>
              <a:buFont typeface="Wingdings" panose="05000000000000000000" pitchFamily="2" charset="2"/>
              <a:buChar char="v"/>
            </a:pPr>
            <a:r>
              <a:rPr lang="en-US" dirty="0" smtClean="0"/>
              <a:t>Pastoral circumstances</a:t>
            </a:r>
          </a:p>
          <a:p>
            <a:pPr marL="114300" indent="0">
              <a:buNone/>
            </a:pPr>
            <a:endParaRPr lang="en-US" dirty="0" smtClean="0"/>
          </a:p>
        </p:txBody>
      </p:sp>
    </p:spTree>
    <p:extLst>
      <p:ext uri="{BB962C8B-B14F-4D97-AF65-F5344CB8AC3E}">
        <p14:creationId xmlns:p14="http://schemas.microsoft.com/office/powerpoint/2010/main" val="3538579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a:lnSpc>
                <a:spcPct val="150000"/>
              </a:lnSpc>
              <a:buFont typeface="Wingdings" panose="05000000000000000000" pitchFamily="2" charset="2"/>
              <a:buChar char="v"/>
            </a:pPr>
            <a:r>
              <a:rPr lang="en-US" dirty="0" smtClean="0"/>
              <a:t>Address to the Bride and Groom</a:t>
            </a:r>
          </a:p>
          <a:p>
            <a:pPr>
              <a:lnSpc>
                <a:spcPct val="150000"/>
              </a:lnSpc>
              <a:buFont typeface="Wingdings" panose="05000000000000000000" pitchFamily="2" charset="2"/>
              <a:buChar char="v"/>
            </a:pPr>
            <a:r>
              <a:rPr lang="en-US" dirty="0" smtClean="0"/>
              <a:t>Questions before the Consent</a:t>
            </a:r>
          </a:p>
          <a:p>
            <a:pPr>
              <a:lnSpc>
                <a:spcPct val="150000"/>
              </a:lnSpc>
              <a:buFont typeface="Wingdings" panose="05000000000000000000" pitchFamily="2" charset="2"/>
              <a:buChar char="v"/>
            </a:pPr>
            <a:r>
              <a:rPr lang="en-US" dirty="0" smtClean="0"/>
              <a:t>The Consent</a:t>
            </a:r>
          </a:p>
          <a:p>
            <a:pPr>
              <a:lnSpc>
                <a:spcPct val="150000"/>
              </a:lnSpc>
              <a:buFont typeface="Wingdings" panose="05000000000000000000" pitchFamily="2" charset="2"/>
              <a:buChar char="v"/>
            </a:pPr>
            <a:r>
              <a:rPr lang="en-US" dirty="0" smtClean="0"/>
              <a:t>The Reception of the Consent</a:t>
            </a:r>
          </a:p>
          <a:p>
            <a:pPr>
              <a:lnSpc>
                <a:spcPct val="150000"/>
              </a:lnSpc>
              <a:buFont typeface="Wingdings" panose="05000000000000000000" pitchFamily="2" charset="2"/>
              <a:buChar char="v"/>
            </a:pPr>
            <a:r>
              <a:rPr lang="en-US" dirty="0" smtClean="0"/>
              <a:t>The Blessing and Giving of Rings</a:t>
            </a:r>
          </a:p>
          <a:p>
            <a:pPr>
              <a:lnSpc>
                <a:spcPct val="150000"/>
              </a:lnSpc>
              <a:buFont typeface="Wingdings" panose="05000000000000000000" pitchFamily="2" charset="2"/>
              <a:buChar char="v"/>
            </a:pPr>
            <a:r>
              <a:rPr lang="en-US" dirty="0" smtClean="0"/>
              <a:t>[The Blessing and Giving of the </a:t>
            </a:r>
            <a:r>
              <a:rPr lang="en-US" i="1" dirty="0" smtClean="0"/>
              <a:t>Arras</a:t>
            </a:r>
            <a:r>
              <a:rPr lang="en-US" dirty="0" smtClean="0"/>
              <a:t>]</a:t>
            </a:r>
          </a:p>
          <a:p>
            <a:pPr>
              <a:lnSpc>
                <a:spcPct val="150000"/>
              </a:lnSpc>
              <a:buFont typeface="Wingdings" panose="05000000000000000000" pitchFamily="2" charset="2"/>
              <a:buChar char="v"/>
            </a:pPr>
            <a:r>
              <a:rPr lang="en-US" dirty="0" smtClean="0"/>
              <a:t> [Hymn or Canticle of Praise]</a:t>
            </a:r>
          </a:p>
          <a:p>
            <a:pPr>
              <a:lnSpc>
                <a:spcPct val="150000"/>
              </a:lnSpc>
              <a:buFont typeface="Wingdings" panose="05000000000000000000" pitchFamily="2" charset="2"/>
              <a:buChar char="v"/>
            </a:pPr>
            <a:r>
              <a:rPr lang="en-US" dirty="0" smtClean="0"/>
              <a:t>The </a:t>
            </a:r>
            <a:r>
              <a:rPr lang="en-US" dirty="0"/>
              <a:t>U</a:t>
            </a:r>
            <a:r>
              <a:rPr lang="en-US" dirty="0" smtClean="0"/>
              <a:t>niversal Prayer</a:t>
            </a:r>
          </a:p>
          <a:p>
            <a:pPr>
              <a:lnSpc>
                <a:spcPct val="150000"/>
              </a:lnSpc>
              <a:buFont typeface="Wingdings" panose="05000000000000000000" pitchFamily="2" charset="2"/>
              <a:buChar char="v"/>
            </a:pPr>
            <a:r>
              <a:rPr lang="en-US" dirty="0" smtClean="0"/>
              <a:t>[Creed, if prescribed for the day]</a:t>
            </a:r>
          </a:p>
          <a:p>
            <a:pPr>
              <a:lnSpc>
                <a:spcPct val="150000"/>
              </a:lnSpc>
              <a:buFont typeface="Wingdings" panose="05000000000000000000" pitchFamily="2" charset="2"/>
              <a:buChar char="v"/>
            </a:pPr>
            <a:endParaRPr lang="en-US" dirty="0"/>
          </a:p>
        </p:txBody>
      </p:sp>
    </p:spTree>
    <p:extLst>
      <p:ext uri="{BB962C8B-B14F-4D97-AF65-F5344CB8AC3E}">
        <p14:creationId xmlns:p14="http://schemas.microsoft.com/office/powerpoint/2010/main" val="5357575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p:txBody>
          <a:bodyPr>
            <a:normAutofit lnSpcReduction="10000"/>
          </a:bodyPr>
          <a:lstStyle/>
          <a:p>
            <a:pPr marL="114300" indent="0">
              <a:buNone/>
            </a:pPr>
            <a:r>
              <a:rPr lang="en-US" dirty="0" smtClean="0">
                <a:solidFill>
                  <a:srgbClr val="0070C0"/>
                </a:solidFill>
              </a:rPr>
              <a:t>Some highlights:</a:t>
            </a:r>
          </a:p>
          <a:p>
            <a:pPr>
              <a:lnSpc>
                <a:spcPct val="150000"/>
              </a:lnSpc>
              <a:buFont typeface="Wingdings" panose="05000000000000000000" pitchFamily="2" charset="2"/>
              <a:buChar char="v"/>
            </a:pPr>
            <a:r>
              <a:rPr lang="en-US" sz="1800" dirty="0" smtClean="0"/>
              <a:t>Rules for alterations in the rite if there are more than one </a:t>
            </a:r>
          </a:p>
          <a:p>
            <a:pPr marL="114300" indent="0">
              <a:lnSpc>
                <a:spcPct val="150000"/>
              </a:lnSpc>
              <a:buNone/>
            </a:pPr>
            <a:r>
              <a:rPr lang="en-US" sz="1800" dirty="0"/>
              <a:t> </a:t>
            </a:r>
            <a:r>
              <a:rPr lang="en-US" sz="1800" dirty="0" smtClean="0"/>
              <a:t>   Marriage celebrated at the same liturgy (OCM 58)</a:t>
            </a:r>
          </a:p>
          <a:p>
            <a:pPr>
              <a:lnSpc>
                <a:spcPct val="150000"/>
              </a:lnSpc>
              <a:buFont typeface="Wingdings" panose="05000000000000000000" pitchFamily="2" charset="2"/>
              <a:buChar char="v"/>
            </a:pPr>
            <a:r>
              <a:rPr lang="en-US" sz="1800" dirty="0" smtClean="0"/>
              <a:t>The witnesses are to stand near the bride and groom (OCM 59)</a:t>
            </a:r>
          </a:p>
          <a:p>
            <a:pPr>
              <a:lnSpc>
                <a:spcPct val="150000"/>
              </a:lnSpc>
              <a:buFont typeface="Wingdings" panose="05000000000000000000" pitchFamily="2" charset="2"/>
              <a:buChar char="v"/>
            </a:pPr>
            <a:r>
              <a:rPr lang="en-US" sz="1800" dirty="0" smtClean="0"/>
              <a:t>A cultural adaptation bracketed within the ritual text</a:t>
            </a:r>
          </a:p>
          <a:p>
            <a:pPr>
              <a:lnSpc>
                <a:spcPct val="150000"/>
              </a:lnSpc>
              <a:buFont typeface="Wingdings" panose="05000000000000000000" pitchFamily="2" charset="2"/>
              <a:buChar char="v"/>
            </a:pPr>
            <a:r>
              <a:rPr lang="en-US" sz="1800" dirty="0" smtClean="0"/>
              <a:t>May omit #3 of Questions Before the Consent (if circumstances suggests, e.g., for an elderly couple; not a new rubric)</a:t>
            </a:r>
          </a:p>
          <a:p>
            <a:pPr>
              <a:lnSpc>
                <a:spcPct val="150000"/>
              </a:lnSpc>
              <a:buFont typeface="Wingdings" panose="05000000000000000000" pitchFamily="2" charset="2"/>
              <a:buChar char="v"/>
            </a:pPr>
            <a:r>
              <a:rPr lang="en-US" sz="1800" dirty="0" smtClean="0"/>
              <a:t>Options for Consent (vows)</a:t>
            </a:r>
          </a:p>
          <a:p>
            <a:pPr>
              <a:lnSpc>
                <a:spcPct val="150000"/>
              </a:lnSpc>
              <a:buFont typeface="Wingdings" panose="05000000000000000000" pitchFamily="2" charset="2"/>
              <a:buChar char="v"/>
            </a:pPr>
            <a:r>
              <a:rPr lang="en-US" sz="1800" dirty="0" smtClean="0"/>
              <a:t>Two options for Reception of Consent (OCM 64)</a:t>
            </a:r>
          </a:p>
          <a:p>
            <a:pPr>
              <a:lnSpc>
                <a:spcPct val="150000"/>
              </a:lnSpc>
              <a:buFont typeface="Wingdings" panose="05000000000000000000" pitchFamily="2" charset="2"/>
              <a:buChar char="v"/>
            </a:pPr>
            <a:r>
              <a:rPr lang="en-US" sz="1800" dirty="0" smtClean="0"/>
              <a:t>New acclamation after the Reception of Consent</a:t>
            </a:r>
          </a:p>
          <a:p>
            <a:pPr>
              <a:lnSpc>
                <a:spcPct val="150000"/>
              </a:lnSpc>
              <a:buFont typeface="Wingdings" panose="05000000000000000000" pitchFamily="2" charset="2"/>
              <a:buChar char="v"/>
            </a:pPr>
            <a:r>
              <a:rPr lang="en-US" sz="1800" dirty="0" smtClean="0"/>
              <a:t>New Hymn/Canticle of Praise after Giving of Rings</a:t>
            </a:r>
          </a:p>
          <a:p>
            <a:pPr marL="114300" indent="0">
              <a:buNone/>
            </a:pPr>
            <a:endParaRPr lang="en-US" dirty="0"/>
          </a:p>
        </p:txBody>
      </p:sp>
    </p:spTree>
    <p:extLst>
      <p:ext uri="{BB962C8B-B14F-4D97-AF65-F5344CB8AC3E}">
        <p14:creationId xmlns:p14="http://schemas.microsoft.com/office/powerpoint/2010/main" val="3412944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Celebration of Matrimony</a:t>
            </a:r>
            <a:endParaRPr lang="en-US" sz="3600" dirty="0"/>
          </a:p>
        </p:txBody>
      </p:sp>
      <p:sp>
        <p:nvSpPr>
          <p:cNvPr id="3" name="Content Placeholder 2"/>
          <p:cNvSpPr>
            <a:spLocks noGrp="1"/>
          </p:cNvSpPr>
          <p:nvPr>
            <p:ph idx="1"/>
          </p:nvPr>
        </p:nvSpPr>
        <p:spPr>
          <a:xfrm>
            <a:off x="457200" y="1371600"/>
            <a:ext cx="7620000" cy="5029200"/>
          </a:xfrm>
        </p:spPr>
        <p:txBody>
          <a:bodyPr>
            <a:normAutofit lnSpcReduction="10000"/>
          </a:bodyPr>
          <a:lstStyle/>
          <a:p>
            <a:pPr marL="114300" indent="0">
              <a:buNone/>
            </a:pPr>
            <a:r>
              <a:rPr lang="en-US" dirty="0" smtClean="0">
                <a:solidFill>
                  <a:srgbClr val="0070C0"/>
                </a:solidFill>
              </a:rPr>
              <a:t>Address to the Bride and Groom  (OCM 59)</a:t>
            </a:r>
          </a:p>
          <a:p>
            <a:pPr marL="114300" indent="0">
              <a:buNone/>
            </a:pPr>
            <a:r>
              <a:rPr lang="en-US" sz="1600" i="1" dirty="0" smtClean="0"/>
              <a:t>	Priest:	Dearly beloved, </a:t>
            </a:r>
          </a:p>
          <a:p>
            <a:pPr marL="114300" indent="0">
              <a:buNone/>
            </a:pPr>
            <a:r>
              <a:rPr lang="en-US" sz="1600" i="1" dirty="0"/>
              <a:t>	</a:t>
            </a:r>
            <a:r>
              <a:rPr lang="en-US" sz="1600" i="1" dirty="0" smtClean="0"/>
              <a:t>	you have come together in the house of the Church…</a:t>
            </a:r>
          </a:p>
          <a:p>
            <a:pPr marL="114300" indent="0">
              <a:buNone/>
            </a:pPr>
            <a:endParaRPr lang="en-US" i="1" dirty="0" smtClean="0"/>
          </a:p>
          <a:p>
            <a:pPr marL="114300" indent="0">
              <a:buNone/>
            </a:pPr>
            <a:r>
              <a:rPr lang="en-US" dirty="0" smtClean="0">
                <a:solidFill>
                  <a:srgbClr val="0070C0"/>
                </a:solidFill>
              </a:rPr>
              <a:t>Questions before the Consent (OCM 60)</a:t>
            </a:r>
          </a:p>
          <a:p>
            <a:pPr marL="114300" indent="0">
              <a:buNone/>
            </a:pPr>
            <a:r>
              <a:rPr lang="en-US" dirty="0">
                <a:solidFill>
                  <a:srgbClr val="0070C0"/>
                </a:solidFill>
              </a:rPr>
              <a:t>	</a:t>
            </a:r>
            <a:r>
              <a:rPr lang="en-US" sz="1600" dirty="0" smtClean="0"/>
              <a:t>Priest: 	N. and N., have you come here to enter into Marriage 			without coercion, </a:t>
            </a:r>
          </a:p>
          <a:p>
            <a:pPr marL="114300" indent="0">
              <a:buNone/>
            </a:pPr>
            <a:r>
              <a:rPr lang="en-US" sz="1600" dirty="0"/>
              <a:t>	</a:t>
            </a:r>
            <a:r>
              <a:rPr lang="en-US" sz="1600" dirty="0" smtClean="0"/>
              <a:t>	freely and wholeheartedly?</a:t>
            </a:r>
          </a:p>
          <a:p>
            <a:pPr marL="114300" indent="0">
              <a:buNone/>
            </a:pPr>
            <a:r>
              <a:rPr lang="en-US" sz="1600" dirty="0"/>
              <a:t>	</a:t>
            </a:r>
            <a:r>
              <a:rPr lang="en-US" sz="1600" dirty="0" smtClean="0"/>
              <a:t>B and G:	I have.</a:t>
            </a:r>
          </a:p>
          <a:p>
            <a:pPr marL="114300" indent="0">
              <a:buNone/>
            </a:pPr>
            <a:r>
              <a:rPr lang="en-US" sz="1600" dirty="0"/>
              <a:t>	</a:t>
            </a:r>
            <a:r>
              <a:rPr lang="en-US" sz="1600" dirty="0" smtClean="0"/>
              <a:t>Priest:	Are you prepared, as you follow the path of Marriage, </a:t>
            </a:r>
          </a:p>
          <a:p>
            <a:pPr marL="114300" indent="0">
              <a:buNone/>
            </a:pPr>
            <a:r>
              <a:rPr lang="en-US" sz="1600" dirty="0"/>
              <a:t>	</a:t>
            </a:r>
            <a:r>
              <a:rPr lang="en-US" sz="1600" dirty="0" smtClean="0"/>
              <a:t>	to love and honor each other </a:t>
            </a:r>
          </a:p>
          <a:p>
            <a:pPr marL="114300" indent="0">
              <a:buNone/>
            </a:pPr>
            <a:r>
              <a:rPr lang="en-US" sz="1600" dirty="0"/>
              <a:t>	</a:t>
            </a:r>
            <a:r>
              <a:rPr lang="en-US" sz="1600" dirty="0" smtClean="0"/>
              <a:t>	for as long as you both shall live?</a:t>
            </a:r>
          </a:p>
          <a:p>
            <a:pPr marL="114300" indent="0">
              <a:buNone/>
            </a:pPr>
            <a:r>
              <a:rPr lang="en-US" sz="1600" dirty="0" smtClean="0"/>
              <a:t>	B and G: 	I am.</a:t>
            </a:r>
          </a:p>
          <a:p>
            <a:pPr marL="114300" indent="0">
              <a:buNone/>
            </a:pPr>
            <a:r>
              <a:rPr lang="en-US" sz="1600" dirty="0" smtClean="0"/>
              <a:t>	Priest:	Are you prepared to accept children lovingly from God </a:t>
            </a:r>
          </a:p>
          <a:p>
            <a:pPr marL="114300" indent="0">
              <a:buNone/>
            </a:pPr>
            <a:r>
              <a:rPr lang="en-US" sz="1600" dirty="0"/>
              <a:t>	</a:t>
            </a:r>
            <a:r>
              <a:rPr lang="en-US" sz="1600" dirty="0" smtClean="0"/>
              <a:t>	and to bring them up </a:t>
            </a:r>
          </a:p>
          <a:p>
            <a:pPr marL="114300" indent="0">
              <a:buNone/>
            </a:pPr>
            <a:r>
              <a:rPr lang="en-US" sz="1600" dirty="0"/>
              <a:t>	</a:t>
            </a:r>
            <a:r>
              <a:rPr lang="en-US" sz="1600" dirty="0" smtClean="0"/>
              <a:t>	according to the law of Christ and his Church?</a:t>
            </a:r>
          </a:p>
          <a:p>
            <a:pPr marL="114300" indent="0">
              <a:buNone/>
            </a:pPr>
            <a:r>
              <a:rPr lang="en-US" sz="1600" dirty="0" smtClean="0"/>
              <a:t>	B and G: 	I am.</a:t>
            </a:r>
          </a:p>
          <a:p>
            <a:pPr marL="114300" indent="0">
              <a:buNone/>
            </a:pPr>
            <a:endParaRPr lang="en-US" dirty="0" smtClean="0">
              <a:solidFill>
                <a:srgbClr val="0070C0"/>
              </a:solidFill>
            </a:endParaRPr>
          </a:p>
        </p:txBody>
      </p:sp>
    </p:spTree>
    <p:extLst>
      <p:ext uri="{BB962C8B-B14F-4D97-AF65-F5344CB8AC3E}">
        <p14:creationId xmlns:p14="http://schemas.microsoft.com/office/powerpoint/2010/main" val="1735618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a:xfrm>
            <a:off x="457200" y="1447800"/>
            <a:ext cx="7620000" cy="4953000"/>
          </a:xfrm>
        </p:spPr>
        <p:txBody>
          <a:bodyPr>
            <a:normAutofit fontScale="77500" lnSpcReduction="20000"/>
          </a:bodyPr>
          <a:lstStyle/>
          <a:p>
            <a:pPr marL="114300" indent="0">
              <a:buNone/>
            </a:pPr>
            <a:r>
              <a:rPr lang="en-US" dirty="0">
                <a:solidFill>
                  <a:srgbClr val="0070C0"/>
                </a:solidFill>
              </a:rPr>
              <a:t>The </a:t>
            </a:r>
            <a:r>
              <a:rPr lang="en-US" dirty="0" smtClean="0">
                <a:solidFill>
                  <a:srgbClr val="0070C0"/>
                </a:solidFill>
              </a:rPr>
              <a:t>Consent  (OCM 61-63)</a:t>
            </a:r>
            <a:endParaRPr lang="en-US" dirty="0">
              <a:solidFill>
                <a:srgbClr val="0070C0"/>
              </a:solidFill>
            </a:endParaRPr>
          </a:p>
          <a:p>
            <a:pPr>
              <a:buFont typeface="Wingdings" panose="05000000000000000000" pitchFamily="2" charset="2"/>
              <a:buChar char="v"/>
            </a:pPr>
            <a:r>
              <a:rPr lang="en-US" sz="1600" dirty="0">
                <a:solidFill>
                  <a:srgbClr val="0070C0"/>
                </a:solidFill>
              </a:rPr>
              <a:t>Two forms</a:t>
            </a:r>
          </a:p>
          <a:p>
            <a:pPr>
              <a:buFont typeface="Wingdings" panose="05000000000000000000" pitchFamily="2" charset="2"/>
              <a:buChar char="v"/>
            </a:pPr>
            <a:r>
              <a:rPr lang="en-US" sz="1600" dirty="0">
                <a:solidFill>
                  <a:srgbClr val="0070C0"/>
                </a:solidFill>
              </a:rPr>
              <a:t>Two manners of expressing </a:t>
            </a:r>
            <a:r>
              <a:rPr lang="en-US" sz="1600" dirty="0" smtClean="0">
                <a:solidFill>
                  <a:srgbClr val="0070C0"/>
                </a:solidFill>
              </a:rPr>
              <a:t>the consent</a:t>
            </a:r>
          </a:p>
          <a:p>
            <a:pPr marL="114300" indent="0">
              <a:buNone/>
            </a:pPr>
            <a:endParaRPr lang="en-US" sz="1600" dirty="0">
              <a:solidFill>
                <a:srgbClr val="0070C0"/>
              </a:solidFill>
            </a:endParaRPr>
          </a:p>
          <a:p>
            <a:pPr marL="114300" indent="0">
              <a:buNone/>
            </a:pPr>
            <a:r>
              <a:rPr lang="en-US" sz="1600" dirty="0" smtClean="0"/>
              <a:t>Priest:	Since it is your intention to enter the covenant of Holy Matrimony, </a:t>
            </a:r>
          </a:p>
          <a:p>
            <a:pPr marL="114300" indent="0">
              <a:buNone/>
            </a:pPr>
            <a:r>
              <a:rPr lang="en-US" sz="1600" dirty="0"/>
              <a:t>	</a:t>
            </a:r>
            <a:r>
              <a:rPr lang="en-US" sz="1600" dirty="0" smtClean="0"/>
              <a:t>join your right hands and declare your consent </a:t>
            </a:r>
          </a:p>
          <a:p>
            <a:pPr marL="114300" indent="0">
              <a:buNone/>
            </a:pPr>
            <a:r>
              <a:rPr lang="en-US" sz="1600" dirty="0"/>
              <a:t>	</a:t>
            </a:r>
            <a:r>
              <a:rPr lang="en-US" sz="1600" dirty="0" smtClean="0"/>
              <a:t>before God and his Church.</a:t>
            </a:r>
          </a:p>
          <a:p>
            <a:pPr marL="114300" indent="0">
              <a:buNone/>
            </a:pPr>
            <a:endParaRPr lang="en-US" sz="1600" dirty="0" smtClean="0"/>
          </a:p>
          <a:p>
            <a:pPr marL="114300" indent="0">
              <a:buNone/>
            </a:pPr>
            <a:endParaRPr lang="en-US" sz="1600" dirty="0"/>
          </a:p>
          <a:p>
            <a:pPr marL="114300" indent="0">
              <a:buNone/>
              <a:tabLst>
                <a:tab pos="914400" algn="l"/>
                <a:tab pos="3773488" algn="l"/>
              </a:tabLst>
            </a:pPr>
            <a:r>
              <a:rPr lang="en-US" sz="1600" dirty="0" smtClean="0"/>
              <a:t>Groom:      I</a:t>
            </a:r>
            <a:r>
              <a:rPr lang="en-US" sz="1600" dirty="0"/>
              <a:t>, </a:t>
            </a:r>
            <a:r>
              <a:rPr lang="en-US" sz="1600" dirty="0">
                <a:solidFill>
                  <a:srgbClr val="C00000"/>
                </a:solidFill>
              </a:rPr>
              <a:t>N.</a:t>
            </a:r>
            <a:r>
              <a:rPr lang="en-US" sz="1600" dirty="0"/>
              <a:t>, take you, </a:t>
            </a:r>
            <a:r>
              <a:rPr lang="en-US" sz="1600" dirty="0">
                <a:solidFill>
                  <a:srgbClr val="C00000"/>
                </a:solidFill>
              </a:rPr>
              <a:t>N</a:t>
            </a:r>
            <a:r>
              <a:rPr lang="en-US" sz="1600" dirty="0"/>
              <a:t>., to be my wife. </a:t>
            </a:r>
            <a:r>
              <a:rPr lang="en-US" sz="1600" dirty="0" smtClean="0"/>
              <a:t>  	  I</a:t>
            </a:r>
            <a:r>
              <a:rPr lang="en-US" sz="1600" dirty="0"/>
              <a:t>, </a:t>
            </a:r>
            <a:r>
              <a:rPr lang="en-US" sz="1600" dirty="0">
                <a:solidFill>
                  <a:srgbClr val="C00000"/>
                </a:solidFill>
              </a:rPr>
              <a:t>N.</a:t>
            </a:r>
            <a:r>
              <a:rPr lang="en-US" sz="1600" dirty="0"/>
              <a:t>, take you, </a:t>
            </a:r>
            <a:r>
              <a:rPr lang="en-US" sz="1600" dirty="0">
                <a:solidFill>
                  <a:srgbClr val="C00000"/>
                </a:solidFill>
              </a:rPr>
              <a:t>N</a:t>
            </a:r>
            <a:r>
              <a:rPr lang="en-US" sz="1600" dirty="0"/>
              <a:t>., </a:t>
            </a:r>
            <a:r>
              <a:rPr lang="en-US" sz="1600" dirty="0" smtClean="0"/>
              <a:t>for my lawful wife</a:t>
            </a:r>
            <a:r>
              <a:rPr lang="en-US" sz="1600" dirty="0"/>
              <a:t>,</a:t>
            </a:r>
            <a:endParaRPr lang="en-US" sz="1600" dirty="0" smtClean="0"/>
          </a:p>
          <a:p>
            <a:pPr marL="114300" indent="0">
              <a:buNone/>
              <a:tabLst>
                <a:tab pos="914400" algn="l"/>
                <a:tab pos="3773488" algn="l"/>
              </a:tabLst>
            </a:pPr>
            <a:r>
              <a:rPr lang="en-US" sz="1600" dirty="0" smtClean="0"/>
              <a:t>	I promise to be faithful to you, 	  to have and to hold, from this day forward, </a:t>
            </a:r>
          </a:p>
          <a:p>
            <a:pPr marL="114300" indent="0">
              <a:buNone/>
              <a:tabLst>
                <a:tab pos="914400" algn="l"/>
                <a:tab pos="3773488" algn="l"/>
              </a:tabLst>
            </a:pPr>
            <a:r>
              <a:rPr lang="en-US" sz="1600" dirty="0"/>
              <a:t>	</a:t>
            </a:r>
            <a:r>
              <a:rPr lang="en-US" sz="1600" dirty="0" smtClean="0"/>
              <a:t>in good times and in bad, 	  for better, for worse,	</a:t>
            </a:r>
          </a:p>
          <a:p>
            <a:pPr marL="114300" indent="0">
              <a:buNone/>
              <a:tabLst>
                <a:tab pos="914400" algn="l"/>
                <a:tab pos="3773488" algn="l"/>
              </a:tabLst>
            </a:pPr>
            <a:r>
              <a:rPr lang="en-US" sz="1600" dirty="0"/>
              <a:t>	</a:t>
            </a:r>
            <a:r>
              <a:rPr lang="en-US" sz="1600" dirty="0" smtClean="0"/>
              <a:t>in sickness and in heath, 	  for richer, for poorer,	</a:t>
            </a:r>
          </a:p>
          <a:p>
            <a:pPr marL="114300" indent="0">
              <a:buNone/>
              <a:tabLst>
                <a:tab pos="914400" algn="l"/>
                <a:tab pos="3773488" algn="l"/>
              </a:tabLst>
            </a:pPr>
            <a:r>
              <a:rPr lang="en-US" sz="1600" dirty="0"/>
              <a:t>	</a:t>
            </a:r>
            <a:r>
              <a:rPr lang="en-US" sz="1600" dirty="0" smtClean="0"/>
              <a:t>to love you and to honor you 	  in sickness and in health,</a:t>
            </a:r>
          </a:p>
          <a:p>
            <a:pPr marL="114300" indent="0">
              <a:buNone/>
              <a:tabLst>
                <a:tab pos="914400" algn="l"/>
                <a:tab pos="3773488" algn="l"/>
              </a:tabLst>
            </a:pPr>
            <a:r>
              <a:rPr lang="en-US" sz="1600" dirty="0"/>
              <a:t>	</a:t>
            </a:r>
            <a:r>
              <a:rPr lang="en-US" sz="1600" dirty="0" smtClean="0"/>
              <a:t>all the days of my life.	  to love and to cherish</a:t>
            </a:r>
          </a:p>
          <a:p>
            <a:pPr marL="114300" indent="0">
              <a:buNone/>
              <a:tabLst>
                <a:tab pos="914400" algn="l"/>
                <a:tab pos="3773488" algn="l"/>
              </a:tabLst>
            </a:pPr>
            <a:r>
              <a:rPr lang="en-US" sz="1600" dirty="0" smtClean="0"/>
              <a:t>		  until death do us part.	</a:t>
            </a:r>
          </a:p>
          <a:p>
            <a:pPr marL="114300" indent="0">
              <a:buNone/>
              <a:tabLst>
                <a:tab pos="914400" algn="l"/>
                <a:tab pos="3773488" algn="l"/>
              </a:tabLst>
            </a:pPr>
            <a:endParaRPr lang="en-US" sz="1600" dirty="0" smtClean="0"/>
          </a:p>
          <a:p>
            <a:pPr marL="114300" indent="0">
              <a:buNone/>
              <a:tabLst>
                <a:tab pos="914400" algn="l"/>
                <a:tab pos="3773488" algn="l"/>
              </a:tabLst>
            </a:pPr>
            <a:r>
              <a:rPr lang="en-US" sz="1600" dirty="0" smtClean="0"/>
              <a:t>Bride:	I</a:t>
            </a:r>
            <a:r>
              <a:rPr lang="en-US" sz="1600" dirty="0"/>
              <a:t>, </a:t>
            </a:r>
            <a:r>
              <a:rPr lang="en-US" sz="1600" dirty="0">
                <a:solidFill>
                  <a:srgbClr val="C00000"/>
                </a:solidFill>
              </a:rPr>
              <a:t>N.</a:t>
            </a:r>
            <a:r>
              <a:rPr lang="en-US" sz="1600" dirty="0"/>
              <a:t>, take you, </a:t>
            </a:r>
            <a:r>
              <a:rPr lang="en-US" sz="1600" dirty="0">
                <a:solidFill>
                  <a:srgbClr val="C00000"/>
                </a:solidFill>
              </a:rPr>
              <a:t>N.</a:t>
            </a:r>
            <a:r>
              <a:rPr lang="en-US" sz="1600" dirty="0"/>
              <a:t>, to be my </a:t>
            </a:r>
            <a:r>
              <a:rPr lang="en-US" sz="1600" dirty="0" smtClean="0"/>
              <a:t>husband. 	  </a:t>
            </a:r>
            <a:r>
              <a:rPr lang="en-US" sz="1600" dirty="0"/>
              <a:t>I, </a:t>
            </a:r>
            <a:r>
              <a:rPr lang="en-US" sz="1600" dirty="0">
                <a:solidFill>
                  <a:srgbClr val="C00000"/>
                </a:solidFill>
              </a:rPr>
              <a:t>N.</a:t>
            </a:r>
            <a:r>
              <a:rPr lang="en-US" sz="1600" dirty="0"/>
              <a:t>, take you, </a:t>
            </a:r>
            <a:r>
              <a:rPr lang="en-US" sz="1600" dirty="0">
                <a:solidFill>
                  <a:srgbClr val="C00000"/>
                </a:solidFill>
              </a:rPr>
              <a:t>N</a:t>
            </a:r>
            <a:r>
              <a:rPr lang="en-US" sz="1600" dirty="0"/>
              <a:t>., </a:t>
            </a:r>
            <a:r>
              <a:rPr lang="en-US" sz="1600" dirty="0" smtClean="0"/>
              <a:t>for my lawful husband</a:t>
            </a:r>
            <a:r>
              <a:rPr lang="en-US" sz="1600" dirty="0"/>
              <a:t>,</a:t>
            </a:r>
          </a:p>
          <a:p>
            <a:pPr marL="114300" indent="0">
              <a:buNone/>
              <a:tabLst>
                <a:tab pos="914400" algn="l"/>
                <a:tab pos="3773488" algn="l"/>
              </a:tabLst>
            </a:pPr>
            <a:r>
              <a:rPr lang="en-US" sz="1600" dirty="0"/>
              <a:t>	I promise to be faithful to you, </a:t>
            </a:r>
            <a:r>
              <a:rPr lang="en-US" sz="1600" dirty="0" smtClean="0"/>
              <a:t>	</a:t>
            </a:r>
            <a:r>
              <a:rPr lang="en-US" sz="1600" dirty="0"/>
              <a:t> </a:t>
            </a:r>
            <a:r>
              <a:rPr lang="en-US" sz="1600" dirty="0" smtClean="0"/>
              <a:t> to </a:t>
            </a:r>
            <a:r>
              <a:rPr lang="en-US" sz="1600" dirty="0"/>
              <a:t>have and to hold, from this day forward, </a:t>
            </a:r>
          </a:p>
          <a:p>
            <a:pPr marL="114300" indent="0">
              <a:buNone/>
              <a:tabLst>
                <a:tab pos="914400" algn="l"/>
                <a:tab pos="3773488" algn="l"/>
              </a:tabLst>
            </a:pPr>
            <a:r>
              <a:rPr lang="en-US" sz="1600" dirty="0"/>
              <a:t>	in good times and in bad, </a:t>
            </a:r>
            <a:r>
              <a:rPr lang="en-US" sz="1600" dirty="0" smtClean="0"/>
              <a:t>	</a:t>
            </a:r>
            <a:r>
              <a:rPr lang="en-US" sz="1600" dirty="0"/>
              <a:t> </a:t>
            </a:r>
            <a:r>
              <a:rPr lang="en-US" sz="1600" dirty="0" smtClean="0"/>
              <a:t> for </a:t>
            </a:r>
            <a:r>
              <a:rPr lang="en-US" sz="1600" dirty="0"/>
              <a:t>better, for worse,</a:t>
            </a:r>
          </a:p>
          <a:p>
            <a:pPr marL="114300" indent="0">
              <a:buNone/>
              <a:tabLst>
                <a:tab pos="914400" algn="l"/>
                <a:tab pos="3773488" algn="l"/>
              </a:tabLst>
            </a:pPr>
            <a:r>
              <a:rPr lang="en-US" sz="1600" dirty="0"/>
              <a:t>	in sickness and in heath, </a:t>
            </a:r>
            <a:r>
              <a:rPr lang="en-US" sz="1600" dirty="0" smtClean="0"/>
              <a:t>	</a:t>
            </a:r>
            <a:r>
              <a:rPr lang="en-US" sz="1600" dirty="0"/>
              <a:t> </a:t>
            </a:r>
            <a:r>
              <a:rPr lang="en-US" sz="1600" dirty="0" smtClean="0"/>
              <a:t> for </a:t>
            </a:r>
            <a:r>
              <a:rPr lang="en-US" sz="1600" dirty="0"/>
              <a:t>richer, for poorer,</a:t>
            </a:r>
          </a:p>
          <a:p>
            <a:pPr marL="114300" indent="0">
              <a:buNone/>
              <a:tabLst>
                <a:tab pos="914400" algn="l"/>
                <a:tab pos="3773488" algn="l"/>
              </a:tabLst>
            </a:pPr>
            <a:r>
              <a:rPr lang="en-US" sz="1600" dirty="0"/>
              <a:t>	to love you and </a:t>
            </a:r>
            <a:r>
              <a:rPr lang="en-US" sz="1600" dirty="0" smtClean="0"/>
              <a:t>to honor </a:t>
            </a:r>
            <a:r>
              <a:rPr lang="en-US" sz="1600" dirty="0"/>
              <a:t>you </a:t>
            </a:r>
            <a:r>
              <a:rPr lang="en-US" sz="1600" dirty="0" smtClean="0"/>
              <a:t>	</a:t>
            </a:r>
            <a:r>
              <a:rPr lang="en-US" sz="1600" dirty="0"/>
              <a:t> </a:t>
            </a:r>
            <a:r>
              <a:rPr lang="en-US" sz="1600" dirty="0" smtClean="0"/>
              <a:t> in </a:t>
            </a:r>
            <a:r>
              <a:rPr lang="en-US" sz="1600" dirty="0"/>
              <a:t>sickness and in health,</a:t>
            </a:r>
          </a:p>
          <a:p>
            <a:pPr marL="114300" indent="0">
              <a:buNone/>
              <a:tabLst>
                <a:tab pos="914400" algn="l"/>
                <a:tab pos="3773488" algn="l"/>
              </a:tabLst>
            </a:pPr>
            <a:r>
              <a:rPr lang="en-US" sz="1600" dirty="0"/>
              <a:t>	all the days of my </a:t>
            </a:r>
            <a:r>
              <a:rPr lang="en-US" sz="1600" dirty="0" smtClean="0"/>
              <a:t>life.	</a:t>
            </a:r>
            <a:r>
              <a:rPr lang="en-US" sz="1600" dirty="0"/>
              <a:t> </a:t>
            </a:r>
            <a:r>
              <a:rPr lang="en-US" sz="1600" dirty="0" smtClean="0"/>
              <a:t> to </a:t>
            </a:r>
            <a:r>
              <a:rPr lang="en-US" sz="1600" dirty="0"/>
              <a:t>love and to </a:t>
            </a:r>
            <a:r>
              <a:rPr lang="en-US" sz="1600" dirty="0" smtClean="0"/>
              <a:t>cherish</a:t>
            </a:r>
          </a:p>
          <a:p>
            <a:pPr marL="114300" indent="0">
              <a:buNone/>
              <a:tabLst>
                <a:tab pos="914400" algn="l"/>
                <a:tab pos="3773488" algn="l"/>
              </a:tabLst>
            </a:pPr>
            <a:r>
              <a:rPr lang="en-US" sz="1600" dirty="0"/>
              <a:t>	</a:t>
            </a:r>
            <a:r>
              <a:rPr lang="en-US" sz="1600" dirty="0" smtClean="0"/>
              <a:t>	</a:t>
            </a:r>
            <a:r>
              <a:rPr lang="en-US" sz="1600" dirty="0"/>
              <a:t> </a:t>
            </a:r>
            <a:r>
              <a:rPr lang="en-US" sz="1600" dirty="0" smtClean="0"/>
              <a:t> until </a:t>
            </a:r>
            <a:r>
              <a:rPr lang="en-US" sz="1600" dirty="0"/>
              <a:t>death do us part.	</a:t>
            </a:r>
          </a:p>
          <a:p>
            <a:pPr marL="114300" indent="0">
              <a:buNone/>
              <a:tabLst>
                <a:tab pos="914400" algn="l"/>
                <a:tab pos="3773488" algn="l"/>
              </a:tabLst>
            </a:pPr>
            <a:endParaRPr lang="en-US" sz="1600" dirty="0"/>
          </a:p>
          <a:p>
            <a:pPr marL="114300" indent="0">
              <a:buNone/>
            </a:pPr>
            <a:endParaRPr lang="en-US" sz="1600" dirty="0">
              <a:solidFill>
                <a:srgbClr val="0070C0"/>
              </a:solidFill>
            </a:endParaRPr>
          </a:p>
          <a:p>
            <a:pPr marL="114300" indent="0">
              <a:buNone/>
            </a:pPr>
            <a:endParaRPr lang="en-US" sz="1600" dirty="0"/>
          </a:p>
        </p:txBody>
      </p:sp>
      <p:cxnSp>
        <p:nvCxnSpPr>
          <p:cNvPr id="5" name="Straight Connector 4"/>
          <p:cNvCxnSpPr/>
          <p:nvPr/>
        </p:nvCxnSpPr>
        <p:spPr>
          <a:xfrm>
            <a:off x="4191000" y="3200400"/>
            <a:ext cx="0" cy="2743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005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a:xfrm>
            <a:off x="457200" y="1371600"/>
            <a:ext cx="7696200" cy="5029200"/>
          </a:xfrm>
        </p:spPr>
        <p:txBody>
          <a:bodyPr>
            <a:normAutofit fontScale="55000" lnSpcReduction="20000"/>
          </a:bodyPr>
          <a:lstStyle/>
          <a:p>
            <a:pPr marL="114300" indent="0">
              <a:buNone/>
            </a:pPr>
            <a:r>
              <a:rPr lang="en-US" sz="2400" dirty="0" smtClean="0">
                <a:solidFill>
                  <a:srgbClr val="0070C0"/>
                </a:solidFill>
              </a:rPr>
              <a:t>Method Two:  Obtaining the Consent through questioning</a:t>
            </a:r>
          </a:p>
          <a:p>
            <a:pPr marL="114300" indent="0">
              <a:buNone/>
            </a:pPr>
            <a:endParaRPr lang="en-US" sz="2400" dirty="0">
              <a:solidFill>
                <a:srgbClr val="0070C0"/>
              </a:solidFill>
            </a:endParaRPr>
          </a:p>
          <a:p>
            <a:pPr marL="114300" indent="0">
              <a:buNone/>
            </a:pPr>
            <a:r>
              <a:rPr lang="en-US" sz="2400" dirty="0"/>
              <a:t>Priest:	Since it is your intention to enter the covenant of Holy Matrimony, </a:t>
            </a:r>
          </a:p>
          <a:p>
            <a:pPr marL="114300" indent="0">
              <a:buNone/>
            </a:pPr>
            <a:r>
              <a:rPr lang="en-US" sz="2400" dirty="0"/>
              <a:t>	join your right hands and declare your consent </a:t>
            </a:r>
          </a:p>
          <a:p>
            <a:pPr marL="114300" indent="0">
              <a:buNone/>
            </a:pPr>
            <a:r>
              <a:rPr lang="en-US" sz="2400" dirty="0"/>
              <a:t>	before God and his Church.</a:t>
            </a:r>
          </a:p>
          <a:p>
            <a:pPr marL="114300" indent="0">
              <a:buNone/>
            </a:pPr>
            <a:endParaRPr lang="en-US" sz="2400" dirty="0"/>
          </a:p>
          <a:p>
            <a:pPr marL="114300" indent="0">
              <a:buNone/>
              <a:tabLst>
                <a:tab pos="914400" algn="l"/>
                <a:tab pos="3773488" algn="l"/>
              </a:tabLst>
            </a:pPr>
            <a:r>
              <a:rPr lang="en-US" sz="2400" dirty="0" smtClean="0"/>
              <a:t>Priest:    	</a:t>
            </a:r>
            <a:r>
              <a:rPr lang="en-US" sz="2400" dirty="0" smtClean="0">
                <a:solidFill>
                  <a:srgbClr val="C00000"/>
                </a:solidFill>
              </a:rPr>
              <a:t>N</a:t>
            </a:r>
            <a:r>
              <a:rPr lang="en-US" sz="2400" dirty="0">
                <a:solidFill>
                  <a:srgbClr val="C00000"/>
                </a:solidFill>
              </a:rPr>
              <a:t>.</a:t>
            </a:r>
            <a:r>
              <a:rPr lang="en-US" sz="2400" dirty="0"/>
              <a:t>, </a:t>
            </a:r>
            <a:r>
              <a:rPr lang="en-US" sz="2400" dirty="0" smtClean="0"/>
              <a:t>do you take </a:t>
            </a:r>
            <a:r>
              <a:rPr lang="en-US" sz="2400" dirty="0" smtClean="0">
                <a:solidFill>
                  <a:srgbClr val="C00000"/>
                </a:solidFill>
              </a:rPr>
              <a:t>N</a:t>
            </a:r>
            <a:r>
              <a:rPr lang="en-US" sz="2400" dirty="0"/>
              <a:t>., to be </a:t>
            </a:r>
            <a:r>
              <a:rPr lang="en-US" sz="2400" dirty="0" smtClean="0"/>
              <a:t>your wife?   </a:t>
            </a:r>
            <a:r>
              <a:rPr lang="en-US" sz="2400" dirty="0"/>
              <a:t>	  </a:t>
            </a:r>
            <a:r>
              <a:rPr lang="en-US" sz="2400" dirty="0" smtClean="0">
                <a:solidFill>
                  <a:srgbClr val="C00000"/>
                </a:solidFill>
              </a:rPr>
              <a:t>N</a:t>
            </a:r>
            <a:r>
              <a:rPr lang="en-US" sz="2400" dirty="0">
                <a:solidFill>
                  <a:srgbClr val="C00000"/>
                </a:solidFill>
              </a:rPr>
              <a:t>.</a:t>
            </a:r>
            <a:r>
              <a:rPr lang="en-US" sz="2400" dirty="0"/>
              <a:t>, </a:t>
            </a:r>
            <a:r>
              <a:rPr lang="en-US" sz="2400" dirty="0" smtClean="0"/>
              <a:t>do you take </a:t>
            </a:r>
            <a:r>
              <a:rPr lang="en-US" sz="2400" dirty="0"/>
              <a:t>you, </a:t>
            </a:r>
            <a:r>
              <a:rPr lang="en-US" sz="2400" dirty="0">
                <a:solidFill>
                  <a:srgbClr val="C00000"/>
                </a:solidFill>
              </a:rPr>
              <a:t>N</a:t>
            </a:r>
            <a:r>
              <a:rPr lang="en-US" sz="2400" dirty="0"/>
              <a:t>., </a:t>
            </a:r>
            <a:r>
              <a:rPr lang="en-US" sz="2400" dirty="0" smtClean="0"/>
              <a:t>for your lawful wife,</a:t>
            </a:r>
            <a:endParaRPr lang="en-US" sz="2400" dirty="0"/>
          </a:p>
          <a:p>
            <a:pPr marL="114300" indent="0">
              <a:buNone/>
              <a:tabLst>
                <a:tab pos="914400" algn="l"/>
                <a:tab pos="3773488" algn="l"/>
              </a:tabLst>
            </a:pPr>
            <a:r>
              <a:rPr lang="en-US" sz="2400" dirty="0"/>
              <a:t>	</a:t>
            </a:r>
            <a:r>
              <a:rPr lang="en-US" sz="2400" dirty="0" smtClean="0"/>
              <a:t>Do you promise </a:t>
            </a:r>
            <a:r>
              <a:rPr lang="en-US" sz="2400" dirty="0"/>
              <a:t>to be faithful to </a:t>
            </a:r>
            <a:r>
              <a:rPr lang="en-US" sz="2400" dirty="0" smtClean="0"/>
              <a:t>her </a:t>
            </a:r>
            <a:r>
              <a:rPr lang="en-US" sz="2400" dirty="0"/>
              <a:t>	  to have and to hold, from this day forward, </a:t>
            </a:r>
          </a:p>
          <a:p>
            <a:pPr marL="114300" indent="0">
              <a:buNone/>
              <a:tabLst>
                <a:tab pos="914400" algn="l"/>
                <a:tab pos="3773488" algn="l"/>
              </a:tabLst>
            </a:pPr>
            <a:r>
              <a:rPr lang="en-US" sz="2400" dirty="0"/>
              <a:t>	in good times and in bad, 	  for better, for worse,	</a:t>
            </a:r>
          </a:p>
          <a:p>
            <a:pPr marL="114300" indent="0">
              <a:buNone/>
              <a:tabLst>
                <a:tab pos="914400" algn="l"/>
                <a:tab pos="3773488" algn="l"/>
              </a:tabLst>
            </a:pPr>
            <a:r>
              <a:rPr lang="en-US" sz="2400" dirty="0"/>
              <a:t>	in sickness and in heath, 	  for richer, for poorer,	</a:t>
            </a:r>
          </a:p>
          <a:p>
            <a:pPr marL="114300" indent="0">
              <a:buNone/>
              <a:tabLst>
                <a:tab pos="914400" algn="l"/>
                <a:tab pos="3773488" algn="l"/>
              </a:tabLst>
            </a:pPr>
            <a:r>
              <a:rPr lang="en-US" sz="2400" dirty="0"/>
              <a:t>	to love </a:t>
            </a:r>
            <a:r>
              <a:rPr lang="en-US" sz="2400" dirty="0" smtClean="0"/>
              <a:t>her </a:t>
            </a:r>
            <a:r>
              <a:rPr lang="en-US" sz="2400" dirty="0"/>
              <a:t>and </a:t>
            </a:r>
            <a:r>
              <a:rPr lang="en-US" sz="2400" dirty="0" smtClean="0"/>
              <a:t>to honor her </a:t>
            </a:r>
            <a:r>
              <a:rPr lang="en-US" sz="2400" dirty="0"/>
              <a:t>	  in sickness and in health,</a:t>
            </a:r>
          </a:p>
          <a:p>
            <a:pPr marL="114300" indent="0">
              <a:buNone/>
              <a:tabLst>
                <a:tab pos="914400" algn="l"/>
                <a:tab pos="3773488" algn="l"/>
              </a:tabLst>
            </a:pPr>
            <a:r>
              <a:rPr lang="en-US" sz="2400" dirty="0"/>
              <a:t>	all the days of </a:t>
            </a:r>
            <a:r>
              <a:rPr lang="en-US" sz="2400" dirty="0" smtClean="0"/>
              <a:t>your life?</a:t>
            </a:r>
            <a:r>
              <a:rPr lang="en-US" sz="2400" dirty="0"/>
              <a:t>	  to love and to cherish</a:t>
            </a:r>
          </a:p>
          <a:p>
            <a:pPr marL="114300" indent="0">
              <a:buNone/>
              <a:tabLst>
                <a:tab pos="914400" algn="l"/>
                <a:tab pos="3773488" algn="l"/>
              </a:tabLst>
            </a:pPr>
            <a:r>
              <a:rPr lang="en-US" sz="2400" dirty="0"/>
              <a:t>		  until death do </a:t>
            </a:r>
            <a:r>
              <a:rPr lang="en-US" sz="2400" dirty="0" smtClean="0"/>
              <a:t>you part</a:t>
            </a:r>
            <a:r>
              <a:rPr lang="en-US" sz="2400" dirty="0"/>
              <a:t>?</a:t>
            </a:r>
          </a:p>
          <a:p>
            <a:pPr marL="114300" indent="0">
              <a:buNone/>
              <a:tabLst>
                <a:tab pos="914400" algn="l"/>
                <a:tab pos="3773488" algn="l"/>
              </a:tabLst>
            </a:pPr>
            <a:endParaRPr lang="en-US" sz="2400" dirty="0" smtClean="0"/>
          </a:p>
          <a:p>
            <a:pPr marL="114300" indent="0">
              <a:buNone/>
              <a:tabLst>
                <a:tab pos="914400" algn="l"/>
                <a:tab pos="3773488" algn="l"/>
              </a:tabLst>
            </a:pPr>
            <a:r>
              <a:rPr lang="en-US" sz="2400" dirty="0" smtClean="0"/>
              <a:t>Groom:	I do.</a:t>
            </a:r>
          </a:p>
          <a:p>
            <a:pPr marL="114300" indent="0">
              <a:buNone/>
              <a:tabLst>
                <a:tab pos="914400" algn="l"/>
                <a:tab pos="3773488" algn="l"/>
              </a:tabLst>
            </a:pPr>
            <a:endParaRPr lang="en-US" sz="2400" dirty="0"/>
          </a:p>
          <a:p>
            <a:pPr marL="114300" indent="0">
              <a:buNone/>
              <a:tabLst>
                <a:tab pos="914400" algn="l"/>
                <a:tab pos="3773488" algn="l"/>
              </a:tabLst>
            </a:pPr>
            <a:r>
              <a:rPr lang="en-US" sz="2400" dirty="0" smtClean="0"/>
              <a:t>Priest:</a:t>
            </a:r>
            <a:r>
              <a:rPr lang="en-US" sz="2400" dirty="0"/>
              <a:t>	</a:t>
            </a:r>
            <a:r>
              <a:rPr lang="en-US" sz="2300" dirty="0" smtClean="0">
                <a:solidFill>
                  <a:srgbClr val="C00000"/>
                </a:solidFill>
              </a:rPr>
              <a:t>N.</a:t>
            </a:r>
            <a:r>
              <a:rPr lang="en-US" sz="2300" dirty="0" smtClean="0"/>
              <a:t>, do you take </a:t>
            </a:r>
            <a:r>
              <a:rPr lang="en-US" sz="2300" dirty="0" err="1">
                <a:solidFill>
                  <a:srgbClr val="C00000"/>
                </a:solidFill>
              </a:rPr>
              <a:t>N</a:t>
            </a:r>
            <a:r>
              <a:rPr lang="en-US" sz="2300" dirty="0" err="1" smtClean="0">
                <a:solidFill>
                  <a:srgbClr val="C00000"/>
                </a:solidFill>
              </a:rPr>
              <a:t>.</a:t>
            </a:r>
            <a:r>
              <a:rPr lang="en-US" sz="2300" dirty="0" err="1" smtClean="0"/>
              <a:t>,to</a:t>
            </a:r>
            <a:r>
              <a:rPr lang="en-US" sz="2300" dirty="0" smtClean="0"/>
              <a:t> </a:t>
            </a:r>
            <a:r>
              <a:rPr lang="en-US" sz="2300" dirty="0"/>
              <a:t>be </a:t>
            </a:r>
            <a:r>
              <a:rPr lang="en-US" sz="2300" dirty="0" smtClean="0"/>
              <a:t>your husband?  </a:t>
            </a:r>
            <a:r>
              <a:rPr lang="en-US" sz="2400" dirty="0" smtClean="0">
                <a:solidFill>
                  <a:srgbClr val="C00000"/>
                </a:solidFill>
              </a:rPr>
              <a:t>N</a:t>
            </a:r>
            <a:r>
              <a:rPr lang="en-US" sz="2400" dirty="0">
                <a:solidFill>
                  <a:srgbClr val="C00000"/>
                </a:solidFill>
              </a:rPr>
              <a:t>.</a:t>
            </a:r>
            <a:r>
              <a:rPr lang="en-US" sz="2400" dirty="0"/>
              <a:t>, </a:t>
            </a:r>
            <a:r>
              <a:rPr lang="en-US" sz="2400" dirty="0" smtClean="0"/>
              <a:t>do you take </a:t>
            </a:r>
            <a:r>
              <a:rPr lang="en-US" sz="2400" dirty="0">
                <a:solidFill>
                  <a:srgbClr val="C00000"/>
                </a:solidFill>
              </a:rPr>
              <a:t>N</a:t>
            </a:r>
            <a:r>
              <a:rPr lang="en-US" sz="2400" dirty="0"/>
              <a:t>., </a:t>
            </a:r>
            <a:r>
              <a:rPr lang="en-US" sz="2400" dirty="0" smtClean="0"/>
              <a:t>for your lawful husband,</a:t>
            </a:r>
            <a:endParaRPr lang="en-US" sz="2400" dirty="0"/>
          </a:p>
          <a:p>
            <a:pPr marL="114300" indent="0">
              <a:buNone/>
              <a:tabLst>
                <a:tab pos="914400" algn="l"/>
                <a:tab pos="3773488" algn="l"/>
              </a:tabLst>
            </a:pPr>
            <a:r>
              <a:rPr lang="en-US" sz="2400" dirty="0"/>
              <a:t>	</a:t>
            </a:r>
            <a:r>
              <a:rPr lang="en-US" sz="2400" dirty="0" smtClean="0"/>
              <a:t>Do you </a:t>
            </a:r>
            <a:r>
              <a:rPr lang="en-US" sz="2400" dirty="0"/>
              <a:t>promise to be faithful to </a:t>
            </a:r>
            <a:r>
              <a:rPr lang="en-US" sz="2400" dirty="0" smtClean="0"/>
              <a:t>him </a:t>
            </a:r>
            <a:r>
              <a:rPr lang="en-US" sz="2400" dirty="0"/>
              <a:t>	  to have and to hold, from this day forward, </a:t>
            </a:r>
          </a:p>
          <a:p>
            <a:pPr marL="114300" indent="0">
              <a:buNone/>
              <a:tabLst>
                <a:tab pos="914400" algn="l"/>
                <a:tab pos="3773488" algn="l"/>
              </a:tabLst>
            </a:pPr>
            <a:r>
              <a:rPr lang="en-US" sz="2400" dirty="0"/>
              <a:t>	in good times and in bad, 	  for better, for worse,</a:t>
            </a:r>
          </a:p>
          <a:p>
            <a:pPr marL="114300" indent="0">
              <a:buNone/>
              <a:tabLst>
                <a:tab pos="914400" algn="l"/>
                <a:tab pos="3773488" algn="l"/>
              </a:tabLst>
            </a:pPr>
            <a:r>
              <a:rPr lang="en-US" sz="2400" dirty="0"/>
              <a:t>	in sickness and in heath, 	  for richer, for poorer,</a:t>
            </a:r>
          </a:p>
          <a:p>
            <a:pPr marL="114300" indent="0">
              <a:buNone/>
              <a:tabLst>
                <a:tab pos="914400" algn="l"/>
                <a:tab pos="3773488" algn="l"/>
              </a:tabLst>
            </a:pPr>
            <a:r>
              <a:rPr lang="en-US" sz="2400" dirty="0"/>
              <a:t>	to love </a:t>
            </a:r>
            <a:r>
              <a:rPr lang="en-US" sz="2400" dirty="0" smtClean="0"/>
              <a:t>him </a:t>
            </a:r>
            <a:r>
              <a:rPr lang="en-US" sz="2400" dirty="0"/>
              <a:t>and </a:t>
            </a:r>
            <a:r>
              <a:rPr lang="en-US" sz="2400" dirty="0" smtClean="0"/>
              <a:t>to honor him </a:t>
            </a:r>
            <a:r>
              <a:rPr lang="en-US" sz="2400" dirty="0"/>
              <a:t>	  in sickness and in health,</a:t>
            </a:r>
          </a:p>
          <a:p>
            <a:pPr marL="114300" indent="0">
              <a:buNone/>
              <a:tabLst>
                <a:tab pos="914400" algn="l"/>
                <a:tab pos="3773488" algn="l"/>
              </a:tabLst>
            </a:pPr>
            <a:r>
              <a:rPr lang="en-US" sz="2400" dirty="0"/>
              <a:t>	all the days </a:t>
            </a:r>
            <a:r>
              <a:rPr lang="en-US" sz="2400" dirty="0" smtClean="0"/>
              <a:t>of your life?</a:t>
            </a:r>
            <a:r>
              <a:rPr lang="en-US" sz="2400" dirty="0"/>
              <a:t>	  to love and to </a:t>
            </a:r>
            <a:r>
              <a:rPr lang="en-US" sz="2400" dirty="0" smtClean="0"/>
              <a:t>cherish,</a:t>
            </a:r>
            <a:endParaRPr lang="en-US" sz="2400" dirty="0"/>
          </a:p>
          <a:p>
            <a:pPr marL="114300" indent="0">
              <a:buNone/>
              <a:tabLst>
                <a:tab pos="914400" algn="l"/>
                <a:tab pos="3773488" algn="l"/>
              </a:tabLst>
            </a:pPr>
            <a:r>
              <a:rPr lang="en-US" sz="2400" dirty="0"/>
              <a:t>		  until death do </a:t>
            </a:r>
            <a:r>
              <a:rPr lang="en-US" sz="2400" dirty="0" smtClean="0"/>
              <a:t>you part?</a:t>
            </a:r>
            <a:r>
              <a:rPr lang="en-US" sz="2400" dirty="0"/>
              <a:t>	</a:t>
            </a:r>
          </a:p>
          <a:p>
            <a:pPr marL="114300" indent="0">
              <a:buNone/>
              <a:tabLst>
                <a:tab pos="914400" algn="l"/>
                <a:tab pos="3773488" algn="l"/>
              </a:tabLst>
            </a:pPr>
            <a:r>
              <a:rPr lang="en-US" sz="2400" dirty="0" smtClean="0"/>
              <a:t>Bride:	I do.</a:t>
            </a:r>
            <a:endParaRPr lang="en-US" sz="2400" dirty="0"/>
          </a:p>
          <a:p>
            <a:pPr marL="114300" indent="0">
              <a:buNone/>
            </a:pPr>
            <a:endParaRPr lang="en-US" dirty="0"/>
          </a:p>
        </p:txBody>
      </p:sp>
      <p:cxnSp>
        <p:nvCxnSpPr>
          <p:cNvPr id="7" name="Straight Connector 6"/>
          <p:cNvCxnSpPr/>
          <p:nvPr/>
        </p:nvCxnSpPr>
        <p:spPr>
          <a:xfrm>
            <a:off x="4343400" y="2590800"/>
            <a:ext cx="0" cy="3352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9678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a:xfrm>
            <a:off x="457200" y="1524000"/>
            <a:ext cx="7620000" cy="4876800"/>
          </a:xfrm>
        </p:spPr>
        <p:txBody>
          <a:bodyPr>
            <a:normAutofit/>
          </a:bodyPr>
          <a:lstStyle/>
          <a:p>
            <a:pPr marL="114300" indent="0">
              <a:buNone/>
            </a:pPr>
            <a:r>
              <a:rPr lang="en-US" dirty="0">
                <a:solidFill>
                  <a:srgbClr val="0070C0"/>
                </a:solidFill>
              </a:rPr>
              <a:t>The Reception of the </a:t>
            </a:r>
            <a:r>
              <a:rPr lang="en-US" dirty="0" smtClean="0">
                <a:solidFill>
                  <a:srgbClr val="0070C0"/>
                </a:solidFill>
              </a:rPr>
              <a:t>Consent</a:t>
            </a:r>
          </a:p>
          <a:p>
            <a:pPr marL="114300" indent="0">
              <a:buNone/>
            </a:pPr>
            <a:endParaRPr lang="en-US" sz="1200" dirty="0">
              <a:solidFill>
                <a:srgbClr val="0070C0"/>
              </a:solidFill>
            </a:endParaRPr>
          </a:p>
          <a:p>
            <a:pPr marL="114300" indent="0">
              <a:buNone/>
            </a:pPr>
            <a:r>
              <a:rPr lang="en-US" sz="1700" dirty="0" smtClean="0"/>
              <a:t>May the Lord in his kindness strengthen the consent</a:t>
            </a:r>
          </a:p>
          <a:p>
            <a:pPr marL="114300" indent="0">
              <a:buNone/>
            </a:pPr>
            <a:r>
              <a:rPr lang="en-US" sz="1700" dirty="0"/>
              <a:t>y</a:t>
            </a:r>
            <a:r>
              <a:rPr lang="en-US" sz="1700" dirty="0" smtClean="0"/>
              <a:t>ou have declared before the Church,</a:t>
            </a:r>
          </a:p>
          <a:p>
            <a:pPr marL="114300" indent="0">
              <a:buNone/>
            </a:pPr>
            <a:r>
              <a:rPr lang="en-US" sz="1700" dirty="0" smtClean="0"/>
              <a:t>and graciously bring to fulfillment his blessing within you. </a:t>
            </a:r>
          </a:p>
          <a:p>
            <a:pPr marL="114300" indent="0">
              <a:buNone/>
            </a:pPr>
            <a:r>
              <a:rPr lang="en-US" sz="1700" dirty="0" smtClean="0"/>
              <a:t>What God joins together, let no one put asunder.</a:t>
            </a:r>
          </a:p>
          <a:p>
            <a:pPr marL="114300" indent="0">
              <a:buNone/>
            </a:pPr>
            <a:r>
              <a:rPr lang="en-US" sz="1700" dirty="0" smtClean="0">
                <a:solidFill>
                  <a:srgbClr val="C00000"/>
                </a:solidFill>
              </a:rPr>
              <a:t>          OR </a:t>
            </a:r>
          </a:p>
          <a:p>
            <a:pPr marL="114300" indent="0">
              <a:buNone/>
            </a:pPr>
            <a:r>
              <a:rPr lang="en-US" sz="1700" dirty="0" smtClean="0">
                <a:solidFill>
                  <a:schemeClr val="tx2">
                    <a:lumMod val="60000"/>
                    <a:lumOff val="40000"/>
                  </a:schemeClr>
                </a:solidFill>
              </a:rPr>
              <a:t>[new] </a:t>
            </a:r>
            <a:r>
              <a:rPr lang="en-US" sz="1700" dirty="0" smtClean="0"/>
              <a:t>May the God of Abraham, the God of Isaac, the God of Jacob,</a:t>
            </a:r>
          </a:p>
          <a:p>
            <a:pPr marL="114300" indent="0">
              <a:buNone/>
            </a:pPr>
            <a:r>
              <a:rPr lang="en-US" sz="1700" dirty="0"/>
              <a:t>t</a:t>
            </a:r>
            <a:r>
              <a:rPr lang="en-US" sz="1700" dirty="0" smtClean="0"/>
              <a:t>he God who joined together our first parents in paradise, </a:t>
            </a:r>
          </a:p>
          <a:p>
            <a:pPr marL="114300" indent="0">
              <a:buNone/>
            </a:pPr>
            <a:r>
              <a:rPr lang="en-US" sz="1700" dirty="0" smtClean="0"/>
              <a:t>strengthen and bless in Christ </a:t>
            </a:r>
          </a:p>
          <a:p>
            <a:pPr marL="114300" indent="0">
              <a:buNone/>
            </a:pPr>
            <a:r>
              <a:rPr lang="en-US" sz="1700" dirty="0" smtClean="0"/>
              <a:t>the consent you have declared before the Church,</a:t>
            </a:r>
          </a:p>
          <a:p>
            <a:pPr marL="114300" indent="0">
              <a:buNone/>
            </a:pPr>
            <a:r>
              <a:rPr lang="en-US" sz="1700" dirty="0" smtClean="0"/>
              <a:t>so that what God joins together, no one may put asunder.</a:t>
            </a:r>
            <a:endParaRPr lang="en-US" sz="1700" dirty="0"/>
          </a:p>
          <a:p>
            <a:pPr marL="114300" indent="0">
              <a:buNone/>
            </a:pPr>
            <a:endParaRPr lang="en-US" sz="1600" dirty="0" smtClean="0"/>
          </a:p>
          <a:p>
            <a:pPr marL="114300" indent="0">
              <a:buNone/>
            </a:pPr>
            <a:r>
              <a:rPr lang="en-US" sz="1700" dirty="0" smtClean="0"/>
              <a:t>Priest:	Let us bless the Lord.</a:t>
            </a:r>
          </a:p>
          <a:p>
            <a:pPr marL="114300" indent="0">
              <a:buNone/>
            </a:pPr>
            <a:r>
              <a:rPr lang="en-US" sz="1700" dirty="0" smtClean="0"/>
              <a:t>All:	Thanks be to God.</a:t>
            </a:r>
            <a:endParaRPr lang="en-US" sz="1700" dirty="0"/>
          </a:p>
        </p:txBody>
      </p:sp>
    </p:spTree>
    <p:extLst>
      <p:ext uri="{BB962C8B-B14F-4D97-AF65-F5344CB8AC3E}">
        <p14:creationId xmlns:p14="http://schemas.microsoft.com/office/powerpoint/2010/main" val="14284586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a:xfrm>
            <a:off x="457200" y="1371600"/>
            <a:ext cx="7620000" cy="5029200"/>
          </a:xfrm>
        </p:spPr>
        <p:txBody>
          <a:bodyPr>
            <a:normAutofit fontScale="70000" lnSpcReduction="20000"/>
          </a:bodyPr>
          <a:lstStyle/>
          <a:p>
            <a:pPr marL="114300" indent="0">
              <a:buNone/>
            </a:pPr>
            <a:r>
              <a:rPr lang="en-US" sz="2900" dirty="0" smtClean="0">
                <a:solidFill>
                  <a:srgbClr val="0070C0"/>
                </a:solidFill>
              </a:rPr>
              <a:t>The Blessing and Giving of Rings</a:t>
            </a:r>
          </a:p>
          <a:p>
            <a:pPr>
              <a:buFont typeface="Wingdings" panose="05000000000000000000" pitchFamily="2" charset="2"/>
              <a:buChar char="v"/>
            </a:pPr>
            <a:r>
              <a:rPr lang="en-US" sz="1700" dirty="0" smtClean="0"/>
              <a:t>Three options; use of blessed water to bless the rings</a:t>
            </a:r>
          </a:p>
          <a:p>
            <a:pPr marL="114300" indent="0">
              <a:buNone/>
            </a:pPr>
            <a:endParaRPr lang="en-US" sz="1700" dirty="0" smtClean="0"/>
          </a:p>
          <a:p>
            <a:pPr marL="114300" indent="800100">
              <a:buNone/>
            </a:pPr>
            <a:r>
              <a:rPr lang="en-US" sz="1700" dirty="0" smtClean="0">
                <a:solidFill>
                  <a:srgbClr val="C00000"/>
                </a:solidFill>
              </a:rPr>
              <a:t>Priest:</a:t>
            </a:r>
            <a:r>
              <a:rPr lang="en-US" sz="1700" dirty="0" smtClean="0"/>
              <a:t>	May the Lord bless </a:t>
            </a:r>
            <a:r>
              <a:rPr lang="en-US" sz="1700" dirty="0" smtClean="0">
                <a:solidFill>
                  <a:srgbClr val="C00000"/>
                </a:solidFill>
                <a:sym typeface="Wingdings"/>
              </a:rPr>
              <a:t></a:t>
            </a:r>
            <a:r>
              <a:rPr lang="en-US" sz="1700" dirty="0" smtClean="0">
                <a:sym typeface="Wingdings"/>
              </a:rPr>
              <a:t> these rings, </a:t>
            </a:r>
          </a:p>
          <a:p>
            <a:pPr marL="114300" indent="800100">
              <a:buNone/>
            </a:pPr>
            <a:r>
              <a:rPr lang="en-US" sz="1700" dirty="0" smtClean="0">
                <a:sym typeface="Wingdings"/>
              </a:rPr>
              <a:t>	which you will give to each other </a:t>
            </a:r>
          </a:p>
          <a:p>
            <a:pPr marL="114300" indent="800100">
              <a:buNone/>
            </a:pPr>
            <a:r>
              <a:rPr lang="en-US" sz="1700" dirty="0" smtClean="0">
                <a:sym typeface="Wingdings"/>
              </a:rPr>
              <a:t>	as a sign of love and fidelity.</a:t>
            </a:r>
          </a:p>
          <a:p>
            <a:pPr marL="114300" indent="800100">
              <a:buNone/>
            </a:pPr>
            <a:r>
              <a:rPr lang="en-US" sz="1700" dirty="0" smtClean="0">
                <a:solidFill>
                  <a:srgbClr val="C00000"/>
                </a:solidFill>
                <a:sym typeface="Wingdings"/>
              </a:rPr>
              <a:t>   		OR</a:t>
            </a:r>
          </a:p>
          <a:p>
            <a:pPr marL="114300" indent="1714500">
              <a:buNone/>
            </a:pPr>
            <a:r>
              <a:rPr lang="en-US" sz="1700" dirty="0" smtClean="0">
                <a:sym typeface="Wingdings"/>
              </a:rPr>
              <a:t>Bless, O Lord, these rings, </a:t>
            </a:r>
          </a:p>
          <a:p>
            <a:pPr marL="114300" indent="1714500">
              <a:buNone/>
            </a:pPr>
            <a:r>
              <a:rPr lang="en-US" sz="1700" dirty="0" smtClean="0">
                <a:sym typeface="Wingdings"/>
              </a:rPr>
              <a:t>which we bless </a:t>
            </a:r>
            <a:r>
              <a:rPr lang="en-US" sz="1700" dirty="0" smtClean="0">
                <a:solidFill>
                  <a:srgbClr val="C00000"/>
                </a:solidFill>
                <a:sym typeface="Wingdings"/>
              </a:rPr>
              <a:t></a:t>
            </a:r>
            <a:r>
              <a:rPr lang="en-US" sz="1700" dirty="0" smtClean="0">
                <a:sym typeface="Wingdings"/>
              </a:rPr>
              <a:t> in your name, </a:t>
            </a:r>
          </a:p>
          <a:p>
            <a:pPr marL="114300" indent="1714500">
              <a:buNone/>
            </a:pPr>
            <a:r>
              <a:rPr lang="en-US" sz="1700" dirty="0" smtClean="0">
                <a:sym typeface="Wingdings"/>
              </a:rPr>
              <a:t>so that those who wear them </a:t>
            </a:r>
          </a:p>
          <a:p>
            <a:pPr marL="114300" indent="1714500">
              <a:buNone/>
            </a:pPr>
            <a:r>
              <a:rPr lang="en-US" sz="1700" dirty="0" smtClean="0">
                <a:sym typeface="Wingdings"/>
              </a:rPr>
              <a:t>may remain entirely faithful to each other, </a:t>
            </a:r>
          </a:p>
          <a:p>
            <a:pPr marL="114300" indent="1714500">
              <a:buNone/>
            </a:pPr>
            <a:r>
              <a:rPr lang="en-US" sz="1700" dirty="0" smtClean="0">
                <a:sym typeface="Wingdings"/>
              </a:rPr>
              <a:t>abide in peace and in your will, </a:t>
            </a:r>
          </a:p>
          <a:p>
            <a:pPr marL="114300" indent="1714500">
              <a:buNone/>
            </a:pPr>
            <a:r>
              <a:rPr lang="en-US" sz="1700" dirty="0" smtClean="0">
                <a:sym typeface="Wingdings"/>
              </a:rPr>
              <a:t>and live always in mutual charity. </a:t>
            </a:r>
          </a:p>
          <a:p>
            <a:pPr marL="114300" indent="1714500">
              <a:buNone/>
            </a:pPr>
            <a:r>
              <a:rPr lang="en-US" sz="1700" dirty="0" smtClean="0">
                <a:sym typeface="Wingdings"/>
              </a:rPr>
              <a:t>Through Christ our Lord.</a:t>
            </a:r>
          </a:p>
          <a:p>
            <a:pPr marL="114300" indent="800100">
              <a:buNone/>
            </a:pPr>
            <a:r>
              <a:rPr lang="en-US" sz="1700" dirty="0" smtClean="0">
                <a:solidFill>
                  <a:srgbClr val="C00000"/>
                </a:solidFill>
                <a:sym typeface="Wingdings"/>
              </a:rPr>
              <a:t>    		OR</a:t>
            </a:r>
          </a:p>
          <a:p>
            <a:pPr marL="114300" indent="1714500">
              <a:buNone/>
            </a:pPr>
            <a:r>
              <a:rPr lang="en-US" sz="1700" dirty="0" smtClean="0">
                <a:sym typeface="Wingdings"/>
              </a:rPr>
              <a:t>Bless </a:t>
            </a:r>
            <a:r>
              <a:rPr lang="en-US" sz="1700" dirty="0">
                <a:solidFill>
                  <a:srgbClr val="C00000"/>
                </a:solidFill>
                <a:sym typeface="Wingdings"/>
              </a:rPr>
              <a:t></a:t>
            </a:r>
            <a:r>
              <a:rPr lang="en-US" sz="1700" dirty="0">
                <a:sym typeface="Wingdings"/>
              </a:rPr>
              <a:t> </a:t>
            </a:r>
            <a:r>
              <a:rPr lang="en-US" sz="1700" dirty="0" smtClean="0">
                <a:sym typeface="Wingdings"/>
              </a:rPr>
              <a:t>and sanctify your servants </a:t>
            </a:r>
          </a:p>
          <a:p>
            <a:pPr marL="114300" indent="1714500">
              <a:buNone/>
            </a:pPr>
            <a:r>
              <a:rPr lang="en-US" sz="1700" dirty="0" smtClean="0">
                <a:sym typeface="Wingdings"/>
              </a:rPr>
              <a:t>in their love, O Lord, </a:t>
            </a:r>
          </a:p>
          <a:p>
            <a:pPr marL="114300" indent="1714500">
              <a:buNone/>
            </a:pPr>
            <a:r>
              <a:rPr lang="en-US" sz="1700" dirty="0" smtClean="0">
                <a:sym typeface="Wingdings"/>
              </a:rPr>
              <a:t>and let these rings, a sign of their faithfulness, </a:t>
            </a:r>
          </a:p>
          <a:p>
            <a:pPr marL="114300" indent="1714500">
              <a:buNone/>
            </a:pPr>
            <a:r>
              <a:rPr lang="en-US" sz="1700" dirty="0" smtClean="0">
                <a:sym typeface="Wingdings"/>
              </a:rPr>
              <a:t>remind them of their love for one another. </a:t>
            </a:r>
          </a:p>
          <a:p>
            <a:pPr marL="114300" indent="1714500">
              <a:buNone/>
            </a:pPr>
            <a:r>
              <a:rPr lang="en-US" sz="1700" dirty="0" smtClean="0">
                <a:sym typeface="Wingdings"/>
              </a:rPr>
              <a:t>Through Christ our Lord.</a:t>
            </a:r>
          </a:p>
          <a:p>
            <a:pPr marL="114300" indent="800100">
              <a:buNone/>
            </a:pPr>
            <a:endParaRPr lang="en-US" sz="1700" dirty="0">
              <a:sym typeface="Wingdings"/>
            </a:endParaRPr>
          </a:p>
          <a:p>
            <a:pPr marL="114300" indent="800100">
              <a:buNone/>
            </a:pPr>
            <a:r>
              <a:rPr lang="en-US" sz="1700" dirty="0" smtClean="0">
                <a:solidFill>
                  <a:srgbClr val="C00000"/>
                </a:solidFill>
                <a:sym typeface="Wingdings"/>
              </a:rPr>
              <a:t>Groom, then Bride, while placing the ring on the other’s ring finger:</a:t>
            </a:r>
          </a:p>
          <a:p>
            <a:pPr marL="114300" indent="800100">
              <a:buNone/>
            </a:pPr>
            <a:r>
              <a:rPr lang="en-US" sz="1700" dirty="0" smtClean="0">
                <a:solidFill>
                  <a:srgbClr val="C00000"/>
                </a:solidFill>
                <a:sym typeface="Wingdings"/>
              </a:rPr>
              <a:t>	N.</a:t>
            </a:r>
            <a:r>
              <a:rPr lang="en-US" sz="1700" dirty="0" smtClean="0">
                <a:sym typeface="Wingdings"/>
              </a:rPr>
              <a:t>, receive this ring </a:t>
            </a:r>
          </a:p>
          <a:p>
            <a:pPr marL="114300" indent="800100">
              <a:buNone/>
            </a:pPr>
            <a:r>
              <a:rPr lang="en-US" sz="1700" dirty="0">
                <a:sym typeface="Wingdings"/>
              </a:rPr>
              <a:t>	</a:t>
            </a:r>
            <a:r>
              <a:rPr lang="en-US" sz="1700" dirty="0" smtClean="0">
                <a:sym typeface="Wingdings"/>
              </a:rPr>
              <a:t>as a sign of my love and fidelity. </a:t>
            </a:r>
          </a:p>
          <a:p>
            <a:pPr marL="114300" indent="800100">
              <a:buNone/>
            </a:pPr>
            <a:r>
              <a:rPr lang="en-US" sz="1700" dirty="0" smtClean="0">
                <a:sym typeface="Wingdings"/>
              </a:rPr>
              <a:t>	In the name of the Father, and of the Son, </a:t>
            </a:r>
          </a:p>
          <a:p>
            <a:pPr marL="114300" indent="800100">
              <a:buNone/>
            </a:pPr>
            <a:r>
              <a:rPr lang="en-US" sz="1700" dirty="0" smtClean="0">
                <a:sym typeface="Wingdings"/>
              </a:rPr>
              <a:t>	and of the Holy Spirit.</a:t>
            </a:r>
          </a:p>
          <a:p>
            <a:pPr marL="114300" indent="0">
              <a:buNone/>
            </a:pPr>
            <a:endParaRPr lang="en-US" sz="1700" dirty="0" smtClean="0"/>
          </a:p>
          <a:p>
            <a:pPr marL="114300" indent="0">
              <a:buNone/>
            </a:pPr>
            <a:endParaRPr lang="en-US" sz="1700" dirty="0"/>
          </a:p>
          <a:p>
            <a:pPr marL="114300" indent="0">
              <a:buNone/>
            </a:pPr>
            <a:endParaRPr lang="en-US" dirty="0"/>
          </a:p>
        </p:txBody>
      </p:sp>
    </p:spTree>
    <p:extLst>
      <p:ext uri="{BB962C8B-B14F-4D97-AF65-F5344CB8AC3E}">
        <p14:creationId xmlns:p14="http://schemas.microsoft.com/office/powerpoint/2010/main" val="36032266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a:xfrm>
            <a:off x="457200" y="1447800"/>
            <a:ext cx="7620000" cy="4953000"/>
          </a:xfrm>
        </p:spPr>
        <p:txBody>
          <a:bodyPr/>
          <a:lstStyle/>
          <a:p>
            <a:pPr marL="114300" indent="0">
              <a:buNone/>
            </a:pPr>
            <a:r>
              <a:rPr lang="en-US" sz="1800" dirty="0">
                <a:solidFill>
                  <a:srgbClr val="0070C0"/>
                </a:solidFill>
              </a:rPr>
              <a:t>[The Blessing and Giving of </a:t>
            </a:r>
            <a:r>
              <a:rPr lang="en-US" sz="1800" i="1" dirty="0">
                <a:solidFill>
                  <a:srgbClr val="0070C0"/>
                </a:solidFill>
              </a:rPr>
              <a:t>Arras</a:t>
            </a:r>
            <a:r>
              <a:rPr lang="en-US" sz="1800" dirty="0">
                <a:solidFill>
                  <a:srgbClr val="0070C0"/>
                </a:solidFill>
              </a:rPr>
              <a:t>]</a:t>
            </a:r>
          </a:p>
          <a:p>
            <a:pPr>
              <a:buFont typeface="Wingdings" panose="05000000000000000000" pitchFamily="2" charset="2"/>
              <a:buChar char="v"/>
            </a:pPr>
            <a:r>
              <a:rPr lang="en-US" sz="1600" dirty="0" smtClean="0"/>
              <a:t>An option, if it is the custom of the family/families</a:t>
            </a:r>
          </a:p>
          <a:p>
            <a:pPr marL="114300" indent="0">
              <a:buNone/>
            </a:pPr>
            <a:endParaRPr lang="en-US" sz="1600" dirty="0" smtClean="0"/>
          </a:p>
          <a:p>
            <a:pPr marL="114300" indent="0">
              <a:buNone/>
            </a:pPr>
            <a:r>
              <a:rPr lang="en-US" sz="1600" dirty="0"/>
              <a:t>	</a:t>
            </a:r>
            <a:r>
              <a:rPr lang="en-US" sz="1600" dirty="0" smtClean="0"/>
              <a:t>Priest: 	Bless, </a:t>
            </a:r>
            <a:r>
              <a:rPr lang="en-US" sz="1600" dirty="0" smtClean="0">
                <a:solidFill>
                  <a:srgbClr val="C00000"/>
                </a:solidFill>
                <a:sym typeface="Wingdings"/>
              </a:rPr>
              <a:t></a:t>
            </a:r>
            <a:r>
              <a:rPr lang="en-US" sz="1600" dirty="0" smtClean="0"/>
              <a:t> O Lord, these </a:t>
            </a:r>
            <a:r>
              <a:rPr lang="en-US" sz="1600" i="1" dirty="0" smtClean="0"/>
              <a:t>arras</a:t>
            </a:r>
            <a:endParaRPr lang="en-US" sz="1600" dirty="0" smtClean="0"/>
          </a:p>
          <a:p>
            <a:pPr marL="114300" indent="0">
              <a:buNone/>
            </a:pPr>
            <a:r>
              <a:rPr lang="en-US" sz="1600" dirty="0" smtClean="0"/>
              <a:t>		that </a:t>
            </a:r>
            <a:r>
              <a:rPr lang="en-US" sz="1600" dirty="0" smtClean="0">
                <a:solidFill>
                  <a:srgbClr val="C00000"/>
                </a:solidFill>
              </a:rPr>
              <a:t>N.</a:t>
            </a:r>
            <a:r>
              <a:rPr lang="en-US" sz="1600" dirty="0" smtClean="0"/>
              <a:t> and </a:t>
            </a:r>
            <a:r>
              <a:rPr lang="en-US" sz="1600" dirty="0" smtClean="0">
                <a:solidFill>
                  <a:srgbClr val="C00000"/>
                </a:solidFill>
              </a:rPr>
              <a:t>N.</a:t>
            </a:r>
            <a:r>
              <a:rPr lang="en-US" sz="1600" dirty="0" smtClean="0"/>
              <a:t> will give to each other</a:t>
            </a:r>
          </a:p>
          <a:p>
            <a:pPr marL="114300" indent="0">
              <a:buNone/>
            </a:pPr>
            <a:r>
              <a:rPr lang="en-US" sz="1600" dirty="0" smtClean="0"/>
              <a:t>		and pour over them the abundance of your good gifts.</a:t>
            </a:r>
          </a:p>
          <a:p>
            <a:pPr marL="114300" indent="0">
              <a:buNone/>
            </a:pPr>
            <a:endParaRPr lang="en-US" sz="1600" dirty="0" smtClean="0"/>
          </a:p>
          <a:p>
            <a:pPr marL="114300" indent="0">
              <a:buNone/>
            </a:pPr>
            <a:r>
              <a:rPr lang="en-US" sz="1600" dirty="0" smtClean="0">
                <a:solidFill>
                  <a:srgbClr val="C00000"/>
                </a:solidFill>
              </a:rPr>
              <a:t>	Groom, then bride, presenting the coins to the other:</a:t>
            </a:r>
            <a:endParaRPr lang="en-US" sz="1600" dirty="0">
              <a:solidFill>
                <a:srgbClr val="C00000"/>
              </a:solidFill>
            </a:endParaRPr>
          </a:p>
          <a:p>
            <a:pPr marL="114300" indent="0">
              <a:buNone/>
            </a:pPr>
            <a:r>
              <a:rPr lang="en-US" sz="1600" dirty="0" smtClean="0"/>
              <a:t>		</a:t>
            </a:r>
            <a:r>
              <a:rPr lang="en-US" sz="1600" dirty="0" smtClean="0">
                <a:solidFill>
                  <a:srgbClr val="C00000"/>
                </a:solidFill>
              </a:rPr>
              <a:t>N.</a:t>
            </a:r>
            <a:r>
              <a:rPr lang="en-US" sz="1600" dirty="0" smtClean="0"/>
              <a:t>, receive these </a:t>
            </a:r>
            <a:r>
              <a:rPr lang="en-US" sz="1600" i="1" dirty="0" smtClean="0"/>
              <a:t>arras</a:t>
            </a:r>
            <a:r>
              <a:rPr lang="en-US" sz="1600" dirty="0" smtClean="0"/>
              <a:t> as a pledge of God’s blessing</a:t>
            </a:r>
          </a:p>
          <a:p>
            <a:pPr marL="114300" indent="0">
              <a:buNone/>
            </a:pPr>
            <a:r>
              <a:rPr lang="en-US" sz="1600" dirty="0"/>
              <a:t>	</a:t>
            </a:r>
            <a:r>
              <a:rPr lang="en-US" sz="1600" dirty="0" smtClean="0"/>
              <a:t>	and a sign of the good gifts we will share.</a:t>
            </a:r>
          </a:p>
          <a:p>
            <a:pPr marL="114300" indent="0">
              <a:buNone/>
            </a:pPr>
            <a:endParaRPr lang="en-US" dirty="0" smtClean="0"/>
          </a:p>
          <a:p>
            <a:pPr marL="114300" indent="0">
              <a:buNone/>
            </a:pPr>
            <a:r>
              <a:rPr lang="en-US" sz="1800" dirty="0" smtClean="0">
                <a:solidFill>
                  <a:srgbClr val="0070C0"/>
                </a:solidFill>
              </a:rPr>
              <a:t>[Canticle </a:t>
            </a:r>
            <a:r>
              <a:rPr lang="en-US" sz="1800" dirty="0">
                <a:solidFill>
                  <a:srgbClr val="0070C0"/>
                </a:solidFill>
              </a:rPr>
              <a:t>of </a:t>
            </a:r>
            <a:r>
              <a:rPr lang="en-US" sz="1800" dirty="0" smtClean="0">
                <a:solidFill>
                  <a:srgbClr val="0070C0"/>
                </a:solidFill>
              </a:rPr>
              <a:t>Praise] (new)</a:t>
            </a:r>
          </a:p>
          <a:p>
            <a:pPr>
              <a:buFont typeface="Wingdings" panose="05000000000000000000" pitchFamily="2" charset="2"/>
              <a:buChar char="v"/>
            </a:pPr>
            <a:r>
              <a:rPr lang="en-US" sz="1800" dirty="0">
                <a:solidFill>
                  <a:srgbClr val="0070C0"/>
                </a:solidFill>
              </a:rPr>
              <a:t> </a:t>
            </a:r>
            <a:r>
              <a:rPr lang="en-US" sz="1600" dirty="0" smtClean="0"/>
              <a:t>A hymn or canticle of praise may </a:t>
            </a:r>
          </a:p>
          <a:p>
            <a:pPr marL="114300" indent="0">
              <a:buNone/>
            </a:pPr>
            <a:r>
              <a:rPr lang="en-US" sz="1600" dirty="0"/>
              <a:t> </a:t>
            </a:r>
            <a:r>
              <a:rPr lang="en-US" sz="1600" dirty="0" smtClean="0"/>
              <a:t>    be sung by the whole community.</a:t>
            </a:r>
          </a:p>
          <a:p>
            <a:pPr>
              <a:buFont typeface="Wingdings" panose="05000000000000000000" pitchFamily="2" charset="2"/>
              <a:buChar char="v"/>
            </a:pPr>
            <a:endParaRPr lang="en-US" sz="1800" dirty="0"/>
          </a:p>
          <a:p>
            <a:pPr marL="114300" indent="0">
              <a:buNone/>
            </a:pPr>
            <a:endParaRPr lang="en-US" dirty="0"/>
          </a:p>
        </p:txBody>
      </p:sp>
      <p:pic>
        <p:nvPicPr>
          <p:cNvPr id="4" name="Picture 3"/>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7657" t="8138" r="5943" b="10758"/>
          <a:stretch/>
        </p:blipFill>
        <p:spPr>
          <a:xfrm>
            <a:off x="5257800" y="4599432"/>
            <a:ext cx="2203704" cy="171399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1962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Celebration of Matrimony</a:t>
            </a:r>
            <a:endParaRPr lang="en-US" sz="4000" dirty="0"/>
          </a:p>
        </p:txBody>
      </p:sp>
      <p:sp>
        <p:nvSpPr>
          <p:cNvPr id="3" name="Content Placeholder 2"/>
          <p:cNvSpPr>
            <a:spLocks noGrp="1"/>
          </p:cNvSpPr>
          <p:nvPr>
            <p:ph idx="1"/>
          </p:nvPr>
        </p:nvSpPr>
        <p:spPr/>
        <p:txBody>
          <a:bodyPr/>
          <a:lstStyle/>
          <a:p>
            <a:pPr marL="114300" indent="0">
              <a:buNone/>
            </a:pPr>
            <a:endParaRPr lang="en-US" dirty="0" smtClean="0">
              <a:solidFill>
                <a:srgbClr val="0070C0"/>
              </a:solidFill>
            </a:endParaRPr>
          </a:p>
          <a:p>
            <a:pPr marL="114300" indent="0">
              <a:buNone/>
            </a:pPr>
            <a:r>
              <a:rPr lang="en-US" dirty="0" smtClean="0">
                <a:solidFill>
                  <a:srgbClr val="0070C0"/>
                </a:solidFill>
              </a:rPr>
              <a:t>Universal Prayer</a:t>
            </a:r>
          </a:p>
          <a:p>
            <a:pPr>
              <a:buFont typeface="Wingdings" panose="05000000000000000000" pitchFamily="2" charset="2"/>
              <a:buChar char="v"/>
            </a:pPr>
            <a:r>
              <a:rPr lang="en-US" dirty="0" smtClean="0"/>
              <a:t>Examples are provided in Appendix I (OCM 216-217)</a:t>
            </a:r>
            <a:endParaRPr lang="en-US" dirty="0"/>
          </a:p>
          <a:p>
            <a:pPr>
              <a:buFont typeface="Wingdings" panose="05000000000000000000" pitchFamily="2" charset="2"/>
              <a:buChar char="v"/>
            </a:pPr>
            <a:endParaRPr lang="en-US" dirty="0" smtClean="0"/>
          </a:p>
          <a:p>
            <a:pPr marL="114300" indent="0">
              <a:buNone/>
            </a:pPr>
            <a:r>
              <a:rPr lang="en-US" dirty="0" smtClean="0">
                <a:solidFill>
                  <a:srgbClr val="0070C0"/>
                </a:solidFill>
              </a:rPr>
              <a:t>Creed</a:t>
            </a:r>
          </a:p>
          <a:p>
            <a:pPr>
              <a:buFont typeface="Wingdings" panose="05000000000000000000" pitchFamily="2" charset="2"/>
              <a:buChar char="v"/>
            </a:pPr>
            <a:r>
              <a:rPr lang="en-US" dirty="0" smtClean="0"/>
              <a:t>Only if prescribed for the Mass of the Day</a:t>
            </a:r>
          </a:p>
          <a:p>
            <a:pPr>
              <a:buFont typeface="Wingdings" panose="05000000000000000000" pitchFamily="2" charset="2"/>
              <a:buChar char="v"/>
            </a:pPr>
            <a:r>
              <a:rPr lang="en-US" dirty="0" smtClean="0"/>
              <a:t>It follows the Universal Prayer in this liturgy.</a:t>
            </a:r>
            <a:endParaRPr lang="en-US" dirty="0"/>
          </a:p>
        </p:txBody>
      </p:sp>
    </p:spTree>
    <p:extLst>
      <p:ext uri="{BB962C8B-B14F-4D97-AF65-F5344CB8AC3E}">
        <p14:creationId xmlns:p14="http://schemas.microsoft.com/office/powerpoint/2010/main" val="35010918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Liturgy of the Eucharist</a:t>
            </a:r>
            <a:endParaRPr lang="en-US" dirty="0">
              <a:solidFill>
                <a:srgbClr val="0070C0"/>
              </a:solidFill>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buFont typeface="Wingdings" panose="05000000000000000000" pitchFamily="2" charset="2"/>
              <a:buChar char="v"/>
            </a:pPr>
            <a:r>
              <a:rPr lang="en-US" sz="2000" dirty="0" smtClean="0"/>
              <a:t>Presentation and Preparation of the Offerings (Gifts)</a:t>
            </a:r>
          </a:p>
          <a:p>
            <a:pPr>
              <a:buFont typeface="Wingdings" panose="05000000000000000000" pitchFamily="2" charset="2"/>
              <a:buChar char="v"/>
            </a:pPr>
            <a:r>
              <a:rPr lang="en-US" sz="2000" dirty="0" smtClean="0"/>
              <a:t>Prayer over the Offerings </a:t>
            </a:r>
          </a:p>
          <a:p>
            <a:pPr>
              <a:buFont typeface="Wingdings" panose="05000000000000000000" pitchFamily="2" charset="2"/>
              <a:buChar char="v"/>
            </a:pPr>
            <a:r>
              <a:rPr lang="en-US" sz="2000" dirty="0" smtClean="0"/>
              <a:t>Eucharistic Prayer</a:t>
            </a:r>
          </a:p>
          <a:p>
            <a:pPr marL="411480" lvl="1" indent="0">
              <a:buNone/>
            </a:pPr>
            <a:r>
              <a:rPr lang="en-US" dirty="0" smtClean="0"/>
              <a:t>	Preface</a:t>
            </a:r>
          </a:p>
          <a:p>
            <a:pPr marL="411480" lvl="1" indent="0">
              <a:buNone/>
            </a:pPr>
            <a:r>
              <a:rPr lang="en-US" dirty="0" smtClean="0"/>
              <a:t>	Acclamations</a:t>
            </a:r>
          </a:p>
          <a:p>
            <a:pPr marL="411480" lvl="1" indent="0">
              <a:buNone/>
            </a:pPr>
            <a:r>
              <a:rPr lang="en-US" dirty="0" smtClean="0"/>
              <a:t>	Embolism (Commemoration of the Couple)</a:t>
            </a:r>
          </a:p>
          <a:p>
            <a:pPr marL="342900" lvl="1" indent="-342900">
              <a:buFont typeface="Wingdings" panose="05000000000000000000" pitchFamily="2" charset="2"/>
              <a:buChar char="v"/>
            </a:pPr>
            <a:r>
              <a:rPr lang="en-US" dirty="0" smtClean="0"/>
              <a:t>[Blessing and Placing of </a:t>
            </a:r>
            <a:r>
              <a:rPr lang="en-US" i="1" dirty="0" err="1" smtClean="0"/>
              <a:t>Lazo</a:t>
            </a:r>
            <a:r>
              <a:rPr lang="en-US" dirty="0" smtClean="0"/>
              <a:t> or Veil]</a:t>
            </a:r>
          </a:p>
          <a:p>
            <a:pPr marL="342900" lvl="1" indent="-342900">
              <a:buFont typeface="Wingdings" panose="05000000000000000000" pitchFamily="2" charset="2"/>
              <a:buChar char="v"/>
            </a:pPr>
            <a:r>
              <a:rPr lang="en-US" dirty="0"/>
              <a:t>Lord’s Prayer</a:t>
            </a:r>
          </a:p>
          <a:p>
            <a:pPr marL="342900" lvl="1" indent="-342900">
              <a:buFont typeface="Wingdings" panose="05000000000000000000" pitchFamily="2" charset="2"/>
              <a:buChar char="v"/>
            </a:pPr>
            <a:r>
              <a:rPr lang="en-US" dirty="0" smtClean="0"/>
              <a:t>Nuptial Blessing</a:t>
            </a:r>
          </a:p>
          <a:p>
            <a:pPr marL="342900" lvl="1" indent="-342900">
              <a:buFont typeface="Wingdings" panose="05000000000000000000" pitchFamily="2" charset="2"/>
              <a:buChar char="v"/>
            </a:pPr>
            <a:r>
              <a:rPr lang="en-US" dirty="0" smtClean="0"/>
              <a:t>Sign of Peace</a:t>
            </a:r>
          </a:p>
          <a:p>
            <a:pPr marL="342900" lvl="1" indent="-342900">
              <a:buFont typeface="Wingdings" panose="05000000000000000000" pitchFamily="2" charset="2"/>
              <a:buChar char="v"/>
            </a:pPr>
            <a:r>
              <a:rPr lang="en-US" dirty="0" smtClean="0"/>
              <a:t>Breaking of the Bread</a:t>
            </a:r>
          </a:p>
          <a:p>
            <a:pPr marL="342900" lvl="1" indent="-342900">
              <a:buFont typeface="Wingdings" panose="05000000000000000000" pitchFamily="2" charset="2"/>
              <a:buChar char="v"/>
            </a:pPr>
            <a:r>
              <a:rPr lang="en-US" dirty="0" smtClean="0"/>
              <a:t>Holy Communion</a:t>
            </a:r>
          </a:p>
          <a:p>
            <a:pPr marL="342900" lvl="1" indent="-342900">
              <a:buFont typeface="Wingdings" panose="05000000000000000000" pitchFamily="2" charset="2"/>
              <a:buChar char="v"/>
            </a:pPr>
            <a:r>
              <a:rPr lang="en-US" dirty="0" smtClean="0"/>
              <a:t>Prayer After Communion</a:t>
            </a:r>
          </a:p>
          <a:p>
            <a:pPr marL="0" lvl="8" indent="0"/>
            <a:endParaRPr lang="en-US" dirty="0" smtClean="0"/>
          </a:p>
          <a:p>
            <a:endParaRPr lang="en-US" dirty="0"/>
          </a:p>
        </p:txBody>
      </p:sp>
    </p:spTree>
    <p:extLst>
      <p:ext uri="{BB962C8B-B14F-4D97-AF65-F5344CB8AC3E}">
        <p14:creationId xmlns:p14="http://schemas.microsoft.com/office/powerpoint/2010/main" val="3619262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Liturgy of the Eucharist</a:t>
            </a:r>
            <a:endParaRPr lang="en-US" sz="4000" dirty="0">
              <a:solidFill>
                <a:srgbClr val="0070C0"/>
              </a:solidFill>
            </a:endParaRPr>
          </a:p>
        </p:txBody>
      </p:sp>
      <p:sp>
        <p:nvSpPr>
          <p:cNvPr id="3" name="Content Placeholder 2"/>
          <p:cNvSpPr>
            <a:spLocks noGrp="1"/>
          </p:cNvSpPr>
          <p:nvPr>
            <p:ph idx="1"/>
          </p:nvPr>
        </p:nvSpPr>
        <p:spPr/>
        <p:txBody>
          <a:bodyPr/>
          <a:lstStyle/>
          <a:p>
            <a:pPr marL="114300" lvl="1" indent="0">
              <a:buClr>
                <a:schemeClr val="accent1"/>
              </a:buClr>
              <a:buNone/>
            </a:pPr>
            <a:r>
              <a:rPr lang="en-US" dirty="0">
                <a:solidFill>
                  <a:srgbClr val="0070C0"/>
                </a:solidFill>
              </a:rPr>
              <a:t>Commemoration of the </a:t>
            </a:r>
            <a:r>
              <a:rPr lang="en-US" dirty="0" smtClean="0">
                <a:solidFill>
                  <a:srgbClr val="0070C0"/>
                </a:solidFill>
              </a:rPr>
              <a:t>Couple</a:t>
            </a:r>
            <a:endParaRPr lang="en-US" dirty="0">
              <a:solidFill>
                <a:srgbClr val="0070C0"/>
              </a:solidFill>
            </a:endParaRPr>
          </a:p>
          <a:p>
            <a:pPr marL="114300" indent="0">
              <a:buNone/>
            </a:pPr>
            <a:endParaRPr lang="en-US" dirty="0" smtClean="0">
              <a:solidFill>
                <a:srgbClr val="C00000"/>
              </a:solidFill>
            </a:endParaRPr>
          </a:p>
          <a:p>
            <a:pPr marL="114300" indent="0">
              <a:buNone/>
            </a:pPr>
            <a:r>
              <a:rPr lang="en-US" dirty="0" smtClean="0">
                <a:solidFill>
                  <a:srgbClr val="C00000"/>
                </a:solidFill>
              </a:rPr>
              <a:t>In Eucharistic Prayer I</a:t>
            </a:r>
          </a:p>
          <a:p>
            <a:pPr marL="114300" indent="0">
              <a:buNone/>
            </a:pPr>
            <a:r>
              <a:rPr lang="en-US" sz="1600" dirty="0" smtClean="0"/>
              <a:t>Therefore, Lord, we pray: </a:t>
            </a:r>
          </a:p>
          <a:p>
            <a:pPr marL="114300" indent="0">
              <a:buNone/>
            </a:pPr>
            <a:r>
              <a:rPr lang="en-US" sz="1600" dirty="0" smtClean="0"/>
              <a:t>graciously accept this oblation of our service, </a:t>
            </a:r>
          </a:p>
          <a:p>
            <a:pPr marL="114300" indent="0">
              <a:buNone/>
            </a:pPr>
            <a:r>
              <a:rPr lang="en-US" sz="1600" dirty="0" smtClean="0"/>
              <a:t>the offering of your servants </a:t>
            </a:r>
            <a:r>
              <a:rPr lang="en-US" sz="1600" dirty="0" smtClean="0">
                <a:solidFill>
                  <a:srgbClr val="C00000"/>
                </a:solidFill>
              </a:rPr>
              <a:t>N.</a:t>
            </a:r>
            <a:r>
              <a:rPr lang="en-US" sz="1600" dirty="0" smtClean="0"/>
              <a:t> and </a:t>
            </a:r>
            <a:r>
              <a:rPr lang="en-US" sz="1600" dirty="0" smtClean="0">
                <a:solidFill>
                  <a:srgbClr val="C00000"/>
                </a:solidFill>
              </a:rPr>
              <a:t>N.</a:t>
            </a:r>
          </a:p>
          <a:p>
            <a:pPr marL="114300" indent="0">
              <a:buNone/>
            </a:pPr>
            <a:r>
              <a:rPr lang="en-US" sz="1600" dirty="0" smtClean="0"/>
              <a:t>and of your whole family, </a:t>
            </a:r>
          </a:p>
          <a:p>
            <a:pPr marL="114300" indent="0">
              <a:buNone/>
            </a:pPr>
            <a:r>
              <a:rPr lang="en-US" sz="1600" dirty="0" smtClean="0"/>
              <a:t>who entreat your majesty on their behalf; </a:t>
            </a:r>
          </a:p>
          <a:p>
            <a:pPr marL="114300" indent="0">
              <a:buNone/>
            </a:pPr>
            <a:r>
              <a:rPr lang="en-US" sz="1600" dirty="0" smtClean="0"/>
              <a:t>and as you have brought them to their wedding day, </a:t>
            </a:r>
          </a:p>
          <a:p>
            <a:pPr marL="114300" indent="0">
              <a:buNone/>
            </a:pPr>
            <a:r>
              <a:rPr lang="en-US" sz="1600" dirty="0" smtClean="0"/>
              <a:t>so </a:t>
            </a:r>
            <a:r>
              <a:rPr lang="en-US" sz="1600" dirty="0" smtClean="0">
                <a:solidFill>
                  <a:srgbClr val="C00000"/>
                </a:solidFill>
              </a:rPr>
              <a:t>(</a:t>
            </a:r>
            <a:r>
              <a:rPr lang="en-US" sz="1600" dirty="0" smtClean="0"/>
              <a:t>gladden them with your gift of the children they desire and</a:t>
            </a:r>
            <a:r>
              <a:rPr lang="en-US" sz="1600" dirty="0" smtClean="0">
                <a:solidFill>
                  <a:srgbClr val="C00000"/>
                </a:solidFill>
              </a:rPr>
              <a:t>)</a:t>
            </a:r>
            <a:r>
              <a:rPr lang="en-US" sz="1600" dirty="0" smtClean="0"/>
              <a:t> </a:t>
            </a:r>
          </a:p>
          <a:p>
            <a:pPr marL="114300" indent="0">
              <a:buNone/>
            </a:pPr>
            <a:r>
              <a:rPr lang="en-US" sz="1600" dirty="0" smtClean="0"/>
              <a:t>bring them in your kindness </a:t>
            </a:r>
          </a:p>
          <a:p>
            <a:pPr marL="114300" indent="0">
              <a:buNone/>
            </a:pPr>
            <a:r>
              <a:rPr lang="en-US" sz="1600" dirty="0" smtClean="0"/>
              <a:t>to the length of days for which they hope. </a:t>
            </a:r>
          </a:p>
          <a:p>
            <a:pPr marL="114300" indent="0">
              <a:buNone/>
            </a:pPr>
            <a:r>
              <a:rPr lang="en-US" sz="1600" dirty="0" smtClean="0">
                <a:solidFill>
                  <a:srgbClr val="C00000"/>
                </a:solidFill>
              </a:rPr>
              <a:t>(</a:t>
            </a:r>
            <a:r>
              <a:rPr lang="en-US" sz="1600" dirty="0" smtClean="0"/>
              <a:t>Through Christ our Lord. Amen.</a:t>
            </a:r>
            <a:r>
              <a:rPr lang="en-US" sz="1600" dirty="0" smtClean="0">
                <a:solidFill>
                  <a:srgbClr val="C00000"/>
                </a:solidFill>
              </a:rPr>
              <a:t>)</a:t>
            </a:r>
            <a:endParaRPr lang="en-US" sz="1600" dirty="0">
              <a:solidFill>
                <a:srgbClr val="C00000"/>
              </a:solidFill>
            </a:endParaRPr>
          </a:p>
        </p:txBody>
      </p:sp>
    </p:spTree>
    <p:extLst>
      <p:ext uri="{BB962C8B-B14F-4D97-AF65-F5344CB8AC3E}">
        <p14:creationId xmlns:p14="http://schemas.microsoft.com/office/powerpoint/2010/main" val="1070665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Liturgy of the Eucharist</a:t>
            </a:r>
            <a:endParaRPr lang="en-US" sz="4000" dirty="0">
              <a:solidFill>
                <a:srgbClr val="0070C0"/>
              </a:solidFill>
            </a:endParaRPr>
          </a:p>
        </p:txBody>
      </p:sp>
      <p:sp>
        <p:nvSpPr>
          <p:cNvPr id="3" name="Content Placeholder 2"/>
          <p:cNvSpPr>
            <a:spLocks noGrp="1"/>
          </p:cNvSpPr>
          <p:nvPr>
            <p:ph idx="1"/>
          </p:nvPr>
        </p:nvSpPr>
        <p:spPr/>
        <p:txBody>
          <a:bodyPr>
            <a:normAutofit/>
          </a:bodyPr>
          <a:lstStyle/>
          <a:p>
            <a:pPr marL="114300" indent="0">
              <a:buNone/>
            </a:pPr>
            <a:r>
              <a:rPr lang="en-US" sz="1600" dirty="0" smtClean="0">
                <a:solidFill>
                  <a:srgbClr val="C00000"/>
                </a:solidFill>
              </a:rPr>
              <a:t>In </a:t>
            </a:r>
            <a:r>
              <a:rPr lang="en-US" sz="1600" dirty="0">
                <a:solidFill>
                  <a:srgbClr val="C00000"/>
                </a:solidFill>
              </a:rPr>
              <a:t>Eucharistic Prayer </a:t>
            </a:r>
            <a:r>
              <a:rPr lang="en-US" sz="1600" dirty="0" smtClean="0">
                <a:solidFill>
                  <a:srgbClr val="C00000"/>
                </a:solidFill>
              </a:rPr>
              <a:t>II     </a:t>
            </a:r>
            <a:endParaRPr lang="en-US" sz="1600" dirty="0">
              <a:solidFill>
                <a:srgbClr val="C00000"/>
              </a:solidFill>
            </a:endParaRPr>
          </a:p>
          <a:p>
            <a:pPr marL="114300" indent="347663">
              <a:buNone/>
            </a:pPr>
            <a:r>
              <a:rPr lang="en-US" sz="1600" dirty="0" smtClean="0"/>
              <a:t>Be mindful also, Lord, of </a:t>
            </a:r>
            <a:r>
              <a:rPr lang="en-US" sz="1600" dirty="0" smtClean="0">
                <a:solidFill>
                  <a:srgbClr val="C00000"/>
                </a:solidFill>
              </a:rPr>
              <a:t>N.</a:t>
            </a:r>
            <a:r>
              <a:rPr lang="en-US" sz="1600" dirty="0" smtClean="0"/>
              <a:t> and </a:t>
            </a:r>
            <a:r>
              <a:rPr lang="en-US" sz="1600" dirty="0" smtClean="0">
                <a:solidFill>
                  <a:srgbClr val="C00000"/>
                </a:solidFill>
              </a:rPr>
              <a:t>N.</a:t>
            </a:r>
            <a:r>
              <a:rPr lang="en-US" sz="1600" dirty="0" smtClean="0"/>
              <a:t>,</a:t>
            </a:r>
          </a:p>
          <a:p>
            <a:pPr marL="114300" indent="347663">
              <a:buNone/>
            </a:pPr>
            <a:r>
              <a:rPr lang="en-US" sz="1600" dirty="0"/>
              <a:t>w</a:t>
            </a:r>
            <a:r>
              <a:rPr lang="en-US" sz="1600" dirty="0" smtClean="0"/>
              <a:t>hom you </a:t>
            </a:r>
            <a:r>
              <a:rPr lang="en-US" sz="1600" dirty="0"/>
              <a:t>have </a:t>
            </a:r>
            <a:r>
              <a:rPr lang="en-US" sz="1600" dirty="0" smtClean="0"/>
              <a:t>brought to </a:t>
            </a:r>
            <a:r>
              <a:rPr lang="en-US" sz="1600" dirty="0"/>
              <a:t>their wedding </a:t>
            </a:r>
            <a:r>
              <a:rPr lang="en-US" sz="1600" dirty="0" smtClean="0"/>
              <a:t>day, </a:t>
            </a:r>
          </a:p>
          <a:p>
            <a:pPr marL="114300" indent="347663">
              <a:buNone/>
            </a:pPr>
            <a:r>
              <a:rPr lang="en-US" sz="1600" dirty="0" smtClean="0"/>
              <a:t>so that by your grace </a:t>
            </a:r>
          </a:p>
          <a:p>
            <a:pPr marL="114300" indent="347663">
              <a:buNone/>
            </a:pPr>
            <a:r>
              <a:rPr lang="en-US" sz="1600" dirty="0"/>
              <a:t>t</a:t>
            </a:r>
            <a:r>
              <a:rPr lang="en-US" sz="1600" dirty="0" smtClean="0"/>
              <a:t>hey may abide in mutual love and in peace.</a:t>
            </a:r>
          </a:p>
          <a:p>
            <a:pPr marL="114300" indent="347663">
              <a:buNone/>
            </a:pPr>
            <a:endParaRPr lang="en-US" sz="1600" dirty="0" smtClean="0">
              <a:solidFill>
                <a:srgbClr val="C00000"/>
              </a:solidFill>
            </a:endParaRPr>
          </a:p>
          <a:p>
            <a:pPr marL="114300" indent="0">
              <a:buNone/>
            </a:pPr>
            <a:r>
              <a:rPr lang="en-US" sz="1600" dirty="0" smtClean="0">
                <a:solidFill>
                  <a:srgbClr val="C00000"/>
                </a:solidFill>
              </a:rPr>
              <a:t>In Eucharistic Prayer III</a:t>
            </a:r>
          </a:p>
          <a:p>
            <a:pPr marL="114300" indent="347663">
              <a:buNone/>
            </a:pPr>
            <a:r>
              <a:rPr lang="en-US" sz="1600" dirty="0" smtClean="0"/>
              <a:t>Strengthen, we pray, in the grace of Marriage </a:t>
            </a:r>
            <a:r>
              <a:rPr lang="en-US" sz="1600" dirty="0">
                <a:solidFill>
                  <a:srgbClr val="C00000"/>
                </a:solidFill>
              </a:rPr>
              <a:t>N.</a:t>
            </a:r>
            <a:r>
              <a:rPr lang="en-US" sz="1600" dirty="0"/>
              <a:t> and </a:t>
            </a:r>
            <a:r>
              <a:rPr lang="en-US" sz="1600" dirty="0">
                <a:solidFill>
                  <a:srgbClr val="C00000"/>
                </a:solidFill>
              </a:rPr>
              <a:t>N</a:t>
            </a:r>
            <a:r>
              <a:rPr lang="en-US" sz="1600" dirty="0" smtClean="0">
                <a:solidFill>
                  <a:srgbClr val="C00000"/>
                </a:solidFill>
              </a:rPr>
              <a:t>.</a:t>
            </a:r>
            <a:r>
              <a:rPr lang="en-US" sz="1600" dirty="0" smtClean="0"/>
              <a:t>,</a:t>
            </a:r>
          </a:p>
          <a:p>
            <a:pPr marL="114300" indent="347663">
              <a:buNone/>
            </a:pPr>
            <a:r>
              <a:rPr lang="en-US" sz="1600" dirty="0" smtClean="0"/>
              <a:t>whom you have brought happily to their wedding day, </a:t>
            </a:r>
          </a:p>
          <a:p>
            <a:pPr marL="114300" indent="347663">
              <a:buNone/>
            </a:pPr>
            <a:r>
              <a:rPr lang="en-US" sz="1600" dirty="0" smtClean="0"/>
              <a:t>that under your protection </a:t>
            </a:r>
          </a:p>
          <a:p>
            <a:pPr marL="114300" indent="347663">
              <a:buNone/>
            </a:pPr>
            <a:r>
              <a:rPr lang="en-US" sz="1600" dirty="0" smtClean="0"/>
              <a:t>they may always be faithful in their lives </a:t>
            </a:r>
          </a:p>
          <a:p>
            <a:pPr marL="114300" indent="347663">
              <a:buNone/>
            </a:pPr>
            <a:r>
              <a:rPr lang="en-US" sz="1600" dirty="0" smtClean="0"/>
              <a:t>to the covenant they have sealed in your presence. </a:t>
            </a:r>
          </a:p>
          <a:p>
            <a:pPr marL="114300" indent="347663">
              <a:buNone/>
            </a:pPr>
            <a:r>
              <a:rPr lang="en-US" sz="1600" dirty="0" smtClean="0"/>
              <a:t>In your compassion, O merciful Father, </a:t>
            </a:r>
          </a:p>
          <a:p>
            <a:pPr marL="114300" indent="347663">
              <a:buNone/>
            </a:pPr>
            <a:r>
              <a:rPr lang="en-US" sz="1600" dirty="0" smtClean="0"/>
              <a:t>gather to yourself all your children </a:t>
            </a:r>
          </a:p>
          <a:p>
            <a:pPr marL="114300" indent="347663">
              <a:buNone/>
            </a:pPr>
            <a:r>
              <a:rPr lang="en-US" sz="1600" dirty="0" smtClean="0"/>
              <a:t>scattered throughout the world. </a:t>
            </a:r>
          </a:p>
        </p:txBody>
      </p:sp>
    </p:spTree>
    <p:extLst>
      <p:ext uri="{BB962C8B-B14F-4D97-AF65-F5344CB8AC3E}">
        <p14:creationId xmlns:p14="http://schemas.microsoft.com/office/powerpoint/2010/main" val="15240163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70C0"/>
                </a:solidFill>
              </a:rPr>
              <a:t>Liturgy of the Eucharist</a:t>
            </a:r>
          </a:p>
        </p:txBody>
      </p:sp>
      <p:sp>
        <p:nvSpPr>
          <p:cNvPr id="3" name="Content Placeholder 2"/>
          <p:cNvSpPr>
            <a:spLocks noGrp="1"/>
          </p:cNvSpPr>
          <p:nvPr>
            <p:ph idx="1"/>
          </p:nvPr>
        </p:nvSpPr>
        <p:spPr/>
        <p:txBody>
          <a:bodyPr>
            <a:normAutofit/>
          </a:bodyPr>
          <a:lstStyle/>
          <a:p>
            <a:pPr marL="342900" lvl="1" indent="-342900">
              <a:buFont typeface="Wingdings" panose="05000000000000000000" pitchFamily="2" charset="2"/>
              <a:buChar char="v"/>
            </a:pPr>
            <a:r>
              <a:rPr lang="en-US" sz="1600" dirty="0" smtClean="0">
                <a:solidFill>
                  <a:srgbClr val="0070C0"/>
                </a:solidFill>
              </a:rPr>
              <a:t>[</a:t>
            </a:r>
            <a:r>
              <a:rPr lang="en-US" sz="1600" dirty="0">
                <a:solidFill>
                  <a:srgbClr val="0070C0"/>
                </a:solidFill>
              </a:rPr>
              <a:t>Blessing and Placing of the </a:t>
            </a:r>
            <a:r>
              <a:rPr lang="en-US" sz="1600" i="1" dirty="0" err="1">
                <a:solidFill>
                  <a:srgbClr val="0070C0"/>
                </a:solidFill>
              </a:rPr>
              <a:t>Lazo</a:t>
            </a:r>
            <a:r>
              <a:rPr lang="en-US" sz="1600" dirty="0">
                <a:solidFill>
                  <a:srgbClr val="0070C0"/>
                </a:solidFill>
              </a:rPr>
              <a:t> or the Veil]</a:t>
            </a:r>
          </a:p>
          <a:p>
            <a:pPr marL="0" lvl="1" indent="0">
              <a:buNone/>
            </a:pPr>
            <a:r>
              <a:rPr lang="en-US" sz="1600" dirty="0" smtClean="0"/>
              <a:t>	If this is the custom of the family/families</a:t>
            </a:r>
          </a:p>
          <a:p>
            <a:pPr marL="0" lvl="1" indent="0">
              <a:buNone/>
            </a:pPr>
            <a:r>
              <a:rPr lang="en-US" sz="1600" dirty="0" smtClean="0"/>
              <a:t>	Takes place before the Nuptial Blessing</a:t>
            </a:r>
          </a:p>
          <a:p>
            <a:pPr marL="0" lvl="1" indent="0">
              <a:buNone/>
            </a:pPr>
            <a:endParaRPr lang="en-US" sz="1600" dirty="0" smtClean="0"/>
          </a:p>
          <a:p>
            <a:pPr marL="0" lvl="1" indent="0">
              <a:buNone/>
            </a:pPr>
            <a:r>
              <a:rPr lang="en-US" sz="1600" dirty="0"/>
              <a:t>	</a:t>
            </a:r>
            <a:r>
              <a:rPr lang="en-US" sz="1600" dirty="0" smtClean="0"/>
              <a:t>Priest: 	Bless, </a:t>
            </a:r>
            <a:r>
              <a:rPr lang="en-US" sz="1600" dirty="0" smtClean="0">
                <a:solidFill>
                  <a:srgbClr val="C00000"/>
                </a:solidFill>
                <a:sym typeface="Wingdings"/>
              </a:rPr>
              <a:t></a:t>
            </a:r>
            <a:r>
              <a:rPr lang="en-US" sz="1600" dirty="0" smtClean="0">
                <a:sym typeface="Wingdings"/>
              </a:rPr>
              <a:t> O Lord, this </a:t>
            </a:r>
            <a:r>
              <a:rPr lang="en-US" sz="1600" i="1" dirty="0" err="1" smtClean="0">
                <a:sym typeface="Wingdings"/>
              </a:rPr>
              <a:t>lazo</a:t>
            </a:r>
            <a:r>
              <a:rPr lang="en-US" sz="1600" dirty="0" smtClean="0">
                <a:sym typeface="Wingdings"/>
              </a:rPr>
              <a:t> </a:t>
            </a:r>
            <a:r>
              <a:rPr lang="en-US" sz="1600" dirty="0" smtClean="0">
                <a:solidFill>
                  <a:srgbClr val="C00000"/>
                </a:solidFill>
                <a:sym typeface="Wingdings"/>
              </a:rPr>
              <a:t>(or: </a:t>
            </a:r>
            <a:r>
              <a:rPr lang="en-US" sz="1600" dirty="0" smtClean="0">
                <a:sym typeface="Wingdings"/>
              </a:rPr>
              <a:t>this veil</a:t>
            </a:r>
            <a:r>
              <a:rPr lang="en-US" sz="1600" dirty="0" smtClean="0">
                <a:solidFill>
                  <a:srgbClr val="C00000"/>
                </a:solidFill>
                <a:sym typeface="Wingdings"/>
              </a:rPr>
              <a:t>)</a:t>
            </a:r>
            <a:r>
              <a:rPr lang="en-US" sz="1600" dirty="0" smtClean="0">
                <a:sym typeface="Wingdings"/>
              </a:rPr>
              <a:t>,</a:t>
            </a:r>
          </a:p>
          <a:p>
            <a:pPr marL="0" lvl="1" indent="0">
              <a:buNone/>
            </a:pPr>
            <a:r>
              <a:rPr lang="en-US" sz="1600" dirty="0" smtClean="0">
                <a:sym typeface="Wingdings"/>
              </a:rPr>
              <a:t>		a symbol of the indissoluble union </a:t>
            </a:r>
          </a:p>
          <a:p>
            <a:pPr marL="0" lvl="1" indent="0">
              <a:buNone/>
            </a:pPr>
            <a:r>
              <a:rPr lang="en-US" sz="1600" dirty="0">
                <a:sym typeface="Wingdings"/>
              </a:rPr>
              <a:t>	</a:t>
            </a:r>
            <a:r>
              <a:rPr lang="en-US" sz="1600" dirty="0" smtClean="0">
                <a:sym typeface="Wingdings"/>
              </a:rPr>
              <a:t>	that </a:t>
            </a:r>
            <a:r>
              <a:rPr lang="en-US" sz="1600" dirty="0" smtClean="0">
                <a:solidFill>
                  <a:srgbClr val="C00000"/>
                </a:solidFill>
                <a:sym typeface="Wingdings"/>
              </a:rPr>
              <a:t>N.</a:t>
            </a:r>
            <a:r>
              <a:rPr lang="en-US" sz="1600" dirty="0" smtClean="0">
                <a:sym typeface="Wingdings"/>
              </a:rPr>
              <a:t> and </a:t>
            </a:r>
            <a:r>
              <a:rPr lang="en-US" sz="1600" dirty="0" smtClean="0">
                <a:solidFill>
                  <a:srgbClr val="C00000"/>
                </a:solidFill>
                <a:sym typeface="Wingdings"/>
              </a:rPr>
              <a:t>N.</a:t>
            </a:r>
            <a:r>
              <a:rPr lang="en-US" sz="1600" dirty="0" smtClean="0">
                <a:sym typeface="Wingdings"/>
              </a:rPr>
              <a:t> have established from this day forward </a:t>
            </a:r>
          </a:p>
          <a:p>
            <a:pPr marL="0" lvl="1" indent="0">
              <a:buNone/>
            </a:pPr>
            <a:r>
              <a:rPr lang="en-US" sz="1600" dirty="0">
                <a:sym typeface="Wingdings"/>
              </a:rPr>
              <a:t>	</a:t>
            </a:r>
            <a:r>
              <a:rPr lang="en-US" sz="1600" dirty="0" smtClean="0">
                <a:sym typeface="Wingdings"/>
              </a:rPr>
              <a:t>	before you and with your help.</a:t>
            </a:r>
          </a:p>
          <a:p>
            <a:pPr marL="0" lvl="1" indent="0">
              <a:buNone/>
            </a:pPr>
            <a:endParaRPr lang="en-US" sz="1600" dirty="0" smtClean="0">
              <a:sym typeface="Wingdings"/>
            </a:endParaRPr>
          </a:p>
          <a:p>
            <a:pPr marL="0" lvl="1" indent="0">
              <a:buNone/>
            </a:pPr>
            <a:r>
              <a:rPr lang="en-US" sz="1600" dirty="0" smtClean="0">
                <a:sym typeface="Wingdings"/>
              </a:rPr>
              <a:t>	</a:t>
            </a:r>
            <a:r>
              <a:rPr lang="en-US" sz="1600" dirty="0" smtClean="0">
                <a:solidFill>
                  <a:srgbClr val="C00000"/>
                </a:solidFill>
                <a:sym typeface="Wingdings"/>
              </a:rPr>
              <a:t>The </a:t>
            </a:r>
            <a:r>
              <a:rPr lang="en-US" sz="1600" dirty="0" err="1" smtClean="0">
                <a:solidFill>
                  <a:srgbClr val="C00000"/>
                </a:solidFill>
                <a:sym typeface="Wingdings"/>
              </a:rPr>
              <a:t>lazo</a:t>
            </a:r>
            <a:r>
              <a:rPr lang="en-US" sz="1600" dirty="0" smtClean="0">
                <a:solidFill>
                  <a:srgbClr val="C00000"/>
                </a:solidFill>
                <a:sym typeface="Wingdings"/>
              </a:rPr>
              <a:t> or veil is held by two family members or friends </a:t>
            </a:r>
          </a:p>
          <a:p>
            <a:pPr marL="0" lvl="1" indent="0">
              <a:buNone/>
            </a:pPr>
            <a:r>
              <a:rPr lang="en-US" sz="1600" dirty="0">
                <a:solidFill>
                  <a:srgbClr val="C00000"/>
                </a:solidFill>
                <a:sym typeface="Wingdings"/>
              </a:rPr>
              <a:t>	</a:t>
            </a:r>
            <a:r>
              <a:rPr lang="en-US" sz="1600" dirty="0" smtClean="0">
                <a:solidFill>
                  <a:srgbClr val="C00000"/>
                </a:solidFill>
                <a:sym typeface="Wingdings"/>
              </a:rPr>
              <a:t>and placed over the shoulders of the newly married couple.</a:t>
            </a:r>
          </a:p>
          <a:p>
            <a:pPr marL="342900" lvl="1" indent="-342900">
              <a:buFont typeface="Wingdings" panose="05000000000000000000" pitchFamily="2" charset="2"/>
              <a:buChar char="v"/>
            </a:pPr>
            <a:endParaRPr lang="en-US" sz="1600" dirty="0" smtClean="0">
              <a:solidFill>
                <a:srgbClr val="0070C0"/>
              </a:solidFill>
            </a:endParaRPr>
          </a:p>
          <a:p>
            <a:pPr marL="342900" lvl="1" indent="-342900">
              <a:buFont typeface="Wingdings" panose="05000000000000000000" pitchFamily="2" charset="2"/>
              <a:buChar char="v"/>
            </a:pPr>
            <a:r>
              <a:rPr lang="en-US" sz="1600" dirty="0" smtClean="0">
                <a:solidFill>
                  <a:srgbClr val="0070C0"/>
                </a:solidFill>
              </a:rPr>
              <a:t>Lord’s </a:t>
            </a:r>
            <a:r>
              <a:rPr lang="en-US" sz="1600" dirty="0">
                <a:solidFill>
                  <a:srgbClr val="0070C0"/>
                </a:solidFill>
              </a:rPr>
              <a:t>Prayer</a:t>
            </a:r>
          </a:p>
          <a:p>
            <a:pPr marL="0" lvl="1" indent="0">
              <a:buNone/>
            </a:pPr>
            <a:r>
              <a:rPr lang="en-US" sz="1600" dirty="0"/>
              <a:t>	The prayer </a:t>
            </a:r>
            <a:r>
              <a:rPr lang="en-US" sz="1600" i="1" dirty="0"/>
              <a:t>Deliver us </a:t>
            </a:r>
            <a:r>
              <a:rPr lang="en-US" sz="1600" dirty="0"/>
              <a:t>is omitted </a:t>
            </a:r>
          </a:p>
          <a:p>
            <a:pPr marL="0" lvl="1" indent="0">
              <a:buNone/>
            </a:pPr>
            <a:endParaRPr lang="en-US" sz="1600" dirty="0" smtClean="0">
              <a:solidFill>
                <a:srgbClr val="C00000"/>
              </a:solidFill>
            </a:endParaRPr>
          </a:p>
          <a:p>
            <a:pPr marL="114300" indent="0">
              <a:buNone/>
            </a:pPr>
            <a:endParaRPr lang="en-US" dirty="0"/>
          </a:p>
        </p:txBody>
      </p:sp>
      <p:pic>
        <p:nvPicPr>
          <p:cNvPr id="4" name="Picture 3"/>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26327" r="5001"/>
          <a:stretch/>
        </p:blipFill>
        <p:spPr>
          <a:xfrm>
            <a:off x="6133294" y="1143000"/>
            <a:ext cx="1727498" cy="1676400"/>
          </a:xfrm>
          <a:prstGeom prst="snip2DiagRect">
            <a:avLst/>
          </a:prstGeom>
        </p:spPr>
      </p:pic>
    </p:spTree>
    <p:extLst>
      <p:ext uri="{BB962C8B-B14F-4D97-AF65-F5344CB8AC3E}">
        <p14:creationId xmlns:p14="http://schemas.microsoft.com/office/powerpoint/2010/main" val="5309361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70C0"/>
                </a:solidFill>
              </a:rPr>
              <a:t>Liturgy of the Eucharist</a:t>
            </a:r>
          </a:p>
        </p:txBody>
      </p:sp>
      <p:sp>
        <p:nvSpPr>
          <p:cNvPr id="3" name="Content Placeholder 2"/>
          <p:cNvSpPr>
            <a:spLocks noGrp="1"/>
          </p:cNvSpPr>
          <p:nvPr>
            <p:ph idx="1"/>
          </p:nvPr>
        </p:nvSpPr>
        <p:spPr/>
        <p:txBody>
          <a:bodyPr/>
          <a:lstStyle/>
          <a:p>
            <a:pPr marL="0" lvl="1" indent="0">
              <a:buNone/>
            </a:pPr>
            <a:r>
              <a:rPr lang="en-US" dirty="0" smtClean="0">
                <a:solidFill>
                  <a:srgbClr val="0070C0"/>
                </a:solidFill>
              </a:rPr>
              <a:t>About the Nuptial Blessing (OCM 72)</a:t>
            </a:r>
          </a:p>
          <a:p>
            <a:pPr marL="0" lvl="1" indent="0">
              <a:buNone/>
            </a:pPr>
            <a:endParaRPr lang="en-US" dirty="0" smtClean="0">
              <a:solidFill>
                <a:srgbClr val="0070C0"/>
              </a:solidFill>
            </a:endParaRPr>
          </a:p>
          <a:p>
            <a:pPr marL="342900" lvl="1" indent="-342900">
              <a:buFont typeface="Wingdings" panose="05000000000000000000" pitchFamily="2" charset="2"/>
              <a:buChar char="v"/>
            </a:pPr>
            <a:r>
              <a:rPr lang="en-US" dirty="0" smtClean="0"/>
              <a:t>This blessing is never omitted at celebration within Mass</a:t>
            </a:r>
          </a:p>
          <a:p>
            <a:pPr marL="0" lvl="1" indent="0">
              <a:buNone/>
            </a:pPr>
            <a:endParaRPr lang="en-US" dirty="0" smtClean="0"/>
          </a:p>
          <a:p>
            <a:pPr marL="342900" lvl="1" indent="-342900">
              <a:buFont typeface="Wingdings" panose="05000000000000000000" pitchFamily="2" charset="2"/>
              <a:buChar char="v"/>
            </a:pPr>
            <a:r>
              <a:rPr lang="en-US" dirty="0" smtClean="0"/>
              <a:t>In the Invitation, if one or more of the spouses are not receiving Communion, the words in parentheses are omitted</a:t>
            </a:r>
          </a:p>
          <a:p>
            <a:pPr marL="0" lvl="1" indent="0">
              <a:buNone/>
            </a:pPr>
            <a:endParaRPr lang="en-US" dirty="0" smtClean="0"/>
          </a:p>
          <a:p>
            <a:pPr marL="342900" lvl="1" indent="-342900">
              <a:buFont typeface="Wingdings" panose="05000000000000000000" pitchFamily="2" charset="2"/>
              <a:buChar char="v"/>
            </a:pPr>
            <a:r>
              <a:rPr lang="en-US" dirty="0" smtClean="0"/>
              <a:t>In the last paragraph, the words in parentheses may be omitted if circumstances suggest it, for example if the couple is advanced in years.</a:t>
            </a:r>
          </a:p>
          <a:p>
            <a:pPr marL="342900" lvl="1" indent="-342900">
              <a:buFont typeface="Wingdings" panose="05000000000000000000" pitchFamily="2" charset="2"/>
              <a:buChar char="v"/>
            </a:pPr>
            <a:endParaRPr lang="en-US" sz="1700" dirty="0"/>
          </a:p>
          <a:p>
            <a:pPr marL="342900" lvl="1" indent="-342900">
              <a:buFont typeface="Wingdings" panose="05000000000000000000" pitchFamily="2" charset="2"/>
              <a:buChar char="v"/>
            </a:pPr>
            <a:endParaRPr lang="en-US" sz="1700" dirty="0" smtClean="0"/>
          </a:p>
          <a:p>
            <a:pPr marL="0" lvl="1" indent="0">
              <a:buNone/>
            </a:pPr>
            <a:endParaRPr lang="en-US" sz="1700" dirty="0"/>
          </a:p>
        </p:txBody>
      </p:sp>
    </p:spTree>
    <p:extLst>
      <p:ext uri="{BB962C8B-B14F-4D97-AF65-F5344CB8AC3E}">
        <p14:creationId xmlns:p14="http://schemas.microsoft.com/office/powerpoint/2010/main" val="37991261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Liturgy of the Eucharist</a:t>
            </a:r>
            <a:endParaRPr lang="en-US" sz="4000" dirty="0">
              <a:solidFill>
                <a:srgbClr val="0070C0"/>
              </a:solidFill>
            </a:endParaRPr>
          </a:p>
        </p:txBody>
      </p:sp>
      <p:sp>
        <p:nvSpPr>
          <p:cNvPr id="3" name="Content Placeholder 2"/>
          <p:cNvSpPr>
            <a:spLocks noGrp="1"/>
          </p:cNvSpPr>
          <p:nvPr>
            <p:ph idx="1"/>
          </p:nvPr>
        </p:nvSpPr>
        <p:spPr/>
        <p:txBody>
          <a:bodyPr/>
          <a:lstStyle/>
          <a:p>
            <a:pPr marL="0" lvl="1" indent="0">
              <a:buNone/>
            </a:pPr>
            <a:r>
              <a:rPr lang="en-US" sz="1800" cap="all" dirty="0" smtClean="0">
                <a:solidFill>
                  <a:srgbClr val="0070C0"/>
                </a:solidFill>
              </a:rPr>
              <a:t>Sign of Peace</a:t>
            </a:r>
          </a:p>
          <a:p>
            <a:pPr marL="342900" lvl="1" indent="-342900">
              <a:buFont typeface="Wingdings" panose="05000000000000000000" pitchFamily="2" charset="2"/>
              <a:buChar char="v"/>
            </a:pPr>
            <a:r>
              <a:rPr lang="en-US" sz="1800" dirty="0" smtClean="0"/>
              <a:t>The prayer </a:t>
            </a:r>
            <a:r>
              <a:rPr lang="en-US" sz="1800" i="1" dirty="0" smtClean="0"/>
              <a:t>Lord </a:t>
            </a:r>
            <a:r>
              <a:rPr lang="en-US" sz="1800" i="1" dirty="0"/>
              <a:t>J</a:t>
            </a:r>
            <a:r>
              <a:rPr lang="en-US" sz="1800" i="1" dirty="0" smtClean="0"/>
              <a:t>esus Christ… </a:t>
            </a:r>
            <a:r>
              <a:rPr lang="en-US" sz="1800" dirty="0" smtClean="0"/>
              <a:t> is omitted</a:t>
            </a:r>
          </a:p>
          <a:p>
            <a:pPr marL="342900" lvl="1" indent="-342900">
              <a:buFont typeface="Wingdings" panose="05000000000000000000" pitchFamily="2" charset="2"/>
              <a:buChar char="v"/>
            </a:pPr>
            <a:r>
              <a:rPr lang="en-US" sz="1800" i="1" dirty="0" smtClean="0"/>
              <a:t>The peace of the Lord… </a:t>
            </a:r>
            <a:r>
              <a:rPr lang="en-US" sz="1800" dirty="0" smtClean="0"/>
              <a:t>is said immediately</a:t>
            </a:r>
          </a:p>
          <a:p>
            <a:pPr marL="342900" lvl="1" indent="-342900">
              <a:buFont typeface="Wingdings" panose="05000000000000000000" pitchFamily="2" charset="2"/>
              <a:buChar char="v"/>
            </a:pPr>
            <a:r>
              <a:rPr lang="en-US" sz="1800" dirty="0" smtClean="0"/>
              <a:t>The bride and groom and all present offer one another a sign that expresses peace and charity</a:t>
            </a:r>
          </a:p>
          <a:p>
            <a:pPr marL="0" lvl="1" indent="0">
              <a:buNone/>
            </a:pPr>
            <a:endParaRPr lang="en-US" sz="1800" dirty="0" smtClean="0"/>
          </a:p>
          <a:p>
            <a:pPr marL="0" lvl="1" indent="0">
              <a:buNone/>
            </a:pPr>
            <a:r>
              <a:rPr lang="en-US" sz="1800" dirty="0" smtClean="0">
                <a:solidFill>
                  <a:srgbClr val="0070C0"/>
                </a:solidFill>
              </a:rPr>
              <a:t>Breaking </a:t>
            </a:r>
            <a:r>
              <a:rPr lang="en-US" sz="1800" dirty="0">
                <a:solidFill>
                  <a:srgbClr val="0070C0"/>
                </a:solidFill>
              </a:rPr>
              <a:t>of the </a:t>
            </a:r>
            <a:r>
              <a:rPr lang="en-US" sz="1800" dirty="0" smtClean="0">
                <a:solidFill>
                  <a:srgbClr val="0070C0"/>
                </a:solidFill>
              </a:rPr>
              <a:t>Bread</a:t>
            </a:r>
          </a:p>
          <a:p>
            <a:pPr marL="0" lvl="1" indent="0">
              <a:buNone/>
            </a:pPr>
            <a:endParaRPr lang="en-US" sz="1800" dirty="0">
              <a:solidFill>
                <a:srgbClr val="0070C0"/>
              </a:solidFill>
            </a:endParaRPr>
          </a:p>
          <a:p>
            <a:pPr marL="0" lvl="1" indent="0">
              <a:buNone/>
            </a:pPr>
            <a:r>
              <a:rPr lang="en-US" sz="1800" dirty="0" smtClean="0">
                <a:solidFill>
                  <a:srgbClr val="0070C0"/>
                </a:solidFill>
              </a:rPr>
              <a:t>Holy Communion</a:t>
            </a:r>
          </a:p>
          <a:p>
            <a:pPr marL="342900" lvl="1" indent="-342900">
              <a:buFont typeface="Wingdings" panose="05000000000000000000" pitchFamily="2" charset="2"/>
              <a:buChar char="v"/>
            </a:pPr>
            <a:r>
              <a:rPr lang="en-US" sz="1800" dirty="0" smtClean="0"/>
              <a:t>The bride and groom, their parents, witnesses and relatives may receive Communion under both kinds</a:t>
            </a:r>
            <a:endParaRPr lang="en-US" sz="1800" dirty="0"/>
          </a:p>
          <a:p>
            <a:pPr marL="0" lvl="1" indent="0">
              <a:buNone/>
            </a:pPr>
            <a:endParaRPr lang="en-US" sz="1800" dirty="0" smtClean="0">
              <a:solidFill>
                <a:srgbClr val="0070C0"/>
              </a:solidFill>
            </a:endParaRPr>
          </a:p>
          <a:p>
            <a:pPr marL="0" lvl="1" indent="0">
              <a:buNone/>
            </a:pPr>
            <a:r>
              <a:rPr lang="en-US" sz="1800" dirty="0" smtClean="0">
                <a:solidFill>
                  <a:srgbClr val="0070C0"/>
                </a:solidFill>
              </a:rPr>
              <a:t>Prayer </a:t>
            </a:r>
            <a:r>
              <a:rPr lang="en-US" sz="1800" dirty="0">
                <a:solidFill>
                  <a:srgbClr val="0070C0"/>
                </a:solidFill>
              </a:rPr>
              <a:t>After </a:t>
            </a:r>
            <a:r>
              <a:rPr lang="en-US" sz="1800" dirty="0" smtClean="0">
                <a:solidFill>
                  <a:srgbClr val="0070C0"/>
                </a:solidFill>
              </a:rPr>
              <a:t>Communion</a:t>
            </a:r>
          </a:p>
          <a:p>
            <a:pPr marL="342900" lvl="1" indent="-342900">
              <a:buFont typeface="Wingdings" panose="05000000000000000000" pitchFamily="2" charset="2"/>
              <a:buChar char="v"/>
            </a:pPr>
            <a:r>
              <a:rPr lang="en-US" sz="1800" dirty="0" smtClean="0"/>
              <a:t>Roman Missal: Ritual Mass V or from the Mass of the Day</a:t>
            </a:r>
            <a:endParaRPr lang="en-US" sz="1800" dirty="0"/>
          </a:p>
          <a:p>
            <a:pPr marL="114300" indent="0">
              <a:buNone/>
            </a:pPr>
            <a:endParaRPr lang="en-US" dirty="0"/>
          </a:p>
        </p:txBody>
      </p:sp>
    </p:spTree>
    <p:extLst>
      <p:ext uri="{BB962C8B-B14F-4D97-AF65-F5344CB8AC3E}">
        <p14:creationId xmlns:p14="http://schemas.microsoft.com/office/powerpoint/2010/main" val="36039790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The Conclusion of the Celebration</a:t>
            </a:r>
            <a:endParaRPr lang="en-US" sz="4000" dirty="0">
              <a:solidFill>
                <a:srgbClr val="0070C0"/>
              </a:solidFill>
            </a:endParaRPr>
          </a:p>
        </p:txBody>
      </p:sp>
      <p:sp>
        <p:nvSpPr>
          <p:cNvPr id="3" name="Content Placeholder 2"/>
          <p:cNvSpPr>
            <a:spLocks noGrp="1"/>
          </p:cNvSpPr>
          <p:nvPr>
            <p:ph idx="1"/>
          </p:nvPr>
        </p:nvSpPr>
        <p:spPr/>
        <p:txBody>
          <a:bodyPr/>
          <a:lstStyle/>
          <a:p>
            <a:pPr marL="114300" indent="0">
              <a:buNone/>
            </a:pPr>
            <a:r>
              <a:rPr lang="en-US" dirty="0" smtClean="0">
                <a:solidFill>
                  <a:srgbClr val="0070C0"/>
                </a:solidFill>
              </a:rPr>
              <a:t>Greeting</a:t>
            </a:r>
          </a:p>
          <a:p>
            <a:pPr marL="114300" indent="0">
              <a:buNone/>
            </a:pPr>
            <a:endParaRPr lang="en-US" dirty="0" smtClean="0">
              <a:solidFill>
                <a:srgbClr val="0070C0"/>
              </a:solidFill>
            </a:endParaRPr>
          </a:p>
          <a:p>
            <a:pPr marL="114300" indent="0">
              <a:buNone/>
            </a:pPr>
            <a:r>
              <a:rPr lang="en-US" dirty="0" smtClean="0">
                <a:solidFill>
                  <a:srgbClr val="0070C0"/>
                </a:solidFill>
              </a:rPr>
              <a:t>Solemn Blessing</a:t>
            </a:r>
          </a:p>
          <a:p>
            <a:pPr>
              <a:buFont typeface="Wingdings" panose="05000000000000000000" pitchFamily="2" charset="2"/>
              <a:buChar char="v"/>
            </a:pPr>
            <a:r>
              <a:rPr lang="en-US" dirty="0" smtClean="0"/>
              <a:t>Three formulas (OCM 77, 214, 215)</a:t>
            </a:r>
          </a:p>
          <a:p>
            <a:pPr marL="114300" indent="0">
              <a:buNone/>
            </a:pPr>
            <a:endParaRPr lang="en-US" dirty="0" smtClean="0">
              <a:solidFill>
                <a:srgbClr val="0070C0"/>
              </a:solidFill>
            </a:endParaRPr>
          </a:p>
          <a:p>
            <a:pPr marL="114300" indent="0">
              <a:buNone/>
            </a:pPr>
            <a:r>
              <a:rPr lang="en-US" dirty="0" smtClean="0">
                <a:solidFill>
                  <a:srgbClr val="0070C0"/>
                </a:solidFill>
              </a:rPr>
              <a:t>[Song/recessional]  </a:t>
            </a:r>
          </a:p>
          <a:p>
            <a:pPr>
              <a:buFont typeface="Wingdings" panose="05000000000000000000" pitchFamily="2" charset="2"/>
              <a:buChar char="v"/>
            </a:pPr>
            <a:r>
              <a:rPr lang="en-US" dirty="0" smtClean="0"/>
              <a:t>Instrumental or hymn not mentioned in OCM</a:t>
            </a:r>
          </a:p>
          <a:p>
            <a:pPr>
              <a:buFont typeface="Wingdings" panose="05000000000000000000" pitchFamily="2" charset="2"/>
              <a:buChar char="v"/>
            </a:pPr>
            <a:endParaRPr lang="en-US" dirty="0" smtClean="0"/>
          </a:p>
          <a:p>
            <a:pPr marL="114300" indent="0">
              <a:buNone/>
            </a:pPr>
            <a:r>
              <a:rPr lang="en-US" dirty="0" smtClean="0">
                <a:solidFill>
                  <a:srgbClr val="0070C0"/>
                </a:solidFill>
              </a:rPr>
              <a:t>Signing of the Marriage Record</a:t>
            </a:r>
          </a:p>
          <a:p>
            <a:pPr>
              <a:buFont typeface="Wingdings" panose="05000000000000000000" pitchFamily="2" charset="2"/>
              <a:buChar char="v"/>
            </a:pPr>
            <a:r>
              <a:rPr lang="en-US" dirty="0" smtClean="0"/>
              <a:t>“…in the vesting room or in the presence of the people, but not on the altar.”</a:t>
            </a:r>
            <a:endParaRPr lang="en-US" dirty="0"/>
          </a:p>
        </p:txBody>
      </p:sp>
    </p:spTree>
    <p:extLst>
      <p:ext uri="{BB962C8B-B14F-4D97-AF65-F5344CB8AC3E}">
        <p14:creationId xmlns:p14="http://schemas.microsoft.com/office/powerpoint/2010/main" val="28638994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697162"/>
          </a:xfrm>
        </p:spPr>
        <p:style>
          <a:lnRef idx="3">
            <a:schemeClr val="lt1"/>
          </a:lnRef>
          <a:fillRef idx="1">
            <a:schemeClr val="accent1"/>
          </a:fillRef>
          <a:effectRef idx="1">
            <a:schemeClr val="accent1"/>
          </a:effectRef>
          <a:fontRef idx="minor">
            <a:schemeClr val="lt1"/>
          </a:fontRef>
        </p:style>
        <p:txBody>
          <a:bodyPr/>
          <a:lstStyle/>
          <a:p>
            <a:pPr algn="r"/>
            <a:r>
              <a:rPr lang="en-US" sz="3200" dirty="0" smtClean="0"/>
              <a:t>The Order of Celebrating Matrimony without Mass</a:t>
            </a:r>
            <a:endParaRPr lang="en-US" sz="3200" dirty="0"/>
          </a:p>
        </p:txBody>
      </p:sp>
      <p:pic>
        <p:nvPicPr>
          <p:cNvPr id="5" name="Content Placeholder 4"/>
          <p:cNvPicPr>
            <a:picLocks noGrp="1" noChangeAspect="1"/>
          </p:cNvPicPr>
          <p:nvPr>
            <p:ph idx="1"/>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219200" y="3505200"/>
            <a:ext cx="3128609" cy="2957501"/>
          </a:xfrm>
          <a:prstGeom prst="rect">
            <a:avLst/>
          </a:prstGeom>
          <a:ln>
            <a:solidFill>
              <a:srgbClr val="0070C0"/>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173977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About this rite</a:t>
            </a:r>
            <a:endParaRPr lang="en-US" sz="4000" i="1" dirty="0">
              <a:solidFill>
                <a:schemeClr val="tx1"/>
              </a:solidFill>
            </a:endParaRPr>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v"/>
            </a:pPr>
            <a:r>
              <a:rPr lang="en-US" sz="2000" dirty="0" smtClean="0"/>
              <a:t>Presider may be a Priest or Deacon</a:t>
            </a:r>
          </a:p>
          <a:p>
            <a:pPr>
              <a:lnSpc>
                <a:spcPct val="150000"/>
              </a:lnSpc>
              <a:buFont typeface="Wingdings" panose="05000000000000000000" pitchFamily="2" charset="2"/>
              <a:buChar char="v"/>
            </a:pPr>
            <a:r>
              <a:rPr lang="en-US" sz="2000" dirty="0" smtClean="0"/>
              <a:t>Priest wears </a:t>
            </a:r>
            <a:r>
              <a:rPr lang="en-US" sz="2000" dirty="0" err="1" smtClean="0"/>
              <a:t>alb</a:t>
            </a:r>
            <a:r>
              <a:rPr lang="en-US" sz="2000" dirty="0" smtClean="0"/>
              <a:t> or surplice, white or festive stole, and cope</a:t>
            </a:r>
          </a:p>
          <a:p>
            <a:pPr>
              <a:lnSpc>
                <a:spcPct val="150000"/>
              </a:lnSpc>
              <a:buFont typeface="Wingdings" panose="05000000000000000000" pitchFamily="2" charset="2"/>
              <a:buChar char="v"/>
            </a:pPr>
            <a:r>
              <a:rPr lang="en-US" sz="2000" dirty="0" smtClean="0"/>
              <a:t>Deacon wears </a:t>
            </a:r>
            <a:r>
              <a:rPr lang="en-US" sz="2000" dirty="0" err="1" smtClean="0"/>
              <a:t>alb</a:t>
            </a:r>
            <a:r>
              <a:rPr lang="en-US" sz="2000" dirty="0" smtClean="0"/>
              <a:t>, white or festive stole, even a dalmatic</a:t>
            </a:r>
          </a:p>
          <a:p>
            <a:pPr>
              <a:lnSpc>
                <a:spcPct val="150000"/>
              </a:lnSpc>
              <a:buFont typeface="Wingdings" panose="05000000000000000000" pitchFamily="2" charset="2"/>
              <a:buChar char="v"/>
            </a:pPr>
            <a:r>
              <a:rPr lang="en-US" sz="2000" dirty="0" smtClean="0"/>
              <a:t>Choice of Rite: for a Catholic and a Baptized Christian or (if circumstances suggest) two Catholics</a:t>
            </a:r>
          </a:p>
          <a:p>
            <a:pPr>
              <a:lnSpc>
                <a:spcPct val="150000"/>
              </a:lnSpc>
              <a:buFont typeface="Wingdings" panose="05000000000000000000" pitchFamily="2" charset="2"/>
              <a:buChar char="v"/>
            </a:pPr>
            <a:r>
              <a:rPr lang="en-US" sz="2000" dirty="0" smtClean="0"/>
              <a:t>“Outside Mass” becomes “without Mass”</a:t>
            </a:r>
          </a:p>
          <a:p>
            <a:pPr>
              <a:lnSpc>
                <a:spcPct val="150000"/>
              </a:lnSpc>
              <a:buFont typeface="Wingdings" panose="05000000000000000000" pitchFamily="2" charset="2"/>
              <a:buChar char="v"/>
            </a:pPr>
            <a:r>
              <a:rPr lang="en-US" sz="2000" dirty="0" smtClean="0"/>
              <a:t>See </a:t>
            </a:r>
            <a:r>
              <a:rPr lang="en-US" sz="2000" i="1" dirty="0" smtClean="0"/>
              <a:t>The Order of Celebrating Matrimony</a:t>
            </a:r>
            <a:r>
              <a:rPr lang="en-US" sz="2000" dirty="0" smtClean="0"/>
              <a:t>, nos. 79-117</a:t>
            </a:r>
            <a:endParaRPr lang="en-US" sz="2000" dirty="0"/>
          </a:p>
        </p:txBody>
      </p:sp>
    </p:spTree>
    <p:extLst>
      <p:ext uri="{BB962C8B-B14F-4D97-AF65-F5344CB8AC3E}">
        <p14:creationId xmlns:p14="http://schemas.microsoft.com/office/powerpoint/2010/main" val="1508960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Celebration of Matrimony</a:t>
            </a:r>
          </a:p>
        </p:txBody>
      </p:sp>
      <p:sp>
        <p:nvSpPr>
          <p:cNvPr id="3" name="Content Placeholder 2"/>
          <p:cNvSpPr>
            <a:spLocks noGrp="1"/>
          </p:cNvSpPr>
          <p:nvPr>
            <p:ph idx="1"/>
          </p:nvPr>
        </p:nvSpPr>
        <p:spPr>
          <a:xfrm>
            <a:off x="457200" y="1295400"/>
            <a:ext cx="7620000" cy="4953000"/>
          </a:xfrm>
        </p:spPr>
        <p:txBody>
          <a:bodyPr>
            <a:normAutofit lnSpcReduction="10000"/>
          </a:bodyPr>
          <a:lstStyle/>
          <a:p>
            <a:pPr>
              <a:lnSpc>
                <a:spcPct val="150000"/>
              </a:lnSpc>
              <a:buFont typeface="Wingdings" panose="05000000000000000000" pitchFamily="2" charset="2"/>
              <a:buChar char="v"/>
            </a:pPr>
            <a:r>
              <a:rPr lang="en-US" sz="2000" dirty="0">
                <a:solidFill>
                  <a:srgbClr val="0070C0"/>
                </a:solidFill>
              </a:rPr>
              <a:t>The </a:t>
            </a:r>
            <a:r>
              <a:rPr lang="en-US" sz="2000" dirty="0" smtClean="0">
                <a:solidFill>
                  <a:srgbClr val="0070C0"/>
                </a:solidFill>
              </a:rPr>
              <a:t>Consent  (OCM 95-97)</a:t>
            </a:r>
          </a:p>
          <a:p>
            <a:pPr marL="114300" indent="0">
              <a:lnSpc>
                <a:spcPct val="150000"/>
              </a:lnSpc>
              <a:buNone/>
            </a:pPr>
            <a:r>
              <a:rPr lang="en-US" sz="2000" dirty="0" smtClean="0"/>
              <a:t>	Same as in OCM within Mass</a:t>
            </a:r>
          </a:p>
          <a:p>
            <a:pPr marL="114300" indent="0">
              <a:lnSpc>
                <a:spcPct val="150000"/>
              </a:lnSpc>
              <a:buNone/>
            </a:pPr>
            <a:r>
              <a:rPr lang="en-US" sz="2000" dirty="0" smtClean="0"/>
              <a:t>	Two formulas, two methods of expression</a:t>
            </a:r>
            <a:endParaRPr lang="en-US" sz="2000" dirty="0"/>
          </a:p>
          <a:p>
            <a:pPr>
              <a:lnSpc>
                <a:spcPct val="150000"/>
              </a:lnSpc>
              <a:buFont typeface="Wingdings" panose="05000000000000000000" pitchFamily="2" charset="2"/>
              <a:buChar char="v"/>
            </a:pPr>
            <a:r>
              <a:rPr lang="en-US" sz="2000" dirty="0">
                <a:solidFill>
                  <a:srgbClr val="0070C0"/>
                </a:solidFill>
              </a:rPr>
              <a:t>The Reception of the </a:t>
            </a:r>
            <a:r>
              <a:rPr lang="en-US" sz="2000" dirty="0" smtClean="0">
                <a:solidFill>
                  <a:srgbClr val="0070C0"/>
                </a:solidFill>
              </a:rPr>
              <a:t>Consent (OCM 98-99)</a:t>
            </a:r>
          </a:p>
          <a:p>
            <a:pPr marL="114300" indent="0">
              <a:lnSpc>
                <a:spcPct val="150000"/>
              </a:lnSpc>
              <a:buNone/>
            </a:pPr>
            <a:r>
              <a:rPr lang="en-US" sz="2000" dirty="0">
                <a:solidFill>
                  <a:srgbClr val="0070C0"/>
                </a:solidFill>
              </a:rPr>
              <a:t>	</a:t>
            </a:r>
            <a:r>
              <a:rPr lang="en-US" sz="2000" dirty="0" smtClean="0"/>
              <a:t>Same as in OCM within Mass</a:t>
            </a:r>
          </a:p>
          <a:p>
            <a:pPr marL="114300" indent="0">
              <a:lnSpc>
                <a:spcPct val="150000"/>
              </a:lnSpc>
              <a:buNone/>
            </a:pPr>
            <a:r>
              <a:rPr lang="en-US" sz="2000" dirty="0"/>
              <a:t>	</a:t>
            </a:r>
            <a:r>
              <a:rPr lang="en-US" sz="2000" dirty="0" smtClean="0"/>
              <a:t>Acclamation: Let us bless the Lord/ Thanks be to God</a:t>
            </a:r>
          </a:p>
          <a:p>
            <a:pPr>
              <a:lnSpc>
                <a:spcPct val="150000"/>
              </a:lnSpc>
              <a:buFont typeface="Wingdings" panose="05000000000000000000" pitchFamily="2" charset="2"/>
              <a:buChar char="v"/>
            </a:pPr>
            <a:r>
              <a:rPr lang="en-US" sz="2000" dirty="0" smtClean="0">
                <a:solidFill>
                  <a:srgbClr val="0070C0"/>
                </a:solidFill>
              </a:rPr>
              <a:t>Blessing and Giving of Rings  (OCM 100 -101 or 194-195)</a:t>
            </a:r>
          </a:p>
          <a:p>
            <a:pPr>
              <a:lnSpc>
                <a:spcPct val="150000"/>
              </a:lnSpc>
              <a:buFont typeface="Wingdings" panose="05000000000000000000" pitchFamily="2" charset="2"/>
              <a:buChar char="v"/>
            </a:pPr>
            <a:r>
              <a:rPr lang="en-US" sz="2000" dirty="0" smtClean="0">
                <a:solidFill>
                  <a:srgbClr val="0070C0"/>
                </a:solidFill>
              </a:rPr>
              <a:t>[The Blessing and Giving of the </a:t>
            </a:r>
            <a:r>
              <a:rPr lang="en-US" sz="2000" i="1" dirty="0" smtClean="0">
                <a:solidFill>
                  <a:srgbClr val="0070C0"/>
                </a:solidFill>
              </a:rPr>
              <a:t>Arras</a:t>
            </a:r>
            <a:r>
              <a:rPr lang="en-US" sz="2000" dirty="0" smtClean="0">
                <a:solidFill>
                  <a:srgbClr val="0070C0"/>
                </a:solidFill>
              </a:rPr>
              <a:t>]  (OCM 101b)</a:t>
            </a:r>
            <a:endParaRPr lang="en-US" sz="2000" dirty="0">
              <a:solidFill>
                <a:srgbClr val="0070C0"/>
              </a:solidFill>
            </a:endParaRPr>
          </a:p>
          <a:p>
            <a:pPr>
              <a:lnSpc>
                <a:spcPct val="150000"/>
              </a:lnSpc>
              <a:buFont typeface="Wingdings" panose="05000000000000000000" pitchFamily="2" charset="2"/>
              <a:buChar char="v"/>
            </a:pPr>
            <a:r>
              <a:rPr lang="en-US" sz="2000" dirty="0" smtClean="0">
                <a:solidFill>
                  <a:srgbClr val="0070C0"/>
                </a:solidFill>
              </a:rPr>
              <a:t>[Hymn or Canticle </a:t>
            </a:r>
            <a:r>
              <a:rPr lang="en-US" sz="2000" dirty="0">
                <a:solidFill>
                  <a:srgbClr val="0070C0"/>
                </a:solidFill>
              </a:rPr>
              <a:t>of </a:t>
            </a:r>
            <a:r>
              <a:rPr lang="en-US" sz="2000" dirty="0" smtClean="0">
                <a:solidFill>
                  <a:srgbClr val="0070C0"/>
                </a:solidFill>
              </a:rPr>
              <a:t>Praise]  (OCM 102)</a:t>
            </a:r>
            <a:endParaRPr lang="en-US" sz="2000" dirty="0">
              <a:solidFill>
                <a:srgbClr val="0070C0"/>
              </a:solidFill>
            </a:endParaRPr>
          </a:p>
          <a:p>
            <a:pPr>
              <a:lnSpc>
                <a:spcPct val="150000"/>
              </a:lnSpc>
              <a:buFont typeface="Wingdings" panose="05000000000000000000" pitchFamily="2" charset="2"/>
              <a:buChar char="v"/>
            </a:pPr>
            <a:r>
              <a:rPr lang="en-US" sz="2000" dirty="0">
                <a:solidFill>
                  <a:srgbClr val="0070C0"/>
                </a:solidFill>
              </a:rPr>
              <a:t>The Universal </a:t>
            </a:r>
            <a:r>
              <a:rPr lang="en-US" sz="2000" dirty="0" smtClean="0">
                <a:solidFill>
                  <a:srgbClr val="0070C0"/>
                </a:solidFill>
              </a:rPr>
              <a:t>Prayer (OCM 103, see Appendix I)</a:t>
            </a:r>
            <a:endParaRPr lang="en-US" sz="2000" dirty="0">
              <a:solidFill>
                <a:srgbClr val="0070C0"/>
              </a:solidFill>
            </a:endParaRPr>
          </a:p>
          <a:p>
            <a:pPr marL="114300" indent="0">
              <a:buNone/>
            </a:pPr>
            <a:endParaRPr lang="en-US" dirty="0"/>
          </a:p>
        </p:txBody>
      </p:sp>
    </p:spTree>
    <p:extLst>
      <p:ext uri="{BB962C8B-B14F-4D97-AF65-F5344CB8AC3E}">
        <p14:creationId xmlns:p14="http://schemas.microsoft.com/office/powerpoint/2010/main" val="2804772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Celebration of Matrimony</a:t>
            </a:r>
          </a:p>
        </p:txBody>
      </p:sp>
      <p:sp>
        <p:nvSpPr>
          <p:cNvPr id="3" name="Content Placeholder 2"/>
          <p:cNvSpPr>
            <a:spLocks noGrp="1"/>
          </p:cNvSpPr>
          <p:nvPr>
            <p:ph idx="1"/>
          </p:nvPr>
        </p:nvSpPr>
        <p:spPr>
          <a:xfrm>
            <a:off x="457200" y="1447800"/>
            <a:ext cx="7620000" cy="4953000"/>
          </a:xfrm>
        </p:spPr>
        <p:txBody>
          <a:bodyPr>
            <a:normAutofit lnSpcReduction="10000"/>
          </a:bodyPr>
          <a:lstStyle/>
          <a:p>
            <a:pPr>
              <a:buFont typeface="Wingdings" panose="05000000000000000000" pitchFamily="2" charset="2"/>
              <a:buChar char="v"/>
            </a:pPr>
            <a:r>
              <a:rPr lang="en-US" sz="1600" dirty="0" smtClean="0">
                <a:solidFill>
                  <a:srgbClr val="0070C0"/>
                </a:solidFill>
              </a:rPr>
              <a:t>Lord’s Prayer </a:t>
            </a:r>
          </a:p>
          <a:p>
            <a:pPr marL="114300" indent="0">
              <a:buNone/>
            </a:pPr>
            <a:r>
              <a:rPr lang="en-US" sz="1600" dirty="0" smtClean="0"/>
              <a:t>	Recited/sung here if Communion is not distributed</a:t>
            </a:r>
          </a:p>
          <a:p>
            <a:pPr marL="114300" indent="0">
              <a:buNone/>
            </a:pPr>
            <a:r>
              <a:rPr lang="en-US" sz="1600" dirty="0" smtClean="0"/>
              <a:t>	“Deliver us Lord…” is omitted, a blessing follows</a:t>
            </a:r>
          </a:p>
          <a:p>
            <a:pPr marL="114300" indent="0">
              <a:buNone/>
            </a:pPr>
            <a:endParaRPr lang="en-US" sz="1600" dirty="0"/>
          </a:p>
          <a:p>
            <a:pPr>
              <a:buFont typeface="Wingdings" panose="05000000000000000000" pitchFamily="2" charset="2"/>
              <a:buChar char="v"/>
            </a:pPr>
            <a:r>
              <a:rPr lang="en-US" sz="1600" dirty="0" smtClean="0">
                <a:solidFill>
                  <a:srgbClr val="0070C0"/>
                </a:solidFill>
              </a:rPr>
              <a:t>[The Blessing and Placing of the </a:t>
            </a:r>
            <a:r>
              <a:rPr lang="en-US" sz="1600" i="1" dirty="0" err="1" smtClean="0">
                <a:solidFill>
                  <a:srgbClr val="0070C0"/>
                </a:solidFill>
              </a:rPr>
              <a:t>Lazo</a:t>
            </a:r>
            <a:r>
              <a:rPr lang="en-US" sz="1600" dirty="0" smtClean="0">
                <a:solidFill>
                  <a:srgbClr val="0070C0"/>
                </a:solidFill>
              </a:rPr>
              <a:t> or the Veil]</a:t>
            </a:r>
          </a:p>
          <a:p>
            <a:pPr marL="114300" indent="0">
              <a:buNone/>
            </a:pPr>
            <a:r>
              <a:rPr lang="en-US" sz="1600" dirty="0"/>
              <a:t>	O</a:t>
            </a:r>
            <a:r>
              <a:rPr lang="en-US" sz="1600" dirty="0" smtClean="0"/>
              <a:t>ptional, if it is the custom of the family/families</a:t>
            </a:r>
          </a:p>
          <a:p>
            <a:pPr marL="114300" indent="0">
              <a:buNone/>
            </a:pPr>
            <a:r>
              <a:rPr lang="en-US" sz="1600" dirty="0"/>
              <a:t>	S</a:t>
            </a:r>
            <a:r>
              <a:rPr lang="en-US" sz="1600" dirty="0" smtClean="0"/>
              <a:t>pouses kneel; “wedding garland” (or veil) placed by </a:t>
            </a:r>
          </a:p>
          <a:p>
            <a:pPr marL="114300" indent="0">
              <a:buNone/>
            </a:pPr>
            <a:r>
              <a:rPr lang="en-US" sz="1600" dirty="0"/>
              <a:t>	</a:t>
            </a:r>
            <a:r>
              <a:rPr lang="en-US" sz="1600" dirty="0" smtClean="0"/>
              <a:t>family or friends</a:t>
            </a:r>
          </a:p>
          <a:p>
            <a:pPr marL="114300" indent="0">
              <a:buNone/>
            </a:pPr>
            <a:endParaRPr lang="en-US" sz="1600" dirty="0" smtClean="0"/>
          </a:p>
          <a:p>
            <a:pPr>
              <a:buFont typeface="Wingdings" panose="05000000000000000000" pitchFamily="2" charset="2"/>
              <a:buChar char="v"/>
            </a:pPr>
            <a:r>
              <a:rPr lang="en-US" sz="1600" dirty="0" smtClean="0">
                <a:solidFill>
                  <a:srgbClr val="0070C0"/>
                </a:solidFill>
              </a:rPr>
              <a:t>The Nuptial Blessing</a:t>
            </a:r>
          </a:p>
          <a:p>
            <a:pPr marL="114300" indent="0">
              <a:buNone/>
            </a:pPr>
            <a:r>
              <a:rPr lang="en-US" sz="1600" dirty="0" smtClean="0"/>
              <a:t>	Invitation (OCM 104, 205 A, 206, 208)</a:t>
            </a:r>
          </a:p>
          <a:p>
            <a:pPr marL="114300" indent="0">
              <a:buNone/>
            </a:pPr>
            <a:r>
              <a:rPr lang="en-US" sz="1600" dirty="0"/>
              <a:t>	</a:t>
            </a:r>
            <a:r>
              <a:rPr lang="en-US" sz="1600" dirty="0" smtClean="0"/>
              <a:t>Silent Prayer</a:t>
            </a:r>
          </a:p>
          <a:p>
            <a:pPr marL="114300" indent="0">
              <a:buNone/>
            </a:pPr>
            <a:r>
              <a:rPr lang="en-US" sz="1600" dirty="0"/>
              <a:t>	</a:t>
            </a:r>
            <a:r>
              <a:rPr lang="en-US" sz="1600" dirty="0" smtClean="0"/>
              <a:t>Nuptial Blessing (OCM 105, 207, 209) </a:t>
            </a:r>
          </a:p>
          <a:p>
            <a:pPr marL="114300" indent="0">
              <a:buNone/>
            </a:pPr>
            <a:r>
              <a:rPr lang="en-US" sz="1600" dirty="0"/>
              <a:t>	</a:t>
            </a:r>
            <a:r>
              <a:rPr lang="en-US" sz="1600" dirty="0" smtClean="0"/>
              <a:t>Text with music provided </a:t>
            </a:r>
          </a:p>
          <a:p>
            <a:pPr marL="114300" indent="0">
              <a:buNone/>
            </a:pPr>
            <a:endParaRPr lang="en-US" sz="1600" dirty="0" smtClean="0"/>
          </a:p>
          <a:p>
            <a:pPr>
              <a:buFont typeface="Wingdings" panose="05000000000000000000" pitchFamily="2" charset="2"/>
              <a:buChar char="v"/>
            </a:pPr>
            <a:r>
              <a:rPr lang="en-US" sz="1600" dirty="0" smtClean="0">
                <a:solidFill>
                  <a:srgbClr val="0070C0"/>
                </a:solidFill>
              </a:rPr>
              <a:t>Conclusion of the Celebration</a:t>
            </a:r>
          </a:p>
          <a:p>
            <a:pPr marL="777240" lvl="2" indent="0">
              <a:buNone/>
            </a:pPr>
            <a:r>
              <a:rPr lang="en-US" sz="1600" dirty="0" smtClean="0"/>
              <a:t>  Simple Blessing</a:t>
            </a:r>
            <a:endParaRPr lang="en-US" sz="1600" dirty="0"/>
          </a:p>
        </p:txBody>
      </p:sp>
    </p:spTree>
    <p:extLst>
      <p:ext uri="{BB962C8B-B14F-4D97-AF65-F5344CB8AC3E}">
        <p14:creationId xmlns:p14="http://schemas.microsoft.com/office/powerpoint/2010/main" val="2917010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163762"/>
          </a:xfrm>
        </p:spPr>
        <p:style>
          <a:lnRef idx="3">
            <a:schemeClr val="lt1"/>
          </a:lnRef>
          <a:fillRef idx="1">
            <a:schemeClr val="accent1"/>
          </a:fillRef>
          <a:effectRef idx="1">
            <a:schemeClr val="accent1"/>
          </a:effectRef>
          <a:fontRef idx="minor">
            <a:schemeClr val="lt1"/>
          </a:fontRef>
        </p:style>
        <p:txBody>
          <a:bodyPr/>
          <a:lstStyle/>
          <a:p>
            <a:pPr algn="r"/>
            <a:r>
              <a:rPr lang="en-US" sz="3600" dirty="0" smtClean="0"/>
              <a:t>The Order of Celebrating </a:t>
            </a:r>
            <a:r>
              <a:rPr lang="en-US" sz="3600" dirty="0"/>
              <a:t>M</a:t>
            </a:r>
            <a:r>
              <a:rPr lang="en-US" sz="3600" dirty="0" smtClean="0"/>
              <a:t>atrimony between a Catholic and a Catechumen or a Non-Christian</a:t>
            </a:r>
            <a:endParaRPr lang="en-US" sz="3600" dirty="0"/>
          </a:p>
        </p:txBody>
      </p:sp>
      <p:pic>
        <p:nvPicPr>
          <p:cNvPr id="6" name="Picture 2" descr="C:\Users\rita\Downloads\Dollarphotoclub_37821548.tif"/>
          <p:cNvPicPr>
            <a:picLocks noGrp="1" noChangeAspect="1" noChangeArrowheads="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400" y="3429000"/>
            <a:ext cx="4208111" cy="2806919"/>
          </a:xfrm>
          <a:prstGeom prst="rect">
            <a:avLst/>
          </a:prstGeom>
          <a:ln w="12700">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3006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Celebration of Matrimony</a:t>
            </a:r>
            <a:endParaRPr lang="en-US" sz="4000" dirty="0">
              <a:solidFill>
                <a:srgbClr val="0070C0"/>
              </a:solidFill>
            </a:endParaRPr>
          </a:p>
        </p:txBody>
      </p:sp>
      <p:sp>
        <p:nvSpPr>
          <p:cNvPr id="3" name="Content Placeholder 2"/>
          <p:cNvSpPr>
            <a:spLocks noGrp="1"/>
          </p:cNvSpPr>
          <p:nvPr>
            <p:ph idx="1"/>
          </p:nvPr>
        </p:nvSpPr>
        <p:spPr>
          <a:xfrm>
            <a:off x="457200" y="1447800"/>
            <a:ext cx="7620000" cy="4953000"/>
          </a:xfrm>
        </p:spPr>
        <p:txBody>
          <a:bodyPr>
            <a:normAutofit fontScale="92500" lnSpcReduction="20000"/>
          </a:bodyPr>
          <a:lstStyle/>
          <a:p>
            <a:pPr>
              <a:buFont typeface="Wingdings" panose="05000000000000000000" pitchFamily="2" charset="2"/>
              <a:buChar char="v"/>
            </a:pPr>
            <a:r>
              <a:rPr lang="en-US" dirty="0">
                <a:solidFill>
                  <a:srgbClr val="0070C0"/>
                </a:solidFill>
              </a:rPr>
              <a:t>Address to the Bride and </a:t>
            </a:r>
            <a:r>
              <a:rPr lang="en-US" dirty="0" smtClean="0">
                <a:solidFill>
                  <a:srgbClr val="0070C0"/>
                </a:solidFill>
              </a:rPr>
              <a:t>Groom (OCM 124)</a:t>
            </a:r>
          </a:p>
          <a:p>
            <a:pPr marL="114300" indent="0">
              <a:buNone/>
            </a:pPr>
            <a:r>
              <a:rPr lang="en-US" dirty="0">
                <a:solidFill>
                  <a:srgbClr val="0070C0"/>
                </a:solidFill>
              </a:rPr>
              <a:t>	</a:t>
            </a:r>
            <a:r>
              <a:rPr lang="en-US" sz="1700" dirty="0" smtClean="0"/>
              <a:t>Text provided or similar words</a:t>
            </a:r>
          </a:p>
          <a:p>
            <a:pPr marL="114300" indent="0">
              <a:buNone/>
            </a:pPr>
            <a:endParaRPr lang="en-US" dirty="0">
              <a:solidFill>
                <a:srgbClr val="0070C0"/>
              </a:solidFill>
            </a:endParaRPr>
          </a:p>
          <a:p>
            <a:pPr>
              <a:buFont typeface="Wingdings" panose="05000000000000000000" pitchFamily="2" charset="2"/>
              <a:buChar char="v"/>
            </a:pPr>
            <a:r>
              <a:rPr lang="en-US" dirty="0">
                <a:solidFill>
                  <a:srgbClr val="0070C0"/>
                </a:solidFill>
              </a:rPr>
              <a:t>The Questions before the </a:t>
            </a:r>
            <a:r>
              <a:rPr lang="en-US" dirty="0" smtClean="0">
                <a:solidFill>
                  <a:srgbClr val="0070C0"/>
                </a:solidFill>
              </a:rPr>
              <a:t>Consent  (OCM 125)</a:t>
            </a:r>
          </a:p>
          <a:p>
            <a:pPr marL="411480" lvl="1" indent="0">
              <a:buNone/>
            </a:pPr>
            <a:r>
              <a:rPr lang="en-US" dirty="0">
                <a:solidFill>
                  <a:srgbClr val="0070C0"/>
                </a:solidFill>
              </a:rPr>
              <a:t>	</a:t>
            </a:r>
            <a:r>
              <a:rPr lang="en-US" sz="1700" dirty="0" smtClean="0"/>
              <a:t>same as Chapter I, Chapter II</a:t>
            </a:r>
            <a:endParaRPr lang="en-US" sz="1700" dirty="0"/>
          </a:p>
          <a:p>
            <a:pPr>
              <a:buFont typeface="Wingdings" panose="05000000000000000000" pitchFamily="2" charset="2"/>
              <a:buChar char="v"/>
            </a:pPr>
            <a:endParaRPr lang="en-US" dirty="0" smtClean="0">
              <a:solidFill>
                <a:srgbClr val="0070C0"/>
              </a:solidFill>
            </a:endParaRPr>
          </a:p>
          <a:p>
            <a:pPr>
              <a:buFont typeface="Wingdings" panose="05000000000000000000" pitchFamily="2" charset="2"/>
              <a:buChar char="v"/>
            </a:pPr>
            <a:r>
              <a:rPr lang="en-US" dirty="0" smtClean="0">
                <a:solidFill>
                  <a:srgbClr val="0070C0"/>
                </a:solidFill>
              </a:rPr>
              <a:t>The Consent (OCM 126-128)</a:t>
            </a:r>
          </a:p>
          <a:p>
            <a:pPr marL="411480" lvl="1" indent="0">
              <a:buNone/>
            </a:pPr>
            <a:r>
              <a:rPr lang="en-US" dirty="0">
                <a:solidFill>
                  <a:srgbClr val="0070C0"/>
                </a:solidFill>
              </a:rPr>
              <a:t>	</a:t>
            </a:r>
            <a:r>
              <a:rPr lang="en-US" sz="1700" dirty="0" smtClean="0"/>
              <a:t>Invitation </a:t>
            </a:r>
          </a:p>
          <a:p>
            <a:pPr marL="411480" lvl="1" indent="0">
              <a:buNone/>
            </a:pPr>
            <a:r>
              <a:rPr lang="en-US" sz="1700" dirty="0"/>
              <a:t>	</a:t>
            </a:r>
            <a:r>
              <a:rPr lang="en-US" sz="1700" dirty="0" smtClean="0"/>
              <a:t>two formulas; two methods of expression</a:t>
            </a:r>
          </a:p>
          <a:p>
            <a:pPr marL="411480" lvl="1" indent="0">
              <a:buNone/>
            </a:pPr>
            <a:endParaRPr lang="en-US" sz="1700" dirty="0"/>
          </a:p>
          <a:p>
            <a:pPr>
              <a:buFont typeface="Wingdings" panose="05000000000000000000" pitchFamily="2" charset="2"/>
              <a:buChar char="v"/>
            </a:pPr>
            <a:r>
              <a:rPr lang="en-US" dirty="0">
                <a:solidFill>
                  <a:srgbClr val="0070C0"/>
                </a:solidFill>
              </a:rPr>
              <a:t>The Reception of the </a:t>
            </a:r>
            <a:r>
              <a:rPr lang="en-US" dirty="0" smtClean="0">
                <a:solidFill>
                  <a:srgbClr val="0070C0"/>
                </a:solidFill>
              </a:rPr>
              <a:t>Consent  (OCM 129-130)</a:t>
            </a:r>
          </a:p>
          <a:p>
            <a:pPr marL="777240" lvl="2" indent="0">
              <a:buNone/>
            </a:pPr>
            <a:r>
              <a:rPr lang="en-US" sz="1700" dirty="0" smtClean="0">
                <a:solidFill>
                  <a:srgbClr val="0070C0"/>
                </a:solidFill>
              </a:rPr>
              <a:t>	</a:t>
            </a:r>
            <a:r>
              <a:rPr lang="en-US" sz="1700" dirty="0" smtClean="0"/>
              <a:t>Same as Chapter I, Chapter II</a:t>
            </a:r>
          </a:p>
          <a:p>
            <a:pPr marL="777240" lvl="2" indent="0">
              <a:buNone/>
            </a:pPr>
            <a:r>
              <a:rPr lang="en-US" sz="1700" dirty="0"/>
              <a:t>	</a:t>
            </a:r>
            <a:r>
              <a:rPr lang="en-US" sz="1700" dirty="0" smtClean="0"/>
              <a:t>followed by acclamation of praise</a:t>
            </a:r>
          </a:p>
          <a:p>
            <a:pPr marL="777240" lvl="2" indent="0">
              <a:buNone/>
            </a:pPr>
            <a:endParaRPr lang="en-US" dirty="0"/>
          </a:p>
          <a:p>
            <a:pPr>
              <a:buFont typeface="Wingdings" panose="05000000000000000000" pitchFamily="2" charset="2"/>
              <a:buChar char="v"/>
            </a:pPr>
            <a:r>
              <a:rPr lang="en-US" dirty="0">
                <a:solidFill>
                  <a:srgbClr val="0070C0"/>
                </a:solidFill>
              </a:rPr>
              <a:t>The Blessing and Giving of </a:t>
            </a:r>
            <a:r>
              <a:rPr lang="en-US" dirty="0" smtClean="0">
                <a:solidFill>
                  <a:srgbClr val="0070C0"/>
                </a:solidFill>
              </a:rPr>
              <a:t>Rings  (OCM 131-132 or 194-195)</a:t>
            </a:r>
          </a:p>
          <a:p>
            <a:pPr marL="411480" lvl="1" indent="0">
              <a:buNone/>
            </a:pPr>
            <a:r>
              <a:rPr lang="en-US" dirty="0" smtClean="0">
                <a:solidFill>
                  <a:srgbClr val="0070C0"/>
                </a:solidFill>
              </a:rPr>
              <a:t>	</a:t>
            </a:r>
            <a:r>
              <a:rPr lang="en-US" sz="1700" dirty="0" smtClean="0"/>
              <a:t>Same as Chapter I, Chapter II</a:t>
            </a:r>
          </a:p>
          <a:p>
            <a:pPr marL="411480" lvl="1" indent="0">
              <a:buNone/>
            </a:pPr>
            <a:r>
              <a:rPr lang="en-US" sz="1700" dirty="0"/>
              <a:t>	</a:t>
            </a:r>
            <a:r>
              <a:rPr lang="en-US" sz="1700" dirty="0" smtClean="0"/>
              <a:t>May be omitted (OCM 131)</a:t>
            </a:r>
            <a:endParaRPr lang="en-US" sz="1700" dirty="0"/>
          </a:p>
        </p:txBody>
      </p:sp>
    </p:spTree>
    <p:extLst>
      <p:ext uri="{BB962C8B-B14F-4D97-AF65-F5344CB8AC3E}">
        <p14:creationId xmlns:p14="http://schemas.microsoft.com/office/powerpoint/2010/main" val="27829014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Rite of Reception</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smtClean="0">
                <a:solidFill>
                  <a:srgbClr val="0070C0"/>
                </a:solidFill>
              </a:rPr>
              <a:t>Greeting</a:t>
            </a:r>
          </a:p>
          <a:p>
            <a:pPr marL="411480" lvl="1" indent="0">
              <a:buNone/>
            </a:pPr>
            <a:r>
              <a:rPr lang="en-US" dirty="0" smtClean="0"/>
              <a:t>Reception of the bridal party “at door of the church </a:t>
            </a:r>
          </a:p>
          <a:p>
            <a:pPr marL="411480" lvl="1" indent="0">
              <a:buNone/>
            </a:pPr>
            <a:r>
              <a:rPr lang="en-US" dirty="0" smtClean="0"/>
              <a:t>or at the place which has been chosen”</a:t>
            </a:r>
          </a:p>
          <a:p>
            <a:pPr marL="411480" lvl="1" indent="0">
              <a:buNone/>
            </a:pPr>
            <a:r>
              <a:rPr lang="en-US" dirty="0" smtClean="0"/>
              <a:t>Greets them warmly</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solidFill>
                  <a:srgbClr val="0070C0"/>
                </a:solidFill>
              </a:rPr>
              <a:t>Entrance Procession</a:t>
            </a:r>
          </a:p>
          <a:p>
            <a:pPr marL="411480" lvl="1" indent="0">
              <a:buNone/>
            </a:pPr>
            <a:r>
              <a:rPr lang="en-US" dirty="0" smtClean="0"/>
              <a:t>All present go to their prepared seats</a:t>
            </a:r>
            <a:endParaRPr lang="en-US" dirty="0"/>
          </a:p>
          <a:p>
            <a:pPr>
              <a:buFont typeface="Wingdings" panose="05000000000000000000" pitchFamily="2" charset="2"/>
              <a:buChar char="v"/>
            </a:pPr>
            <a:endParaRPr lang="en-US" dirty="0" smtClean="0">
              <a:solidFill>
                <a:srgbClr val="0070C0"/>
              </a:solidFill>
            </a:endParaRPr>
          </a:p>
          <a:p>
            <a:pPr>
              <a:buFont typeface="Wingdings" panose="05000000000000000000" pitchFamily="2" charset="2"/>
              <a:buChar char="v"/>
            </a:pPr>
            <a:r>
              <a:rPr lang="en-US" dirty="0" smtClean="0">
                <a:solidFill>
                  <a:srgbClr val="0070C0"/>
                </a:solidFill>
              </a:rPr>
              <a:t>Introduction</a:t>
            </a:r>
          </a:p>
          <a:p>
            <a:pPr marL="411480" lvl="1" indent="0">
              <a:buNone/>
            </a:pPr>
            <a:r>
              <a:rPr lang="en-US" dirty="0" smtClean="0"/>
              <a:t>Text provided (OCM 120) or “similar words”</a:t>
            </a:r>
          </a:p>
          <a:p>
            <a:pPr marL="411480" lvl="1" indent="0">
              <a:buNone/>
            </a:pPr>
            <a:endParaRPr lang="en-US" dirty="0"/>
          </a:p>
          <a:p>
            <a:pPr marL="411480" lvl="1" indent="0">
              <a:buNone/>
            </a:pPr>
            <a:r>
              <a:rPr lang="en-US" dirty="0" smtClean="0">
                <a:solidFill>
                  <a:srgbClr val="0070C0"/>
                </a:solidFill>
              </a:rPr>
              <a:t>Note:</a:t>
            </a:r>
            <a:r>
              <a:rPr lang="en-US" dirty="0" smtClean="0"/>
              <a:t> The Rite of Reception may be omitted and the celebration begins with the Liturgy of the Word</a:t>
            </a:r>
            <a:endParaRPr lang="en-US" dirty="0"/>
          </a:p>
          <a:p>
            <a:pPr marL="114300" indent="0">
              <a:buNone/>
            </a:pPr>
            <a:endParaRPr lang="en-US" dirty="0"/>
          </a:p>
        </p:txBody>
      </p:sp>
    </p:spTree>
    <p:extLst>
      <p:ext uri="{BB962C8B-B14F-4D97-AF65-F5344CB8AC3E}">
        <p14:creationId xmlns:p14="http://schemas.microsoft.com/office/powerpoint/2010/main" val="4659338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Celebration of Matrimony</a:t>
            </a:r>
            <a:endParaRPr lang="en-US" sz="4000" dirty="0"/>
          </a:p>
        </p:txBody>
      </p:sp>
      <p:sp>
        <p:nvSpPr>
          <p:cNvPr id="3" name="Content Placeholder 2"/>
          <p:cNvSpPr>
            <a:spLocks noGrp="1"/>
          </p:cNvSpPr>
          <p:nvPr>
            <p:ph idx="1"/>
          </p:nvPr>
        </p:nvSpPr>
        <p:spPr/>
        <p:txBody>
          <a:bodyPr/>
          <a:lstStyle/>
          <a:p>
            <a:pPr>
              <a:buFont typeface="Wingdings" panose="05000000000000000000" pitchFamily="2" charset="2"/>
              <a:buChar char="v"/>
            </a:pPr>
            <a:endParaRPr lang="en-US" sz="2000" dirty="0" smtClean="0">
              <a:solidFill>
                <a:srgbClr val="0070C0"/>
              </a:solidFill>
            </a:endParaRPr>
          </a:p>
          <a:p>
            <a:pPr>
              <a:buFont typeface="Wingdings" panose="05000000000000000000" pitchFamily="2" charset="2"/>
              <a:buChar char="v"/>
            </a:pPr>
            <a:r>
              <a:rPr lang="en-US" sz="2000" dirty="0" smtClean="0">
                <a:solidFill>
                  <a:srgbClr val="0070C0"/>
                </a:solidFill>
              </a:rPr>
              <a:t>[</a:t>
            </a:r>
            <a:r>
              <a:rPr lang="en-US" sz="2000" dirty="0">
                <a:solidFill>
                  <a:srgbClr val="0070C0"/>
                </a:solidFill>
              </a:rPr>
              <a:t>The Blessing and Placing of the </a:t>
            </a:r>
            <a:r>
              <a:rPr lang="en-US" sz="2000" dirty="0" err="1">
                <a:solidFill>
                  <a:srgbClr val="0070C0"/>
                </a:solidFill>
              </a:rPr>
              <a:t>Lazo</a:t>
            </a:r>
            <a:r>
              <a:rPr lang="en-US" sz="2000" dirty="0">
                <a:solidFill>
                  <a:srgbClr val="0070C0"/>
                </a:solidFill>
              </a:rPr>
              <a:t> or the Veil]    (OCM 137</a:t>
            </a:r>
            <a:r>
              <a:rPr lang="en-US" sz="2000" dirty="0" smtClean="0">
                <a:solidFill>
                  <a:srgbClr val="0070C0"/>
                </a:solidFill>
              </a:rPr>
              <a:t>)</a:t>
            </a:r>
          </a:p>
          <a:p>
            <a:pPr marL="114300" indent="0">
              <a:buNone/>
            </a:pPr>
            <a:r>
              <a:rPr lang="en-US" sz="2000" dirty="0">
                <a:solidFill>
                  <a:srgbClr val="0070C0"/>
                </a:solidFill>
              </a:rPr>
              <a:t>	</a:t>
            </a:r>
            <a:r>
              <a:rPr lang="en-US" sz="1800" dirty="0" smtClean="0"/>
              <a:t>optional</a:t>
            </a:r>
          </a:p>
          <a:p>
            <a:pPr marL="114300" indent="0">
              <a:buNone/>
            </a:pPr>
            <a:endParaRPr lang="en-US" sz="1800" dirty="0"/>
          </a:p>
          <a:p>
            <a:pPr>
              <a:buFont typeface="Wingdings" panose="05000000000000000000" pitchFamily="2" charset="2"/>
              <a:buChar char="v"/>
            </a:pPr>
            <a:r>
              <a:rPr lang="en-US" dirty="0">
                <a:solidFill>
                  <a:srgbClr val="0070C0"/>
                </a:solidFill>
              </a:rPr>
              <a:t>The Nuptial Blessing </a:t>
            </a:r>
            <a:endParaRPr lang="en-US" dirty="0" smtClean="0">
              <a:solidFill>
                <a:srgbClr val="0070C0"/>
              </a:solidFill>
            </a:endParaRPr>
          </a:p>
          <a:p>
            <a:pPr marL="114300" indent="0">
              <a:buNone/>
            </a:pPr>
            <a:r>
              <a:rPr lang="en-US" dirty="0">
                <a:solidFill>
                  <a:srgbClr val="0070C0"/>
                </a:solidFill>
              </a:rPr>
              <a:t>	</a:t>
            </a:r>
            <a:r>
              <a:rPr lang="en-US" sz="1800" dirty="0" smtClean="0"/>
              <a:t>Invitation  (OCM 138)</a:t>
            </a:r>
          </a:p>
          <a:p>
            <a:pPr marL="114300" indent="0">
              <a:buNone/>
            </a:pPr>
            <a:r>
              <a:rPr lang="en-US" sz="1800" dirty="0"/>
              <a:t>	</a:t>
            </a:r>
            <a:r>
              <a:rPr lang="en-US" sz="1800" dirty="0" smtClean="0"/>
              <a:t>Silence</a:t>
            </a:r>
          </a:p>
          <a:p>
            <a:pPr marL="114300" indent="0">
              <a:buNone/>
            </a:pPr>
            <a:r>
              <a:rPr lang="en-US" sz="1800" dirty="0"/>
              <a:t>	</a:t>
            </a:r>
            <a:r>
              <a:rPr lang="en-US" sz="1800" dirty="0" smtClean="0"/>
              <a:t>Nuptial Blessing   (OCM 139)</a:t>
            </a:r>
          </a:p>
          <a:p>
            <a:pPr marL="114300" indent="0">
              <a:buNone/>
            </a:pPr>
            <a:r>
              <a:rPr lang="en-US" sz="1800" dirty="0"/>
              <a:t>	</a:t>
            </a:r>
            <a:r>
              <a:rPr lang="en-US" sz="1800" dirty="0" smtClean="0"/>
              <a:t>	</a:t>
            </a:r>
            <a:r>
              <a:rPr lang="en-US" sz="1800" dirty="0" smtClean="0">
                <a:solidFill>
                  <a:srgbClr val="C00000"/>
                </a:solidFill>
              </a:rPr>
              <a:t>OR</a:t>
            </a:r>
          </a:p>
          <a:p>
            <a:pPr marL="114300" indent="0">
              <a:buNone/>
            </a:pPr>
            <a:r>
              <a:rPr lang="en-US" sz="1800" dirty="0"/>
              <a:t>	</a:t>
            </a:r>
            <a:r>
              <a:rPr lang="en-US" sz="1800" dirty="0" smtClean="0"/>
              <a:t>Omit and use the </a:t>
            </a:r>
            <a:r>
              <a:rPr lang="en-US" sz="1800" dirty="0"/>
              <a:t>p</a:t>
            </a:r>
            <a:r>
              <a:rPr lang="en-US" sz="1800" dirty="0" smtClean="0"/>
              <a:t>rayer provided (OCM 140)</a:t>
            </a:r>
            <a:endParaRPr lang="en-US" sz="1800" dirty="0"/>
          </a:p>
          <a:p>
            <a:pPr marL="114300" indent="0">
              <a:buNone/>
            </a:pPr>
            <a:endParaRPr lang="en-US" dirty="0"/>
          </a:p>
        </p:txBody>
      </p:sp>
    </p:spTree>
    <p:extLst>
      <p:ext uri="{BB962C8B-B14F-4D97-AF65-F5344CB8AC3E}">
        <p14:creationId xmlns:p14="http://schemas.microsoft.com/office/powerpoint/2010/main" val="11440417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solidFill>
                  <a:schemeClr val="bg1"/>
                </a:solidFill>
              </a:rPr>
              <a:t>Appendices</a:t>
            </a:r>
            <a:endParaRPr lang="en-US" dirty="0">
              <a:solidFill>
                <a:schemeClr val="bg1"/>
              </a:solidFill>
            </a:endParaRPr>
          </a:p>
        </p:txBody>
      </p:sp>
      <p:sp>
        <p:nvSpPr>
          <p:cNvPr id="6" name="Content Placeholder 5"/>
          <p:cNvSpPr>
            <a:spLocks noGrp="1"/>
          </p:cNvSpPr>
          <p:nvPr>
            <p:ph idx="1"/>
          </p:nvPr>
        </p:nvSpPr>
        <p:spPr/>
        <p:txBody>
          <a:bodyPr/>
          <a:lstStyle/>
          <a:p>
            <a:pPr marL="114300" indent="0">
              <a:buNone/>
            </a:pPr>
            <a:endParaRPr lang="en-US" dirty="0"/>
          </a:p>
        </p:txBody>
      </p:sp>
      <p:pic>
        <p:nvPicPr>
          <p:cNvPr id="2050" name="Picture 2" descr="C:\Users\rita\Downloads\FM0416 journey-Dollarphotoclub_60761723.tif"/>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09800" y="2486924"/>
            <a:ext cx="5562600" cy="3684667"/>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947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249362"/>
          </a:xfrm>
          <a:ln w="28575">
            <a:solidFill>
              <a:srgbClr val="0070C0"/>
            </a:solidFill>
          </a:ln>
        </p:spPr>
        <p:txBody>
          <a:bodyPr/>
          <a:lstStyle/>
          <a:p>
            <a:pPr algn="ctr"/>
            <a:r>
              <a:rPr lang="en-US" sz="3200" dirty="0" smtClean="0">
                <a:solidFill>
                  <a:srgbClr val="0070C0"/>
                </a:solidFill>
              </a:rPr>
              <a:t>The Order of Blessing an Engaged Couple</a:t>
            </a:r>
            <a:endParaRPr lang="en-US" sz="3200" dirty="0">
              <a:solidFill>
                <a:srgbClr val="0070C0"/>
              </a:solidFill>
            </a:endParaRPr>
          </a:p>
        </p:txBody>
      </p:sp>
      <p:sp>
        <p:nvSpPr>
          <p:cNvPr id="3" name="Content Placeholder 2"/>
          <p:cNvSpPr>
            <a:spLocks noGrp="1"/>
          </p:cNvSpPr>
          <p:nvPr>
            <p:ph idx="1"/>
          </p:nvPr>
        </p:nvSpPr>
        <p:spPr>
          <a:xfrm>
            <a:off x="457200" y="2057400"/>
            <a:ext cx="7620000" cy="4343400"/>
          </a:xfrm>
        </p:spPr>
        <p:txBody>
          <a:bodyPr/>
          <a:lstStyle/>
          <a:p>
            <a:pPr marL="114300" indent="0">
              <a:buNone/>
            </a:pPr>
            <a:r>
              <a:rPr lang="en-US" dirty="0" smtClean="0"/>
              <a:t>Introduction (OCM  218-221)</a:t>
            </a:r>
          </a:p>
          <a:p>
            <a:pPr>
              <a:buFont typeface="Wingdings" panose="05000000000000000000" pitchFamily="2" charset="2"/>
              <a:buChar char="§"/>
            </a:pPr>
            <a:r>
              <a:rPr lang="en-US" dirty="0" smtClean="0"/>
              <a:t>Honorable betrothal of Christians is a special occasion appropriately celebrated with some ceremony and common prayer…</a:t>
            </a:r>
          </a:p>
          <a:p>
            <a:pPr>
              <a:buFont typeface="Wingdings" panose="05000000000000000000" pitchFamily="2" charset="2"/>
              <a:buChar char="§"/>
            </a:pPr>
            <a:r>
              <a:rPr lang="en-US" dirty="0" smtClean="0"/>
              <a:t>Parents may preside, if no priest or deacon is present</a:t>
            </a:r>
          </a:p>
          <a:p>
            <a:pPr>
              <a:buFont typeface="Wingdings" panose="05000000000000000000" pitchFamily="2" charset="2"/>
              <a:buChar char="§"/>
            </a:pPr>
            <a:r>
              <a:rPr lang="en-US" dirty="0" smtClean="0"/>
              <a:t>Order provided here may be used by parents, priest, deacon, or other lay person… with adaptation</a:t>
            </a:r>
          </a:p>
          <a:p>
            <a:pPr>
              <a:buFont typeface="Wingdings" panose="05000000000000000000" pitchFamily="2" charset="2"/>
              <a:buChar char="§"/>
            </a:pPr>
            <a:r>
              <a:rPr lang="en-US" dirty="0" smtClean="0"/>
              <a:t>May also be used when engaged couples come together for catechetical preparation</a:t>
            </a:r>
          </a:p>
          <a:p>
            <a:pPr>
              <a:buFont typeface="Wingdings" panose="05000000000000000000" pitchFamily="2" charset="2"/>
              <a:buChar char="§"/>
            </a:pPr>
            <a:r>
              <a:rPr lang="en-US" dirty="0" smtClean="0"/>
              <a:t>Never combined with Mass</a:t>
            </a:r>
            <a:endParaRPr lang="en-US" dirty="0"/>
          </a:p>
        </p:txBody>
      </p:sp>
    </p:spTree>
    <p:extLst>
      <p:ext uri="{BB962C8B-B14F-4D97-AF65-F5344CB8AC3E}">
        <p14:creationId xmlns:p14="http://schemas.microsoft.com/office/powerpoint/2010/main" val="6158601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697162"/>
          </a:xfrm>
          <a:ln w="28575">
            <a:solidFill>
              <a:srgbClr val="0070C0"/>
            </a:solidFill>
          </a:ln>
        </p:spPr>
        <p:txBody>
          <a:bodyPr/>
          <a:lstStyle/>
          <a:p>
            <a:pPr algn="r"/>
            <a:r>
              <a:rPr lang="en-US" sz="3200" dirty="0" smtClean="0">
                <a:solidFill>
                  <a:srgbClr val="0070C0"/>
                </a:solidFill>
              </a:rPr>
              <a:t>The Order of Blessing a Married Couple</a:t>
            </a:r>
            <a:br>
              <a:rPr lang="en-US" sz="3200" dirty="0" smtClean="0">
                <a:solidFill>
                  <a:srgbClr val="0070C0"/>
                </a:solidFill>
              </a:rPr>
            </a:br>
            <a:r>
              <a:rPr lang="en-US" sz="3200" dirty="0" smtClean="0">
                <a:solidFill>
                  <a:srgbClr val="0070C0"/>
                </a:solidFill>
              </a:rPr>
              <a:t>within Mass </a:t>
            </a:r>
            <a:br>
              <a:rPr lang="en-US" sz="3200" dirty="0" smtClean="0">
                <a:solidFill>
                  <a:srgbClr val="0070C0"/>
                </a:solidFill>
              </a:rPr>
            </a:br>
            <a:r>
              <a:rPr lang="en-US" sz="3200" dirty="0" smtClean="0">
                <a:solidFill>
                  <a:srgbClr val="0070C0"/>
                </a:solidFill>
              </a:rPr>
              <a:t>on the</a:t>
            </a:r>
            <a:br>
              <a:rPr lang="en-US" sz="3200" dirty="0" smtClean="0">
                <a:solidFill>
                  <a:srgbClr val="0070C0"/>
                </a:solidFill>
              </a:rPr>
            </a:br>
            <a:r>
              <a:rPr lang="en-US" sz="3200" dirty="0" smtClean="0">
                <a:solidFill>
                  <a:srgbClr val="0070C0"/>
                </a:solidFill>
              </a:rPr>
              <a:t>Anniversary of Marriage</a:t>
            </a:r>
            <a:endParaRPr lang="en-US" sz="3200" dirty="0">
              <a:solidFill>
                <a:srgbClr val="0070C0"/>
              </a:solidFill>
            </a:endParaRPr>
          </a:p>
        </p:txBody>
      </p:sp>
      <p:pic>
        <p:nvPicPr>
          <p:cNvPr id="4" name="Content Placeholder 3"/>
          <p:cNvPicPr>
            <a:picLocks noGrp="1" noChangeAspect="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66800" y="3581400"/>
            <a:ext cx="3771900" cy="251460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60555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rgbClr val="0070C0"/>
            </a:solidFill>
          </a:ln>
        </p:spPr>
        <p:txBody>
          <a:bodyPr/>
          <a:lstStyle/>
          <a:p>
            <a:r>
              <a:rPr lang="en-US" sz="4000" dirty="0" smtClean="0">
                <a:solidFill>
                  <a:srgbClr val="0070C0"/>
                </a:solidFill>
              </a:rPr>
              <a:t>Blessing of a Married Couple…</a:t>
            </a:r>
            <a:endParaRPr lang="en-US" sz="4000" dirty="0">
              <a:solidFill>
                <a:srgbClr val="0070C0"/>
              </a:solidFill>
            </a:endParaRPr>
          </a:p>
        </p:txBody>
      </p:sp>
      <p:sp>
        <p:nvSpPr>
          <p:cNvPr id="3" name="Content Placeholder 2"/>
          <p:cNvSpPr>
            <a:spLocks noGrp="1"/>
          </p:cNvSpPr>
          <p:nvPr>
            <p:ph idx="1"/>
          </p:nvPr>
        </p:nvSpPr>
        <p:spPr/>
        <p:txBody>
          <a:bodyPr>
            <a:normAutofit/>
          </a:bodyPr>
          <a:lstStyle/>
          <a:p>
            <a:pPr marL="114300" indent="0">
              <a:buNone/>
            </a:pPr>
            <a:r>
              <a:rPr lang="en-US" dirty="0">
                <a:solidFill>
                  <a:srgbClr val="0070C0"/>
                </a:solidFill>
              </a:rPr>
              <a:t>Invitation to Silent </a:t>
            </a:r>
            <a:r>
              <a:rPr lang="en-US" dirty="0" smtClean="0">
                <a:solidFill>
                  <a:srgbClr val="0070C0"/>
                </a:solidFill>
              </a:rPr>
              <a:t>Prayer</a:t>
            </a:r>
          </a:p>
          <a:p>
            <a:pPr marL="114300" indent="0">
              <a:buNone/>
            </a:pPr>
            <a:endParaRPr lang="en-US" dirty="0"/>
          </a:p>
          <a:p>
            <a:pPr marL="114300" indent="0">
              <a:buNone/>
            </a:pPr>
            <a:r>
              <a:rPr lang="en-US" dirty="0" smtClean="0">
                <a:solidFill>
                  <a:srgbClr val="0070C0"/>
                </a:solidFill>
              </a:rPr>
              <a:t>Renewal of Commitment</a:t>
            </a:r>
          </a:p>
          <a:p>
            <a:pPr>
              <a:buFont typeface="Wingdings" panose="05000000000000000000" pitchFamily="2" charset="2"/>
              <a:buChar char="§"/>
            </a:pPr>
            <a:r>
              <a:rPr lang="en-US" dirty="0" smtClean="0"/>
              <a:t>Presider invites them “</a:t>
            </a:r>
            <a:r>
              <a:rPr lang="en-US" dirty="0"/>
              <a:t>to renew before God their commitment to live their marriage in holiness”</a:t>
            </a:r>
          </a:p>
          <a:p>
            <a:pPr>
              <a:buFont typeface="Wingdings" panose="05000000000000000000" pitchFamily="2" charset="2"/>
              <a:buChar char="§"/>
            </a:pPr>
            <a:r>
              <a:rPr lang="en-US" dirty="0" smtClean="0"/>
              <a:t>Couple </a:t>
            </a:r>
            <a:r>
              <a:rPr lang="en-US" dirty="0"/>
              <a:t>renews their commitment quietly or </a:t>
            </a:r>
            <a:r>
              <a:rPr lang="en-US" dirty="0" smtClean="0"/>
              <a:t>publicly</a:t>
            </a:r>
          </a:p>
          <a:p>
            <a:pPr marL="114300" indent="0">
              <a:buNone/>
            </a:pPr>
            <a:endParaRPr lang="en-US" dirty="0"/>
          </a:p>
          <a:p>
            <a:pPr marL="114300" indent="0">
              <a:buNone/>
            </a:pPr>
            <a:r>
              <a:rPr lang="en-US" sz="2000" dirty="0" smtClean="0"/>
              <a:t>Husband:	Blessed are you, Lord, </a:t>
            </a:r>
          </a:p>
          <a:p>
            <a:pPr marL="114300" indent="0">
              <a:buNone/>
            </a:pPr>
            <a:r>
              <a:rPr lang="en-US" sz="2000" dirty="0" smtClean="0"/>
              <a:t>		for by your goodness I took, </a:t>
            </a:r>
            <a:r>
              <a:rPr lang="en-US" sz="2000" dirty="0" smtClean="0">
                <a:solidFill>
                  <a:srgbClr val="C00000"/>
                </a:solidFill>
              </a:rPr>
              <a:t>N.</a:t>
            </a:r>
            <a:r>
              <a:rPr lang="en-US" sz="2000" dirty="0" smtClean="0"/>
              <a:t> as my wife.</a:t>
            </a:r>
          </a:p>
          <a:p>
            <a:pPr marL="114300" indent="0">
              <a:buNone/>
            </a:pPr>
            <a:r>
              <a:rPr lang="en-US" sz="2000" dirty="0" smtClean="0"/>
              <a:t>Wife:		Blessed </a:t>
            </a:r>
            <a:r>
              <a:rPr lang="en-US" sz="2000" dirty="0"/>
              <a:t>are you, Lord, </a:t>
            </a:r>
          </a:p>
          <a:p>
            <a:pPr marL="114300" indent="0">
              <a:buNone/>
            </a:pPr>
            <a:r>
              <a:rPr lang="en-US" sz="2000" dirty="0" smtClean="0"/>
              <a:t>		for </a:t>
            </a:r>
            <a:r>
              <a:rPr lang="en-US" sz="2000" dirty="0"/>
              <a:t>by your goodness I took, </a:t>
            </a:r>
            <a:r>
              <a:rPr lang="en-US" sz="2000" dirty="0">
                <a:solidFill>
                  <a:srgbClr val="C00000"/>
                </a:solidFill>
              </a:rPr>
              <a:t>N.</a:t>
            </a:r>
            <a:r>
              <a:rPr lang="en-US" sz="2000" dirty="0"/>
              <a:t> as my </a:t>
            </a:r>
            <a:r>
              <a:rPr lang="en-US" sz="2000" dirty="0" smtClean="0"/>
              <a:t>husband.</a:t>
            </a:r>
            <a:endParaRPr lang="en-US" sz="2000"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39325555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rgbClr val="0070C0"/>
            </a:solidFill>
          </a:ln>
        </p:spPr>
        <p:txBody>
          <a:bodyPr/>
          <a:lstStyle/>
          <a:p>
            <a:r>
              <a:rPr lang="en-US" sz="4000" dirty="0" smtClean="0">
                <a:solidFill>
                  <a:srgbClr val="0070C0"/>
                </a:solidFill>
              </a:rPr>
              <a:t>Blessing of a Married Couple…</a:t>
            </a:r>
            <a:endParaRPr lang="en-US" sz="4000" dirty="0">
              <a:solidFill>
                <a:srgbClr val="0070C0"/>
              </a:solidFill>
            </a:endParaRPr>
          </a:p>
        </p:txBody>
      </p:sp>
      <p:sp>
        <p:nvSpPr>
          <p:cNvPr id="3" name="Content Placeholder 2"/>
          <p:cNvSpPr>
            <a:spLocks noGrp="1"/>
          </p:cNvSpPr>
          <p:nvPr>
            <p:ph idx="1"/>
          </p:nvPr>
        </p:nvSpPr>
        <p:spPr/>
        <p:txBody>
          <a:bodyPr>
            <a:normAutofit fontScale="92500" lnSpcReduction="10000"/>
          </a:bodyPr>
          <a:lstStyle/>
          <a:p>
            <a:pPr marL="114300" indent="0">
              <a:buNone/>
            </a:pPr>
            <a:r>
              <a:rPr lang="en-US" dirty="0" smtClean="0">
                <a:solidFill>
                  <a:schemeClr val="bg2">
                    <a:lumMod val="50000"/>
                  </a:schemeClr>
                </a:solidFill>
              </a:rPr>
              <a:t>Husband and Wife:</a:t>
            </a:r>
          </a:p>
          <a:p>
            <a:pPr marL="114300" indent="0">
              <a:buNone/>
            </a:pPr>
            <a:r>
              <a:rPr lang="en-US" dirty="0" smtClean="0"/>
              <a:t>Blessed are you, Lord,</a:t>
            </a:r>
          </a:p>
          <a:p>
            <a:pPr marL="114300" indent="0">
              <a:buNone/>
            </a:pPr>
            <a:r>
              <a:rPr lang="en-US" dirty="0"/>
              <a:t>f</a:t>
            </a:r>
            <a:r>
              <a:rPr lang="en-US" dirty="0" smtClean="0"/>
              <a:t>or in the good and bad times of our life </a:t>
            </a:r>
          </a:p>
          <a:p>
            <a:pPr marL="114300" indent="0">
              <a:buNone/>
            </a:pPr>
            <a:r>
              <a:rPr lang="en-US" dirty="0" smtClean="0"/>
              <a:t>you have stood lovingly by our side. </a:t>
            </a:r>
          </a:p>
          <a:p>
            <a:pPr marL="114300" indent="0">
              <a:buNone/>
            </a:pPr>
            <a:r>
              <a:rPr lang="en-US" dirty="0" smtClean="0"/>
              <a:t>Help us we pray, </a:t>
            </a:r>
          </a:p>
          <a:p>
            <a:pPr marL="114300" indent="0">
              <a:buNone/>
            </a:pPr>
            <a:r>
              <a:rPr lang="en-US" dirty="0" smtClean="0"/>
              <a:t>to remain faithful in our love for one another </a:t>
            </a:r>
          </a:p>
          <a:p>
            <a:pPr marL="114300" indent="0">
              <a:buNone/>
            </a:pPr>
            <a:r>
              <a:rPr lang="en-US" dirty="0" smtClean="0"/>
              <a:t>so that we may be true witnesses </a:t>
            </a:r>
          </a:p>
          <a:p>
            <a:pPr marL="114300" indent="0">
              <a:buNone/>
            </a:pPr>
            <a:r>
              <a:rPr lang="en-US" dirty="0" smtClean="0"/>
              <a:t>to the covenant you have made with humankind.</a:t>
            </a:r>
          </a:p>
          <a:p>
            <a:pPr marL="114300" indent="0">
              <a:buNone/>
            </a:pPr>
            <a:r>
              <a:rPr lang="en-US" dirty="0" smtClean="0">
                <a:solidFill>
                  <a:schemeClr val="bg2">
                    <a:lumMod val="50000"/>
                  </a:schemeClr>
                </a:solidFill>
              </a:rPr>
              <a:t>Priest: </a:t>
            </a:r>
          </a:p>
          <a:p>
            <a:pPr marL="114300" indent="0">
              <a:buNone/>
            </a:pPr>
            <a:r>
              <a:rPr lang="en-US" dirty="0" smtClean="0"/>
              <a:t>May the Lord keep you safe all the days of your life. </a:t>
            </a:r>
          </a:p>
          <a:p>
            <a:pPr marL="114300" indent="0">
              <a:buNone/>
            </a:pPr>
            <a:r>
              <a:rPr lang="en-US" dirty="0" smtClean="0"/>
              <a:t>May he be your comfort in adversity </a:t>
            </a:r>
          </a:p>
          <a:p>
            <a:pPr marL="114300" indent="0">
              <a:buNone/>
            </a:pPr>
            <a:r>
              <a:rPr lang="en-US" dirty="0" smtClean="0"/>
              <a:t>and your support in prosperity. </a:t>
            </a:r>
          </a:p>
          <a:p>
            <a:pPr marL="114300" indent="0">
              <a:buNone/>
            </a:pPr>
            <a:r>
              <a:rPr lang="en-US" dirty="0" smtClean="0"/>
              <a:t>May he fill your home with his blessings. </a:t>
            </a:r>
          </a:p>
          <a:p>
            <a:pPr marL="114300" indent="0">
              <a:buNone/>
            </a:pPr>
            <a:r>
              <a:rPr lang="en-US" dirty="0" smtClean="0"/>
              <a:t>Through Christ our Lord.      </a:t>
            </a:r>
            <a:r>
              <a:rPr lang="en-US" dirty="0" smtClean="0">
                <a:solidFill>
                  <a:srgbClr val="C00000"/>
                </a:solidFill>
              </a:rPr>
              <a:t>R.</a:t>
            </a:r>
            <a:r>
              <a:rPr lang="en-US" dirty="0" smtClean="0"/>
              <a:t> Amen</a:t>
            </a:r>
          </a:p>
        </p:txBody>
      </p:sp>
    </p:spTree>
    <p:extLst>
      <p:ext uri="{BB962C8B-B14F-4D97-AF65-F5344CB8AC3E}">
        <p14:creationId xmlns:p14="http://schemas.microsoft.com/office/powerpoint/2010/main" val="17924872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rgbClr val="0070C0"/>
            </a:solidFill>
          </a:ln>
        </p:spPr>
        <p:txBody>
          <a:bodyPr/>
          <a:lstStyle/>
          <a:p>
            <a:r>
              <a:rPr lang="en-US" sz="4000" dirty="0" smtClean="0">
                <a:solidFill>
                  <a:srgbClr val="0070C0"/>
                </a:solidFill>
              </a:rPr>
              <a:t>Blessing of Married Couple…</a:t>
            </a:r>
            <a:endParaRPr lang="en-US" sz="4000" dirty="0">
              <a:solidFill>
                <a:srgbClr val="0070C0"/>
              </a:solidFill>
            </a:endParaRPr>
          </a:p>
        </p:txBody>
      </p:sp>
      <p:sp>
        <p:nvSpPr>
          <p:cNvPr id="3" name="Content Placeholder 2"/>
          <p:cNvSpPr>
            <a:spLocks noGrp="1"/>
          </p:cNvSpPr>
          <p:nvPr>
            <p:ph idx="1"/>
          </p:nvPr>
        </p:nvSpPr>
        <p:spPr/>
        <p:txBody>
          <a:bodyPr>
            <a:normAutofit fontScale="77500" lnSpcReduction="20000"/>
          </a:bodyPr>
          <a:lstStyle/>
          <a:p>
            <a:pPr marL="114300" indent="0">
              <a:buNone/>
            </a:pPr>
            <a:r>
              <a:rPr lang="en-US" dirty="0">
                <a:solidFill>
                  <a:srgbClr val="0070C0"/>
                </a:solidFill>
              </a:rPr>
              <a:t>Blessing of Rings</a:t>
            </a:r>
          </a:p>
          <a:p>
            <a:pPr>
              <a:buFont typeface="Wingdings" panose="05000000000000000000" pitchFamily="2" charset="2"/>
              <a:buChar char="§"/>
            </a:pPr>
            <a:r>
              <a:rPr lang="en-US" dirty="0" smtClean="0"/>
              <a:t>Prayer </a:t>
            </a:r>
            <a:r>
              <a:rPr lang="en-US" dirty="0"/>
              <a:t>-- over original rings (243) or over new rings (244)</a:t>
            </a:r>
          </a:p>
          <a:p>
            <a:pPr>
              <a:buFont typeface="Wingdings" panose="05000000000000000000" pitchFamily="2" charset="2"/>
              <a:buChar char="§"/>
            </a:pPr>
            <a:r>
              <a:rPr lang="en-US" dirty="0" err="1" smtClean="0"/>
              <a:t>Incensation</a:t>
            </a:r>
            <a:r>
              <a:rPr lang="en-US" dirty="0" smtClean="0"/>
              <a:t> </a:t>
            </a:r>
            <a:r>
              <a:rPr lang="en-US" dirty="0"/>
              <a:t>(optional</a:t>
            </a:r>
            <a:r>
              <a:rPr lang="en-US" dirty="0" smtClean="0"/>
              <a:t>)</a:t>
            </a:r>
          </a:p>
          <a:p>
            <a:pPr>
              <a:buFont typeface="Wingdings" panose="05000000000000000000" pitchFamily="2" charset="2"/>
              <a:buChar char="§"/>
            </a:pPr>
            <a:endParaRPr lang="en-US" dirty="0"/>
          </a:p>
          <a:p>
            <a:pPr marL="114300" indent="0">
              <a:buNone/>
            </a:pPr>
            <a:r>
              <a:rPr lang="en-US" dirty="0">
                <a:solidFill>
                  <a:srgbClr val="0070C0"/>
                </a:solidFill>
              </a:rPr>
              <a:t>Universal </a:t>
            </a:r>
            <a:r>
              <a:rPr lang="en-US" dirty="0" smtClean="0">
                <a:solidFill>
                  <a:srgbClr val="0070C0"/>
                </a:solidFill>
              </a:rPr>
              <a:t>Prayer (Prayer of the Faithful) </a:t>
            </a:r>
          </a:p>
          <a:p>
            <a:pPr>
              <a:buFont typeface="Wingdings" panose="05000000000000000000" pitchFamily="2" charset="2"/>
              <a:buChar char="§"/>
            </a:pPr>
            <a:r>
              <a:rPr lang="en-US" dirty="0" smtClean="0"/>
              <a:t>Sample texts provided (OCM </a:t>
            </a:r>
            <a:r>
              <a:rPr lang="en-US" dirty="0"/>
              <a:t>245</a:t>
            </a:r>
            <a:r>
              <a:rPr lang="en-US" dirty="0" smtClean="0"/>
              <a:t>)</a:t>
            </a:r>
          </a:p>
          <a:p>
            <a:pPr marL="114300" indent="0">
              <a:buNone/>
            </a:pPr>
            <a:endParaRPr lang="en-US" dirty="0" smtClean="0"/>
          </a:p>
          <a:p>
            <a:pPr marL="114300" indent="0">
              <a:buNone/>
            </a:pPr>
            <a:r>
              <a:rPr lang="en-US" dirty="0" smtClean="0">
                <a:solidFill>
                  <a:srgbClr val="0070C0"/>
                </a:solidFill>
              </a:rPr>
              <a:t>LITURGY OF THE EUCHARIST</a:t>
            </a:r>
          </a:p>
          <a:p>
            <a:pPr>
              <a:buFont typeface="Wingdings" panose="05000000000000000000" pitchFamily="2" charset="2"/>
              <a:buChar char="§"/>
            </a:pPr>
            <a:r>
              <a:rPr lang="en-US" dirty="0" smtClean="0"/>
              <a:t>Presentation of the Offerings -- Couple may bring bread, wine and </a:t>
            </a:r>
          </a:p>
          <a:p>
            <a:pPr marL="114300" indent="0">
              <a:buNone/>
            </a:pPr>
            <a:r>
              <a:rPr lang="en-US" dirty="0"/>
              <a:t>	</a:t>
            </a:r>
            <a:r>
              <a:rPr lang="en-US" dirty="0" smtClean="0"/>
              <a:t>water (sic.)to the altar (247)</a:t>
            </a:r>
            <a:endParaRPr lang="en-US" dirty="0"/>
          </a:p>
          <a:p>
            <a:pPr>
              <a:buFont typeface="Wingdings" panose="05000000000000000000" pitchFamily="2" charset="2"/>
              <a:buChar char="§"/>
            </a:pPr>
            <a:r>
              <a:rPr lang="en-US" dirty="0" smtClean="0"/>
              <a:t>Lord’s Prayer  (Deliver us… is omitted)</a:t>
            </a:r>
          </a:p>
          <a:p>
            <a:pPr>
              <a:buFont typeface="Wingdings" panose="05000000000000000000" pitchFamily="2" charset="2"/>
              <a:buChar char="§"/>
            </a:pPr>
            <a:r>
              <a:rPr lang="en-US" dirty="0" smtClean="0"/>
              <a:t>Prayer of Blessing (248)</a:t>
            </a:r>
          </a:p>
          <a:p>
            <a:pPr>
              <a:buFont typeface="Wingdings" panose="05000000000000000000" pitchFamily="2" charset="2"/>
              <a:buChar char="§"/>
            </a:pPr>
            <a:r>
              <a:rPr lang="en-US" dirty="0" smtClean="0"/>
              <a:t>Sign of Peace (249)</a:t>
            </a:r>
          </a:p>
          <a:p>
            <a:pPr>
              <a:buFont typeface="Wingdings" panose="05000000000000000000" pitchFamily="2" charset="2"/>
              <a:buChar char="§"/>
            </a:pPr>
            <a:r>
              <a:rPr lang="en-US" dirty="0" smtClean="0"/>
              <a:t>Couple may receive Communion under both kinds (250)</a:t>
            </a:r>
          </a:p>
          <a:p>
            <a:pPr marL="114300" indent="0">
              <a:buNone/>
            </a:pPr>
            <a:endParaRPr lang="en-US" dirty="0" smtClean="0"/>
          </a:p>
          <a:p>
            <a:pPr marL="114300" indent="0">
              <a:buNone/>
            </a:pPr>
            <a:r>
              <a:rPr lang="en-US" dirty="0" smtClean="0">
                <a:solidFill>
                  <a:srgbClr val="0070C0"/>
                </a:solidFill>
              </a:rPr>
              <a:t>CONCLUDING RITE</a:t>
            </a:r>
          </a:p>
          <a:p>
            <a:pPr marL="114300" indent="0">
              <a:buNone/>
            </a:pPr>
            <a:r>
              <a:rPr lang="en-US" dirty="0" smtClean="0"/>
              <a:t>Solemn Blessing (251)</a:t>
            </a:r>
            <a:endParaRPr lang="en-US" dirty="0"/>
          </a:p>
        </p:txBody>
      </p:sp>
    </p:spTree>
    <p:extLst>
      <p:ext uri="{BB962C8B-B14F-4D97-AF65-F5344CB8AC3E}">
        <p14:creationId xmlns:p14="http://schemas.microsoft.com/office/powerpoint/2010/main" val="30149291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554162"/>
          </a:xfrm>
        </p:spPr>
        <p:style>
          <a:lnRef idx="1">
            <a:schemeClr val="accent2"/>
          </a:lnRef>
          <a:fillRef idx="3">
            <a:schemeClr val="accent2"/>
          </a:fillRef>
          <a:effectRef idx="2">
            <a:schemeClr val="accent2"/>
          </a:effectRef>
          <a:fontRef idx="minor">
            <a:schemeClr val="lt1"/>
          </a:fontRef>
        </p:style>
        <p:txBody>
          <a:bodyPr/>
          <a:lstStyle/>
          <a:p>
            <a:pPr algn="ctr"/>
            <a:r>
              <a:rPr lang="en-US" sz="4000" dirty="0" smtClean="0"/>
              <a:t>Principles for Preparing</a:t>
            </a:r>
            <a:br>
              <a:rPr lang="en-US" sz="4000" dirty="0" smtClean="0"/>
            </a:br>
            <a:r>
              <a:rPr lang="en-US" sz="4000" dirty="0" smtClean="0"/>
              <a:t>Music for the Wedding Liturgy</a:t>
            </a:r>
            <a:endParaRPr lang="en-US" sz="4000" dirty="0"/>
          </a:p>
        </p:txBody>
      </p:sp>
      <p:pic>
        <p:nvPicPr>
          <p:cNvPr id="4" name="Content Placeholder 3"/>
          <p:cNvPicPr>
            <a:picLocks noGrp="1" noChangeAspect="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362200" y="2362200"/>
            <a:ext cx="3810000" cy="381000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367821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solidFill>
                  <a:srgbClr val="0070C0"/>
                </a:solidFill>
              </a:rPr>
              <a:t>Music for the Wedding Liturgy</a:t>
            </a:r>
            <a:endParaRPr lang="en-US" dirty="0">
              <a:solidFill>
                <a:srgbClr val="0070C0"/>
              </a:solidFill>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endParaRPr lang="en-US" dirty="0" smtClean="0"/>
          </a:p>
          <a:p>
            <a:pPr marL="114300" indent="0" algn="ctr">
              <a:buNone/>
            </a:pPr>
            <a:r>
              <a:rPr lang="en-US" sz="2800" dirty="0" smtClean="0"/>
              <a:t>PASTORAL CONSIDERATIONS</a:t>
            </a:r>
            <a:endParaRPr lang="en-US" sz="2800" dirty="0"/>
          </a:p>
          <a:p>
            <a:pPr marL="114300" indent="0">
              <a:buNone/>
            </a:pPr>
            <a:endParaRPr lang="en-US" sz="1600" dirty="0"/>
          </a:p>
          <a:p>
            <a:pPr>
              <a:buFont typeface="Wingdings" panose="05000000000000000000" pitchFamily="2" charset="2"/>
              <a:buChar char="v"/>
            </a:pPr>
            <a:r>
              <a:rPr lang="en-US" dirty="0" smtClean="0"/>
              <a:t>Pastoral preparation of the couple(s)</a:t>
            </a:r>
          </a:p>
          <a:p>
            <a:pPr marL="114300" indent="0">
              <a:buNone/>
            </a:pPr>
            <a:endParaRPr lang="en-US" dirty="0" smtClean="0"/>
          </a:p>
          <a:p>
            <a:pPr>
              <a:buFont typeface="Wingdings" panose="05000000000000000000" pitchFamily="2" charset="2"/>
              <a:buChar char="v"/>
            </a:pPr>
            <a:r>
              <a:rPr lang="en-US" dirty="0" smtClean="0"/>
              <a:t>Competent music ministers from your parish</a:t>
            </a:r>
          </a:p>
          <a:p>
            <a:pPr marL="114300" indent="0">
              <a:buNone/>
            </a:pPr>
            <a:endParaRPr lang="en-US" dirty="0" smtClean="0"/>
          </a:p>
          <a:p>
            <a:pPr>
              <a:buFont typeface="Wingdings" panose="05000000000000000000" pitchFamily="2" charset="2"/>
              <a:buChar char="v"/>
            </a:pPr>
            <a:r>
              <a:rPr lang="en-US" dirty="0"/>
              <a:t>The full, conscious, active participation of the </a:t>
            </a:r>
            <a:r>
              <a:rPr lang="en-US" dirty="0" smtClean="0"/>
              <a:t>assembly</a:t>
            </a:r>
          </a:p>
          <a:p>
            <a:pPr lvl="2">
              <a:buFont typeface="Wingdings" panose="05000000000000000000" pitchFamily="2" charset="2"/>
              <a:buChar char="v"/>
            </a:pPr>
            <a:r>
              <a:rPr lang="en-US" dirty="0" smtClean="0"/>
              <a:t>Common hymn tunes</a:t>
            </a:r>
          </a:p>
          <a:p>
            <a:pPr lvl="2">
              <a:buFont typeface="Wingdings" panose="05000000000000000000" pitchFamily="2" charset="2"/>
              <a:buChar char="v"/>
            </a:pPr>
            <a:r>
              <a:rPr lang="en-US" dirty="0" smtClean="0"/>
              <a:t>Trained cantor</a:t>
            </a:r>
          </a:p>
          <a:p>
            <a:pPr lvl="2">
              <a:buFont typeface="Wingdings" panose="05000000000000000000" pitchFamily="2" charset="2"/>
              <a:buChar char="v"/>
            </a:pPr>
            <a:r>
              <a:rPr lang="en-US" dirty="0" smtClean="0"/>
              <a:t>Responsorial/refrain style</a:t>
            </a:r>
          </a:p>
          <a:p>
            <a:pPr lvl="2">
              <a:buFont typeface="Wingdings" panose="05000000000000000000" pitchFamily="2" charset="2"/>
              <a:buChar char="v"/>
            </a:pPr>
            <a:r>
              <a:rPr lang="en-US" dirty="0" smtClean="0"/>
              <a:t>Appreciating the nature of the assembly</a:t>
            </a:r>
          </a:p>
          <a:p>
            <a:pPr lvl="2">
              <a:buFont typeface="Wingdings" panose="05000000000000000000" pitchFamily="2" charset="2"/>
              <a:buChar char="v"/>
            </a:pPr>
            <a:r>
              <a:rPr lang="en-US" dirty="0" smtClean="0"/>
              <a:t>Worship aid</a:t>
            </a:r>
            <a:endParaRPr lang="en-US" dirty="0"/>
          </a:p>
          <a:p>
            <a:pPr marL="114300" indent="0">
              <a:buNone/>
            </a:pPr>
            <a:endParaRPr lang="en-US" dirty="0"/>
          </a:p>
          <a:p>
            <a:pPr>
              <a:buFont typeface="Wingdings" panose="05000000000000000000" pitchFamily="2" charset="2"/>
              <a:buChar char="v"/>
            </a:pPr>
            <a:endParaRPr lang="en-US" dirty="0" smtClean="0"/>
          </a:p>
          <a:p>
            <a:pPr marL="114300" indent="0">
              <a:buNone/>
            </a:pPr>
            <a:endParaRPr lang="en-US" dirty="0"/>
          </a:p>
        </p:txBody>
      </p:sp>
    </p:spTree>
    <p:extLst>
      <p:ext uri="{BB962C8B-B14F-4D97-AF65-F5344CB8AC3E}">
        <p14:creationId xmlns:p14="http://schemas.microsoft.com/office/powerpoint/2010/main" val="23368936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solidFill>
                  <a:srgbClr val="0070C0"/>
                </a:solidFill>
              </a:rPr>
              <a:t>Music for the Wedding Liturgy</a:t>
            </a:r>
            <a:endParaRPr lang="en-US" dirty="0">
              <a:solidFill>
                <a:srgbClr val="0070C0"/>
              </a:solidFill>
            </a:endParaRPr>
          </a:p>
        </p:txBody>
      </p:sp>
      <p:sp>
        <p:nvSpPr>
          <p:cNvPr id="3" name="Content Placeholder 2"/>
          <p:cNvSpPr>
            <a:spLocks noGrp="1"/>
          </p:cNvSpPr>
          <p:nvPr>
            <p:ph idx="1"/>
          </p:nvPr>
        </p:nvSpPr>
        <p:spPr/>
        <p:txBody>
          <a:bodyPr/>
          <a:lstStyle/>
          <a:p>
            <a:pPr marL="114300" indent="0">
              <a:buNone/>
            </a:pPr>
            <a:endParaRPr lang="en-US" dirty="0" smtClean="0"/>
          </a:p>
          <a:p>
            <a:pPr marL="114300" indent="0" algn="ctr">
              <a:buNone/>
            </a:pPr>
            <a:r>
              <a:rPr lang="en-US" sz="2000" dirty="0" smtClean="0"/>
              <a:t>THE WORSHIP AID INCLUDES</a:t>
            </a:r>
          </a:p>
          <a:p>
            <a:pPr marL="114300" indent="0" algn="ctr">
              <a:buNone/>
            </a:pPr>
            <a:endParaRPr lang="en-US" sz="2000" dirty="0" smtClean="0"/>
          </a:p>
          <a:p>
            <a:pPr lvl="1">
              <a:buFont typeface="Wingdings" panose="05000000000000000000" pitchFamily="2" charset="2"/>
              <a:buChar char="v"/>
            </a:pPr>
            <a:r>
              <a:rPr lang="en-US" dirty="0" smtClean="0"/>
              <a:t>The Order of the Liturgy</a:t>
            </a:r>
          </a:p>
          <a:p>
            <a:pPr lvl="1">
              <a:buFont typeface="Wingdings" panose="05000000000000000000" pitchFamily="2" charset="2"/>
              <a:buChar char="v"/>
            </a:pPr>
            <a:r>
              <a:rPr lang="en-US" dirty="0" smtClean="0"/>
              <a:t>Prayers and dialogues for the assembly</a:t>
            </a:r>
          </a:p>
          <a:p>
            <a:pPr lvl="1">
              <a:buFont typeface="Wingdings" panose="05000000000000000000" pitchFamily="2" charset="2"/>
              <a:buChar char="v"/>
            </a:pPr>
            <a:r>
              <a:rPr lang="en-US" dirty="0" smtClean="0"/>
              <a:t>All assembly music</a:t>
            </a:r>
          </a:p>
          <a:p>
            <a:pPr lvl="1">
              <a:buFont typeface="Wingdings" panose="05000000000000000000" pitchFamily="2" charset="2"/>
              <a:buChar char="v"/>
            </a:pPr>
            <a:r>
              <a:rPr lang="en-US" dirty="0" smtClean="0"/>
              <a:t>Copyright notices</a:t>
            </a:r>
          </a:p>
          <a:p>
            <a:pPr marL="114300" indent="0">
              <a:buNone/>
            </a:pPr>
            <a:endParaRPr lang="en-US" dirty="0" smtClean="0"/>
          </a:p>
          <a:p>
            <a:pPr marL="114300" indent="0">
              <a:buNone/>
            </a:pPr>
            <a:r>
              <a:rPr lang="en-US" sz="1800" dirty="0" smtClean="0">
                <a:solidFill>
                  <a:srgbClr val="0070C0"/>
                </a:solidFill>
              </a:rPr>
              <a:t>“Since the celebration of marriage is a communal celebration, participation aids should be provided to the congregation so that they might follow the ritual with understanding. This, in turn, allows them to have full and active participation in the celebration…”  (SL 224).</a:t>
            </a:r>
            <a:endParaRPr lang="en-US" sz="1800" dirty="0">
              <a:solidFill>
                <a:srgbClr val="0070C0"/>
              </a:solidFill>
            </a:endParaRPr>
          </a:p>
        </p:txBody>
      </p:sp>
    </p:spTree>
    <p:extLst>
      <p:ext uri="{BB962C8B-B14F-4D97-AF65-F5344CB8AC3E}">
        <p14:creationId xmlns:p14="http://schemas.microsoft.com/office/powerpoint/2010/main" val="36874634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solidFill>
                  <a:srgbClr val="0070C0"/>
                </a:solidFill>
              </a:rPr>
              <a:t>Music for the Wedding Liturgy</a:t>
            </a:r>
            <a:endParaRPr lang="en-US" dirty="0">
              <a:solidFill>
                <a:srgbClr val="0070C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endParaRPr lang="en-US" dirty="0" smtClean="0"/>
          </a:p>
          <a:p>
            <a:pPr marL="114300" indent="0" algn="ctr">
              <a:buNone/>
            </a:pPr>
            <a:r>
              <a:rPr lang="en-US" dirty="0" smtClean="0"/>
              <a:t>MUSIC IN SERVICE TO THE LITURGY</a:t>
            </a:r>
          </a:p>
          <a:p>
            <a:pPr lvl="1">
              <a:buFont typeface="Wingdings" panose="05000000000000000000" pitchFamily="2" charset="2"/>
              <a:buChar char="v"/>
            </a:pPr>
            <a:r>
              <a:rPr lang="en-US" dirty="0" smtClean="0"/>
              <a:t> Prelude Music</a:t>
            </a:r>
          </a:p>
          <a:p>
            <a:pPr lvl="1">
              <a:buFont typeface="Wingdings" panose="05000000000000000000" pitchFamily="2" charset="2"/>
              <a:buChar char="v"/>
            </a:pPr>
            <a:r>
              <a:rPr lang="en-US" dirty="0"/>
              <a:t> </a:t>
            </a:r>
            <a:r>
              <a:rPr lang="en-US" dirty="0" smtClean="0"/>
              <a:t>Entrance </a:t>
            </a:r>
            <a:r>
              <a:rPr lang="en-US" dirty="0"/>
              <a:t>procession, chant</a:t>
            </a:r>
          </a:p>
          <a:p>
            <a:pPr lvl="1">
              <a:buFont typeface="Wingdings" panose="05000000000000000000" pitchFamily="2" charset="2"/>
              <a:buChar char="v"/>
            </a:pPr>
            <a:r>
              <a:rPr lang="en-US" dirty="0" smtClean="0"/>
              <a:t> Glory to God  </a:t>
            </a:r>
            <a:r>
              <a:rPr lang="en-US" dirty="0"/>
              <a:t>(refrain or through-composed)</a:t>
            </a:r>
          </a:p>
          <a:p>
            <a:pPr lvl="1">
              <a:buFont typeface="Wingdings" panose="05000000000000000000" pitchFamily="2" charset="2"/>
              <a:buChar char="v"/>
            </a:pPr>
            <a:r>
              <a:rPr lang="en-US" dirty="0" smtClean="0"/>
              <a:t> Responsorial Psalm</a:t>
            </a:r>
            <a:endParaRPr lang="en-US" dirty="0"/>
          </a:p>
          <a:p>
            <a:pPr lvl="1">
              <a:buFont typeface="Wingdings" panose="05000000000000000000" pitchFamily="2" charset="2"/>
              <a:buChar char="v"/>
            </a:pPr>
            <a:r>
              <a:rPr lang="en-US" dirty="0" smtClean="0"/>
              <a:t> Sung </a:t>
            </a:r>
            <a:r>
              <a:rPr lang="en-US" dirty="0"/>
              <a:t>Dialogues and Acclamations </a:t>
            </a:r>
            <a:r>
              <a:rPr lang="en-US" dirty="0" smtClean="0"/>
              <a:t>(simple tones)</a:t>
            </a:r>
            <a:endParaRPr lang="en-US" dirty="0"/>
          </a:p>
          <a:p>
            <a:pPr lvl="1">
              <a:buFont typeface="Wingdings" panose="05000000000000000000" pitchFamily="2" charset="2"/>
              <a:buChar char="v"/>
            </a:pPr>
            <a:r>
              <a:rPr lang="en-US" dirty="0" smtClean="0"/>
              <a:t> Hymn or Canticle </a:t>
            </a:r>
            <a:r>
              <a:rPr lang="en-US" dirty="0"/>
              <a:t>of Praise</a:t>
            </a:r>
          </a:p>
          <a:p>
            <a:pPr lvl="1">
              <a:buFont typeface="Wingdings" panose="05000000000000000000" pitchFamily="2" charset="2"/>
              <a:buChar char="v"/>
            </a:pPr>
            <a:r>
              <a:rPr lang="en-US" dirty="0" smtClean="0"/>
              <a:t> Music </a:t>
            </a:r>
            <a:r>
              <a:rPr lang="en-US" dirty="0"/>
              <a:t>to accompany </a:t>
            </a:r>
            <a:r>
              <a:rPr lang="en-US" dirty="0" smtClean="0"/>
              <a:t>processions</a:t>
            </a:r>
          </a:p>
          <a:p>
            <a:pPr lvl="2">
              <a:buFont typeface="Wingdings" panose="05000000000000000000" pitchFamily="2" charset="2"/>
              <a:buChar char="v"/>
            </a:pPr>
            <a:r>
              <a:rPr lang="en-US" dirty="0" smtClean="0"/>
              <a:t>Presentation of Gifts</a:t>
            </a:r>
          </a:p>
          <a:p>
            <a:pPr lvl="2">
              <a:buFont typeface="Wingdings" panose="05000000000000000000" pitchFamily="2" charset="2"/>
              <a:buChar char="v"/>
            </a:pPr>
            <a:r>
              <a:rPr lang="en-US" dirty="0" smtClean="0"/>
              <a:t>Communion Procession</a:t>
            </a:r>
          </a:p>
          <a:p>
            <a:pPr lvl="2">
              <a:buFont typeface="Wingdings" panose="05000000000000000000" pitchFamily="2" charset="2"/>
              <a:buChar char="v"/>
            </a:pPr>
            <a:r>
              <a:rPr lang="en-US" dirty="0" smtClean="0"/>
              <a:t>Recessional</a:t>
            </a:r>
            <a:endParaRPr lang="en-US" dirty="0"/>
          </a:p>
          <a:p>
            <a:endParaRPr lang="en-US" dirty="0"/>
          </a:p>
        </p:txBody>
      </p:sp>
    </p:spTree>
    <p:extLst>
      <p:ext uri="{BB962C8B-B14F-4D97-AF65-F5344CB8AC3E}">
        <p14:creationId xmlns:p14="http://schemas.microsoft.com/office/powerpoint/2010/main" val="41147748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620962"/>
          </a:xfrm>
          <a:ln/>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US" sz="4400" dirty="0" smtClean="0">
                <a:solidFill>
                  <a:schemeClr val="bg1"/>
                </a:solidFill>
              </a:rPr>
              <a:t>Welcoming the Order of Celebrating Matrimony</a:t>
            </a:r>
            <a:endParaRPr lang="en-US" sz="4400" dirty="0">
              <a:solidFill>
                <a:schemeClr val="bg1"/>
              </a:solidFill>
            </a:endParaRPr>
          </a:p>
        </p:txBody>
      </p:sp>
      <p:sp>
        <p:nvSpPr>
          <p:cNvPr id="3" name="Content Placeholder 2"/>
          <p:cNvSpPr>
            <a:spLocks noGrp="1"/>
          </p:cNvSpPr>
          <p:nvPr>
            <p:ph idx="1"/>
          </p:nvPr>
        </p:nvSpPr>
        <p:spPr>
          <a:xfrm>
            <a:off x="457200" y="3429000"/>
            <a:ext cx="7620000" cy="2971800"/>
          </a:xfrm>
        </p:spPr>
        <p:style>
          <a:lnRef idx="2">
            <a:schemeClr val="accent2"/>
          </a:lnRef>
          <a:fillRef idx="1">
            <a:schemeClr val="lt1"/>
          </a:fillRef>
          <a:effectRef idx="0">
            <a:schemeClr val="accent2"/>
          </a:effectRef>
          <a:fontRef idx="minor">
            <a:schemeClr val="dk1"/>
          </a:fontRef>
        </p:style>
        <p:txBody>
          <a:bodyPr>
            <a:normAutofit/>
          </a:bodyPr>
          <a:lstStyle/>
          <a:p>
            <a:pPr marL="114300" indent="0" algn="ctr">
              <a:buNone/>
            </a:pPr>
            <a:endParaRPr lang="en-US" sz="4400" dirty="0" smtClean="0">
              <a:solidFill>
                <a:schemeClr val="bg2">
                  <a:lumMod val="25000"/>
                </a:schemeClr>
              </a:solidFill>
            </a:endParaRPr>
          </a:p>
          <a:p>
            <a:pPr marL="114300" indent="0" algn="ctr">
              <a:buNone/>
            </a:pPr>
            <a:r>
              <a:rPr lang="en-US" sz="4400" dirty="0" smtClean="0">
                <a:solidFill>
                  <a:schemeClr val="bg2">
                    <a:lumMod val="25000"/>
                  </a:schemeClr>
                </a:solidFill>
              </a:rPr>
              <a:t>Questions and Answers</a:t>
            </a:r>
            <a:endParaRPr lang="en-US" sz="4400" dirty="0">
              <a:solidFill>
                <a:schemeClr val="bg2">
                  <a:lumMod val="25000"/>
                </a:schemeClr>
              </a:solidFill>
            </a:endParaRPr>
          </a:p>
        </p:txBody>
      </p:sp>
    </p:spTree>
    <p:extLst>
      <p:ext uri="{BB962C8B-B14F-4D97-AF65-F5344CB8AC3E}">
        <p14:creationId xmlns:p14="http://schemas.microsoft.com/office/powerpoint/2010/main" val="19037044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4598</TotalTime>
  <Words>7235</Words>
  <Application>Microsoft Office PowerPoint</Application>
  <PresentationFormat>On-screen Show (4:3)</PresentationFormat>
  <Paragraphs>1496</Paragraphs>
  <Slides>51</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Trebuchet MS</vt:lpstr>
      <vt:lpstr>Wingdings</vt:lpstr>
      <vt:lpstr>Adjacency</vt:lpstr>
      <vt:lpstr>Welcoming  The Order of Celebrating Matrimony  editio typica altera</vt:lpstr>
      <vt:lpstr>Chapter I:  The Order of Celebrating Matrimony within Mass</vt:lpstr>
      <vt:lpstr>THE INTRODUCTORY RITES</vt:lpstr>
      <vt:lpstr>THE INTRODUCTORY RITES</vt:lpstr>
      <vt:lpstr>THE INTRODUCTORY RITES</vt:lpstr>
      <vt:lpstr>THE INTRODUCTORY RITES</vt:lpstr>
      <vt:lpstr>THE INTRODUCTORY RITES</vt:lpstr>
      <vt:lpstr>THE INTRODUCTORY RITES</vt:lpstr>
      <vt:lpstr>LITURGY OF THE WORD</vt:lpstr>
      <vt:lpstr>LITURGY OF THE WORD</vt:lpstr>
      <vt:lpstr>LITURGY OF THE WORD</vt:lpstr>
      <vt:lpstr>LITURGY OF THE WORD</vt:lpstr>
      <vt:lpstr>LITURGY OF THE WORD</vt:lpstr>
      <vt:lpstr>LITURGY OF THE WORD</vt:lpstr>
      <vt:lpstr>LITURGY OF THE WORD</vt:lpstr>
      <vt:lpstr>LITURGY OF THE WORD</vt:lpstr>
      <vt:lpstr>The Celebration of Matrimony</vt:lpstr>
      <vt:lpstr>The Celebration of Matrimony</vt:lpstr>
      <vt:lpstr>The Celebration of Matrimony</vt:lpstr>
      <vt:lpstr>The Celebration of Matrimony</vt:lpstr>
      <vt:lpstr>The Celebration of Matrimony</vt:lpstr>
      <vt:lpstr>The Celebration of Matrimony</vt:lpstr>
      <vt:lpstr>The Celebration of Matrimony</vt:lpstr>
      <vt:lpstr>The Celebration of Matrimony</vt:lpstr>
      <vt:lpstr>The Celebration of Matrimony</vt:lpstr>
      <vt:lpstr>Liturgy of the Eucharist</vt:lpstr>
      <vt:lpstr>Liturgy of the Eucharist</vt:lpstr>
      <vt:lpstr>Liturgy of the Eucharist</vt:lpstr>
      <vt:lpstr>Liturgy of the Eucharist</vt:lpstr>
      <vt:lpstr>Liturgy of the Eucharist</vt:lpstr>
      <vt:lpstr>Liturgy of the Eucharist</vt:lpstr>
      <vt:lpstr>The Conclusion of the Celebration</vt:lpstr>
      <vt:lpstr>The Order of Celebrating Matrimony without Mass</vt:lpstr>
      <vt:lpstr>About this rite</vt:lpstr>
      <vt:lpstr>Celebration of Matrimony</vt:lpstr>
      <vt:lpstr>Celebration of Matrimony</vt:lpstr>
      <vt:lpstr>The Order of Celebrating Matrimony between a Catholic and a Catechumen or a Non-Christian</vt:lpstr>
      <vt:lpstr>Celebration of Matrimony</vt:lpstr>
      <vt:lpstr>The Rite of Reception</vt:lpstr>
      <vt:lpstr>Celebration of Matrimony</vt:lpstr>
      <vt:lpstr>Appendices</vt:lpstr>
      <vt:lpstr>The Order of Blessing an Engaged Couple</vt:lpstr>
      <vt:lpstr>The Order of Blessing a Married Couple within Mass  on the Anniversary of Marriage</vt:lpstr>
      <vt:lpstr>Blessing of a Married Couple…</vt:lpstr>
      <vt:lpstr>Blessing of a Married Couple…</vt:lpstr>
      <vt:lpstr>Blessing of Married Couple…</vt:lpstr>
      <vt:lpstr>Principles for Preparing Music for the Wedding Liturgy</vt:lpstr>
      <vt:lpstr>Music for the Wedding Liturgy</vt:lpstr>
      <vt:lpstr>Music for the Wedding Liturgy</vt:lpstr>
      <vt:lpstr>Music for the Wedding Liturgy</vt:lpstr>
      <vt:lpstr>Welcoming the Order of Celebrating Matrimony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Order of Celebrating Matrimony,  editio typica altera</dc:title>
  <dc:creator>Rita Thiron</dc:creator>
  <cp:lastModifiedBy>Nicole Ossevoort</cp:lastModifiedBy>
  <cp:revision>430</cp:revision>
  <cp:lastPrinted>2016-10-01T20:18:37Z</cp:lastPrinted>
  <dcterms:created xsi:type="dcterms:W3CDTF">2016-02-15T00:17:56Z</dcterms:created>
  <dcterms:modified xsi:type="dcterms:W3CDTF">2017-04-25T19:38:33Z</dcterms:modified>
</cp:coreProperties>
</file>