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0"/>
  </p:notesMasterIdLst>
  <p:handoutMasterIdLst>
    <p:handoutMasterId r:id="rId31"/>
  </p:handoutMasterIdLst>
  <p:sldIdLst>
    <p:sldId id="267" r:id="rId5"/>
    <p:sldId id="278" r:id="rId6"/>
    <p:sldId id="279" r:id="rId7"/>
    <p:sldId id="280" r:id="rId8"/>
    <p:sldId id="281" r:id="rId9"/>
    <p:sldId id="269" r:id="rId10"/>
    <p:sldId id="27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0" r:id="rId27"/>
    <p:sldId id="298" r:id="rId28"/>
    <p:sldId id="301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599" autoAdjust="0"/>
  </p:normalViewPr>
  <p:slideViewPr>
    <p:cSldViewPr>
      <p:cViewPr varScale="1">
        <p:scale>
          <a:sx n="68" d="100"/>
          <a:sy n="68" d="100"/>
        </p:scale>
        <p:origin x="96" y="21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13" y="1345724"/>
            <a:ext cx="9435241" cy="1625599"/>
          </a:xfrm>
        </p:spPr>
        <p:txBody>
          <a:bodyPr/>
          <a:lstStyle/>
          <a:p>
            <a:r>
              <a:rPr lang="en-US" dirty="0" smtClean="0"/>
              <a:t>School Advisory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13" y="3073160"/>
            <a:ext cx="9429931" cy="137207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err="1" smtClean="0"/>
              <a:t>aNd</a:t>
            </a:r>
            <a:r>
              <a:rPr lang="en-US" sz="3000" dirty="0" smtClean="0"/>
              <a:t> public school board...</a:t>
            </a:r>
          </a:p>
          <a:p>
            <a:endParaRPr lang="en-US" dirty="0" smtClean="0"/>
          </a:p>
          <a:p>
            <a:r>
              <a:rPr lang="en-US" dirty="0"/>
              <a:t>How are we </a:t>
            </a:r>
            <a:r>
              <a:rPr lang="en-US" dirty="0" smtClean="0"/>
              <a:t>different?</a:t>
            </a:r>
          </a:p>
          <a:p>
            <a:endParaRPr lang="en-US" dirty="0"/>
          </a:p>
          <a:p>
            <a:r>
              <a:rPr lang="en-US" sz="1700" dirty="0" smtClean="0"/>
              <a:t>Diocese of Crookston Catholic Schools 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133600"/>
            <a:ext cx="159768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1371600"/>
            <a:ext cx="9344765" cy="1981201"/>
          </a:xfrm>
        </p:spPr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1321" y="3810000"/>
            <a:ext cx="8406182" cy="121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catholic school’s goal is to provide good academics, and </a:t>
            </a:r>
            <a:r>
              <a:rPr lang="en-US" sz="2500" b="1" dirty="0" smtClean="0"/>
              <a:t>develop good disciples of Jesus Christ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4"/>
          <a:stretch/>
        </p:blipFill>
        <p:spPr>
          <a:xfrm>
            <a:off x="4791392" y="5029200"/>
            <a:ext cx="2606040" cy="14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2362200"/>
            <a:ext cx="6553200" cy="2387600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+mn-lt"/>
                <a:ea typeface="+mn-ea"/>
                <a:cs typeface="+mn-cs"/>
              </a:rPr>
              <a:t>This group evaluates the </a:t>
            </a:r>
            <a:r>
              <a:rPr lang="en-US" sz="5000" dirty="0" smtClean="0">
                <a:latin typeface="+mn-lt"/>
                <a:ea typeface="+mn-ea"/>
                <a:cs typeface="+mn-cs"/>
              </a:rPr>
              <a:t>administrator.</a:t>
            </a:r>
            <a:endParaRPr lang="en-US" sz="5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962400"/>
            <a:ext cx="9472982" cy="121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In the catholic school, the </a:t>
            </a:r>
            <a:r>
              <a:rPr lang="en-US" sz="2500" b="1" dirty="0" smtClean="0"/>
              <a:t>pastor</a:t>
            </a:r>
            <a:r>
              <a:rPr lang="en-US" sz="2500" dirty="0" smtClean="0"/>
              <a:t> evaluates the administrator(s) but may seek insight from others.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198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828800"/>
            <a:ext cx="77724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>
                <a:latin typeface="+mn-lt"/>
                <a:ea typeface="+mn-ea"/>
                <a:cs typeface="+mn-cs"/>
              </a:rPr>
              <a:t>This group is based on Canon law and must follow designated state and federal laws.</a:t>
            </a:r>
          </a:p>
        </p:txBody>
      </p:sp>
    </p:spTree>
    <p:extLst>
      <p:ext uri="{BB962C8B-B14F-4D97-AF65-F5344CB8AC3E}">
        <p14:creationId xmlns:p14="http://schemas.microsoft.com/office/powerpoint/2010/main" val="15413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0521" y="3962400"/>
            <a:ext cx="5967782" cy="121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Public schools are based on state and federal laws.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031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2" y="1981200"/>
            <a:ext cx="6628129" cy="1549400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latin typeface="+mn-lt"/>
                <a:ea typeface="+mn-ea"/>
                <a:cs typeface="+mn-cs"/>
              </a:rPr>
              <a:t>This group’s decisions are based on </a:t>
            </a:r>
            <a:r>
              <a:rPr lang="en-US" sz="4100" dirty="0" smtClean="0">
                <a:latin typeface="+mn-lt"/>
                <a:ea typeface="+mn-ea"/>
                <a:cs typeface="+mn-cs"/>
              </a:rPr>
              <a:t>consensus.</a:t>
            </a:r>
            <a:endParaRPr lang="en-US" sz="41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37338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7526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Public school board decisions are based on majority vote.</a:t>
            </a:r>
          </a:p>
          <a:p>
            <a:endParaRPr lang="en-US" sz="2500" dirty="0" smtClean="0"/>
          </a:p>
          <a:p>
            <a:r>
              <a:rPr lang="en-US" sz="2500" dirty="0" smtClean="0"/>
              <a:t>“consensus” in our councils means that we </a:t>
            </a:r>
          </a:p>
          <a:p>
            <a:r>
              <a:rPr lang="en-US" sz="2500" i="1" dirty="0" smtClean="0"/>
              <a:t>Generally agree </a:t>
            </a:r>
            <a:r>
              <a:rPr lang="en-US" sz="2500" dirty="0" smtClean="0"/>
              <a:t>as a group.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46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412" y="2209800"/>
            <a:ext cx="6551931" cy="2667000"/>
          </a:xfrm>
        </p:spPr>
        <p:txBody>
          <a:bodyPr>
            <a:noAutofit/>
          </a:bodyPr>
          <a:lstStyle/>
          <a:p>
            <a:pPr algn="ctr"/>
            <a:r>
              <a:rPr lang="en-US" sz="4100" dirty="0">
                <a:latin typeface="+mn-lt"/>
                <a:ea typeface="+mn-ea"/>
                <a:cs typeface="+mn-cs"/>
              </a:rPr>
              <a:t>This group makes regulations </a:t>
            </a:r>
            <a:r>
              <a:rPr lang="en-US" sz="4100" dirty="0" smtClean="0">
                <a:latin typeface="+mn-lt"/>
                <a:ea typeface="+mn-ea"/>
                <a:cs typeface="+mn-cs"/>
              </a:rPr>
              <a:t/>
            </a:r>
            <a:br>
              <a:rPr lang="en-US" sz="4100" dirty="0" smtClean="0">
                <a:latin typeface="+mn-lt"/>
                <a:ea typeface="+mn-ea"/>
                <a:cs typeface="+mn-cs"/>
              </a:rPr>
            </a:br>
            <a:r>
              <a:rPr lang="en-US" sz="4100" dirty="0" smtClean="0">
                <a:latin typeface="+mn-lt"/>
                <a:ea typeface="+mn-ea"/>
                <a:cs typeface="+mn-cs"/>
              </a:rPr>
              <a:t>but </a:t>
            </a:r>
            <a:r>
              <a:rPr lang="en-US" sz="4100" dirty="0">
                <a:latin typeface="+mn-lt"/>
                <a:ea typeface="+mn-ea"/>
                <a:cs typeface="+mn-cs"/>
              </a:rPr>
              <a:t>may get input from </a:t>
            </a:r>
            <a:r>
              <a:rPr lang="en-US" sz="4100" dirty="0" smtClean="0">
                <a:latin typeface="+mn-lt"/>
                <a:ea typeface="+mn-ea"/>
                <a:cs typeface="+mn-cs"/>
              </a:rPr>
              <a:t>others.</a:t>
            </a:r>
            <a:endParaRPr lang="en-US" sz="41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981200"/>
            <a:ext cx="3002708" cy="28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813" y="4038600"/>
            <a:ext cx="8915400" cy="18288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catholic school advisory council may be asked </a:t>
            </a:r>
            <a:r>
              <a:rPr lang="en-US" sz="2500" b="1" dirty="0" smtClean="0"/>
              <a:t>to give advice </a:t>
            </a:r>
            <a:r>
              <a:rPr lang="en-US" sz="2500" dirty="0" smtClean="0"/>
              <a:t>to pastor and principal on regulations.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990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12" y="2438400"/>
            <a:ext cx="6324600" cy="2844800"/>
          </a:xfrm>
        </p:spPr>
        <p:txBody>
          <a:bodyPr>
            <a:noAutofit/>
          </a:bodyPr>
          <a:lstStyle/>
          <a:p>
            <a:pPr algn="ctr"/>
            <a:r>
              <a:rPr lang="en-US" sz="4100" dirty="0">
                <a:latin typeface="+mn-lt"/>
                <a:ea typeface="+mn-ea"/>
                <a:cs typeface="+mn-cs"/>
              </a:rPr>
              <a:t>This group enacts policy (sets it in motion</a:t>
            </a:r>
            <a:r>
              <a:rPr lang="en-US" sz="4100" dirty="0" smtClean="0">
                <a:latin typeface="+mn-lt"/>
                <a:ea typeface="+mn-ea"/>
                <a:cs typeface="+mn-cs"/>
              </a:rPr>
              <a:t>), and may get input from others.</a:t>
            </a:r>
            <a:endParaRPr lang="en-US" sz="41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2" y="6858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1" y="1066800"/>
            <a:ext cx="9676131" cy="441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500" dirty="0" smtClean="0"/>
              <a:t>Problems can result </a:t>
            </a:r>
            <a:br>
              <a:rPr lang="en-US" sz="4500" dirty="0" smtClean="0"/>
            </a:br>
            <a:r>
              <a:rPr lang="en-US" sz="4500" dirty="0" smtClean="0"/>
              <a:t>if the role of a </a:t>
            </a:r>
            <a:br>
              <a:rPr lang="en-US" sz="4500" dirty="0" smtClean="0"/>
            </a:br>
            <a:r>
              <a:rPr lang="en-US" sz="4500" dirty="0" smtClean="0"/>
              <a:t>Catholic school advisory council </a:t>
            </a:r>
            <a:br>
              <a:rPr lang="en-US" sz="4500" dirty="0" smtClean="0"/>
            </a:br>
            <a:r>
              <a:rPr lang="en-US" sz="4500" dirty="0" smtClean="0"/>
              <a:t>is confused </a:t>
            </a:r>
            <a:br>
              <a:rPr lang="en-US" sz="4500" dirty="0" smtClean="0"/>
            </a:br>
            <a:r>
              <a:rPr lang="en-US" sz="4500" dirty="0" smtClean="0"/>
              <a:t>with the role of a </a:t>
            </a:r>
            <a:br>
              <a:rPr lang="en-US" sz="4500" dirty="0" smtClean="0"/>
            </a:br>
            <a:r>
              <a:rPr lang="en-US" sz="4500" dirty="0" smtClean="0"/>
              <a:t>public school board.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021" y="3657600"/>
            <a:ext cx="7110782" cy="1981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In catholic school advisory councils, </a:t>
            </a:r>
          </a:p>
          <a:p>
            <a:r>
              <a:rPr lang="en-US" sz="2500" dirty="0" smtClean="0"/>
              <a:t>The </a:t>
            </a:r>
            <a:r>
              <a:rPr lang="en-US" sz="2500" b="1" dirty="0" smtClean="0"/>
              <a:t>pastor enacts policy</a:t>
            </a:r>
            <a:r>
              <a:rPr lang="en-US" sz="2500" dirty="0" smtClean="0"/>
              <a:t>.</a:t>
            </a:r>
          </a:p>
          <a:p>
            <a:endParaRPr lang="en-US" sz="2500" dirty="0" smtClean="0"/>
          </a:p>
          <a:p>
            <a:r>
              <a:rPr lang="en-US" sz="2500" dirty="0" smtClean="0"/>
              <a:t>The council </a:t>
            </a:r>
            <a:r>
              <a:rPr lang="en-US" sz="2500" b="1" dirty="0" smtClean="0"/>
              <a:t>formulates </a:t>
            </a:r>
            <a:r>
              <a:rPr lang="en-US" sz="2500" dirty="0" smtClean="0"/>
              <a:t>policy and may get input from others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771158"/>
            <a:ext cx="3442188" cy="25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012" y="2133600"/>
            <a:ext cx="5334000" cy="2463800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latin typeface="+mn-lt"/>
                <a:ea typeface="+mn-ea"/>
                <a:cs typeface="+mn-cs"/>
              </a:rPr>
              <a:t>This group has the final word in </a:t>
            </a:r>
            <a:r>
              <a:rPr lang="en-US" sz="4100" dirty="0" smtClean="0">
                <a:latin typeface="+mn-lt"/>
                <a:ea typeface="+mn-ea"/>
                <a:cs typeface="+mn-cs"/>
              </a:rPr>
              <a:t>decisions.</a:t>
            </a:r>
            <a:endParaRPr lang="en-US" sz="41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165" y="3886200"/>
            <a:ext cx="9344765" cy="121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In your school advisory council, </a:t>
            </a:r>
          </a:p>
          <a:p>
            <a:r>
              <a:rPr lang="en-US" sz="2500" b="1" dirty="0" smtClean="0"/>
              <a:t>the pastor-superintendent has the final word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1676400"/>
            <a:ext cx="14173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2209800"/>
            <a:ext cx="9435241" cy="1625599"/>
          </a:xfrm>
        </p:spPr>
        <p:txBody>
          <a:bodyPr/>
          <a:lstStyle/>
          <a:p>
            <a:r>
              <a:rPr lang="en-US" dirty="0" smtClean="0"/>
              <a:t>HOW DID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8996" y="1143000"/>
            <a:ext cx="975106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being part of our </a:t>
            </a:r>
            <a:br>
              <a:rPr lang="en-US" dirty="0" smtClean="0"/>
            </a:br>
            <a:r>
              <a:rPr lang="en-US" sz="3900" dirty="0" smtClean="0"/>
              <a:t>C</a:t>
            </a:r>
            <a:r>
              <a:rPr lang="en-US" dirty="0" smtClean="0"/>
              <a:t>atholic </a:t>
            </a:r>
            <a:r>
              <a:rPr lang="en-US" sz="3900" dirty="0"/>
              <a:t>S</a:t>
            </a:r>
            <a:r>
              <a:rPr lang="en-US" dirty="0" smtClean="0"/>
              <a:t>chool </a:t>
            </a:r>
            <a:r>
              <a:rPr lang="en-US" sz="3900" dirty="0"/>
              <a:t>A</a:t>
            </a:r>
            <a:r>
              <a:rPr lang="en-US" dirty="0" smtClean="0"/>
              <a:t>dvisory </a:t>
            </a:r>
            <a:r>
              <a:rPr lang="en-US" sz="3900" dirty="0"/>
              <a:t>C</a:t>
            </a:r>
            <a:r>
              <a:rPr lang="en-US" dirty="0" smtClean="0"/>
              <a:t>ouncil.  </a:t>
            </a:r>
            <a:br>
              <a:rPr lang="en-US" dirty="0" smtClean="0"/>
            </a:br>
            <a:r>
              <a:rPr lang="en-US" dirty="0" smtClean="0"/>
              <a:t>Your work is greatly appreciated!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39" y="3886200"/>
            <a:ext cx="2757174" cy="20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838200"/>
            <a:ext cx="6172200" cy="46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4800600"/>
            <a:ext cx="9783873" cy="828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600" dirty="0" smtClean="0">
                <a:solidFill>
                  <a:srgbClr val="FF0000"/>
                </a:solidFill>
              </a:rPr>
              <a:t>Let’s make this fun!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848" y="1905000"/>
            <a:ext cx="8305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latin typeface="+mj-lt"/>
                <a:ea typeface="+mj-ea"/>
                <a:cs typeface="+mj-cs"/>
              </a:rPr>
              <a:t>How much do you know about </a:t>
            </a:r>
            <a:br>
              <a:rPr lang="en-US" sz="4100" dirty="0">
                <a:latin typeface="+mj-lt"/>
                <a:ea typeface="+mj-ea"/>
                <a:cs typeface="+mj-cs"/>
              </a:rPr>
            </a:br>
            <a:r>
              <a:rPr lang="en-US" sz="4100" dirty="0">
                <a:latin typeface="+mj-lt"/>
                <a:ea typeface="+mj-ea"/>
                <a:cs typeface="+mj-cs"/>
              </a:rPr>
              <a:t>Catholic School Advisory Councils and public school boards? </a:t>
            </a:r>
            <a:br>
              <a:rPr lang="en-US" sz="4100" dirty="0">
                <a:latin typeface="+mj-lt"/>
                <a:ea typeface="+mj-ea"/>
                <a:cs typeface="+mj-cs"/>
              </a:rPr>
            </a:br>
            <a:endParaRPr lang="en-US" sz="41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35" y="2895600"/>
            <a:ext cx="781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4902200"/>
            <a:ext cx="9217660" cy="812800"/>
          </a:xfrm>
        </p:spPr>
        <p:txBody>
          <a:bodyPr/>
          <a:lstStyle/>
          <a:p>
            <a:r>
              <a:rPr lang="en-US" dirty="0" smtClean="0"/>
              <a:t>Give yourself a point for each correct answer.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0212" y="1498600"/>
            <a:ext cx="4495800" cy="3505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 smtClean="0"/>
              <a:t>Your answer will always be either</a:t>
            </a:r>
          </a:p>
          <a:p>
            <a:pPr marL="0" indent="0" algn="ctr">
              <a:buNone/>
            </a:pPr>
            <a:r>
              <a:rPr lang="en-US" sz="3500" dirty="0" smtClean="0"/>
              <a:t>“</a:t>
            </a:r>
            <a:r>
              <a:rPr lang="en-US" sz="3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PUBLIC</a:t>
            </a:r>
            <a:r>
              <a:rPr lang="en-US" sz="3500" dirty="0" smtClean="0"/>
              <a:t>” </a:t>
            </a:r>
          </a:p>
          <a:p>
            <a:pPr marL="0" indent="0" algn="ctr">
              <a:buNone/>
            </a:pPr>
            <a:r>
              <a:rPr lang="en-US" sz="3500" dirty="0" smtClean="0"/>
              <a:t>or </a:t>
            </a:r>
          </a:p>
          <a:p>
            <a:pPr marL="0" indent="0" algn="ctr">
              <a:buNone/>
            </a:pPr>
            <a:r>
              <a:rPr lang="en-US" sz="3500" dirty="0" smtClean="0"/>
              <a:t>“</a:t>
            </a:r>
            <a:r>
              <a:rPr lang="en-US" sz="3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CATHOLIC</a:t>
            </a:r>
            <a:r>
              <a:rPr lang="en-US" sz="3500" dirty="0" smtClean="0">
                <a:solidFill>
                  <a:schemeClr val="tx2"/>
                </a:solidFill>
              </a:rPr>
              <a:t>.</a:t>
            </a:r>
            <a:r>
              <a:rPr lang="en-US" sz="3500" dirty="0" smtClean="0"/>
              <a:t>”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5212" y="1752600"/>
            <a:ext cx="4469156" cy="299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/>
              <a:t>I </a:t>
            </a:r>
            <a:r>
              <a:rPr lang="en-US" sz="3500" dirty="0"/>
              <a:t>will ask </a:t>
            </a:r>
            <a:r>
              <a:rPr lang="en-US" sz="3500" dirty="0" smtClean="0"/>
              <a:t>a question, and give you a moment to think about it.</a:t>
            </a:r>
            <a:endParaRPr lang="en-US" sz="3500" dirty="0"/>
          </a:p>
          <a:p>
            <a:pPr marL="0" indent="0" algn="ctr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begin: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2413" y="2514600"/>
            <a:ext cx="9143999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/>
              <a:t>This group hires the administrator (e.g. principal), </a:t>
            </a:r>
          </a:p>
          <a:p>
            <a:pPr marL="0" indent="0" algn="ctr">
              <a:buNone/>
            </a:pPr>
            <a:r>
              <a:rPr lang="en-US" sz="5000" dirty="0" smtClean="0"/>
              <a:t>but may ask for input from others.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30381" y="1066800"/>
            <a:ext cx="9344765" cy="2235203"/>
          </a:xfrm>
        </p:spPr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430381" y="3886200"/>
            <a:ext cx="9344765" cy="1219200"/>
          </a:xfrm>
        </p:spPr>
        <p:txBody>
          <a:bodyPr/>
          <a:lstStyle/>
          <a:p>
            <a:r>
              <a:rPr lang="en-US" sz="2500" dirty="0" smtClean="0"/>
              <a:t>IN the catholic school,</a:t>
            </a:r>
          </a:p>
          <a:p>
            <a:r>
              <a:rPr lang="en-US" sz="2500" dirty="0" smtClean="0"/>
              <a:t>The </a:t>
            </a:r>
            <a:r>
              <a:rPr lang="en-US" sz="2500" b="1" dirty="0" smtClean="0"/>
              <a:t>PASTOR hires the administrator</a:t>
            </a:r>
          </a:p>
          <a:p>
            <a:r>
              <a:rPr lang="en-US" sz="2500" dirty="0" smtClean="0"/>
              <a:t>And may ask for input from others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 txBox="1">
            <a:spLocks/>
          </p:cNvSpPr>
          <p:nvPr/>
        </p:nvSpPr>
        <p:spPr>
          <a:xfrm>
            <a:off x="1522412" y="1905000"/>
            <a:ext cx="9143999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0" dirty="0" smtClean="0"/>
              <a:t>This group recognizes the parent as primarily responsible for educating the child.</a:t>
            </a:r>
            <a:endParaRPr lang="en-US" sz="50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4267200"/>
            <a:ext cx="14001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886200"/>
            <a:ext cx="9344765" cy="121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public school recognizes the </a:t>
            </a:r>
            <a:r>
              <a:rPr lang="en-US" sz="2500" b="1" dirty="0" smtClean="0"/>
              <a:t>state</a:t>
            </a:r>
            <a:r>
              <a:rPr lang="en-US" sz="2500" dirty="0" smtClean="0"/>
              <a:t> as primarily responsible for educating the child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4800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2" y="1828800"/>
            <a:ext cx="7543800" cy="2514600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latin typeface="+mn-lt"/>
                <a:ea typeface="+mn-ea"/>
                <a:cs typeface="+mn-cs"/>
              </a:rPr>
              <a:t>This school’s goal is to provide good academics, and develop good citizens.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3581400"/>
            <a:ext cx="1857375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9048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4440</TotalTime>
  <Words>345</Words>
  <Application>Microsoft Office PowerPoint</Application>
  <PresentationFormat>Custom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Constantia</vt:lpstr>
      <vt:lpstr>Books Classic 16x9</vt:lpstr>
      <vt:lpstr>School Advisory Council</vt:lpstr>
      <vt:lpstr> Problems can result  if the role of a  Catholic school advisory council  is confused  with the role of a  public school board.</vt:lpstr>
      <vt:lpstr>  Let’s make this fun!</vt:lpstr>
      <vt:lpstr>Give yourself a point for each correct answer.</vt:lpstr>
      <vt:lpstr>Let’s begin:</vt:lpstr>
      <vt:lpstr>PUBLIC</vt:lpstr>
      <vt:lpstr>PowerPoint Presentation</vt:lpstr>
      <vt:lpstr>CATHOLIC</vt:lpstr>
      <vt:lpstr>This school’s goal is to provide good academics, and develop good citizens.</vt:lpstr>
      <vt:lpstr>PUBLIC</vt:lpstr>
      <vt:lpstr>This group evaluates the administrator.</vt:lpstr>
      <vt:lpstr>PUBLIC</vt:lpstr>
      <vt:lpstr>This group is based on Canon law and must follow designated state and federal laws.</vt:lpstr>
      <vt:lpstr>CATHOLIC</vt:lpstr>
      <vt:lpstr>This group’s decisions are based on consensus.</vt:lpstr>
      <vt:lpstr>CATHOLIC</vt:lpstr>
      <vt:lpstr>This group makes regulations  but may get input from others.</vt:lpstr>
      <vt:lpstr>PUBLIC</vt:lpstr>
      <vt:lpstr>This group enacts policy (sets it in motion), and may get input from others.</vt:lpstr>
      <vt:lpstr>PUBLIC</vt:lpstr>
      <vt:lpstr>This group has the final word in decisions.</vt:lpstr>
      <vt:lpstr>PUBLIC</vt:lpstr>
      <vt:lpstr>HOW DID YOU DO?</vt:lpstr>
      <vt:lpstr>Thank you for being part of our  Catholic School Advisory Council.   Your work is greatly appreciated!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Advisory Council</dc:title>
  <dc:creator>Tina Stanger</dc:creator>
  <cp:lastModifiedBy>Tina</cp:lastModifiedBy>
  <cp:revision>34</cp:revision>
  <dcterms:created xsi:type="dcterms:W3CDTF">2017-07-27T14:37:12Z</dcterms:created>
  <dcterms:modified xsi:type="dcterms:W3CDTF">2017-08-21T16:39:10Z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