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bel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Encode Sans Semi Condensed" panose="020B0604020202020204" charset="0"/>
      <p:regular r:id="rId26"/>
      <p:bold r:id="rId27"/>
    </p:embeddedFont>
    <p:embeddedFont>
      <p:font typeface="Encode Sans Semi Condensed Light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20467a1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20467a1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20467a19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20467a19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20467a19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20467a19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20467a19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20467a19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20467a19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20467a19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9800" y="1226525"/>
            <a:ext cx="559400" cy="5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0740" y="3088850"/>
            <a:ext cx="868960" cy="856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1593450"/>
            <a:ext cx="9144000" cy="1956600"/>
          </a:xfrm>
          <a:prstGeom prst="rect">
            <a:avLst/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514800" y="2010200"/>
            <a:ext cx="6390300" cy="11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1593450"/>
            <a:ext cx="81600" cy="195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t="31689"/>
          <a:stretch/>
        </p:blipFill>
        <p:spPr>
          <a:xfrm>
            <a:off x="4559800" y="0"/>
            <a:ext cx="2083749" cy="14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8456" y="3151696"/>
            <a:ext cx="1313988" cy="129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8100" y="1154949"/>
            <a:ext cx="868950" cy="8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r="31299"/>
          <a:stretch/>
        </p:blipFill>
        <p:spPr>
          <a:xfrm>
            <a:off x="8642450" y="2072900"/>
            <a:ext cx="501550" cy="7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56829"/>
          <a:stretch/>
        </p:blipFill>
        <p:spPr>
          <a:xfrm>
            <a:off x="3900875" y="4430100"/>
            <a:ext cx="1680350" cy="7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01600" y="303725"/>
            <a:ext cx="768250" cy="7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1"/>
          <p:cNvPicPr preferRelativeResize="0"/>
          <p:nvPr/>
        </p:nvPicPr>
        <p:blipFill rotWithShape="1">
          <a:blip r:embed="rId2">
            <a:alphaModFix/>
          </a:blip>
          <a:srcRect b="31745"/>
          <a:stretch/>
        </p:blipFill>
        <p:spPr>
          <a:xfrm>
            <a:off x="7671150" y="4626473"/>
            <a:ext cx="768250" cy="517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1"/>
          <p:cNvSpPr/>
          <p:nvPr/>
        </p:nvSpPr>
        <p:spPr>
          <a:xfrm>
            <a:off x="0" y="665100"/>
            <a:ext cx="8478900" cy="3813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476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body" idx="1"/>
          </p:nvPr>
        </p:nvSpPr>
        <p:spPr>
          <a:xfrm>
            <a:off x="665100" y="3944225"/>
            <a:ext cx="7813800" cy="28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" name="Google Shape;131;p11"/>
          <p:cNvPicPr preferRelativeResize="0"/>
          <p:nvPr/>
        </p:nvPicPr>
        <p:blipFill rotWithShape="1">
          <a:blip r:embed="rId3">
            <a:alphaModFix/>
          </a:blip>
          <a:srcRect t="24000"/>
          <a:stretch/>
        </p:blipFill>
        <p:spPr>
          <a:xfrm>
            <a:off x="5180775" y="0"/>
            <a:ext cx="1537525" cy="11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1775" y="1364650"/>
            <a:ext cx="809950" cy="7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1"/>
          <p:cNvPicPr preferRelativeResize="0"/>
          <p:nvPr/>
        </p:nvPicPr>
        <p:blipFill rotWithShape="1">
          <a:blip r:embed="rId3">
            <a:alphaModFix/>
          </a:blip>
          <a:srcRect r="65933"/>
          <a:stretch/>
        </p:blipFill>
        <p:spPr>
          <a:xfrm>
            <a:off x="8595300" y="2877225"/>
            <a:ext cx="548701" cy="15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7150" y="4289726"/>
            <a:ext cx="675747" cy="6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475" y="2416469"/>
            <a:ext cx="595150" cy="58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7447" y="232387"/>
            <a:ext cx="595150" cy="58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105" y="3969625"/>
            <a:ext cx="929773" cy="9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2"/>
          <p:cNvPicPr preferRelativeResize="0"/>
          <p:nvPr/>
        </p:nvPicPr>
        <p:blipFill rotWithShape="1">
          <a:blip r:embed="rId3">
            <a:alphaModFix/>
          </a:blip>
          <a:srcRect t="30623"/>
          <a:stretch/>
        </p:blipFill>
        <p:spPr>
          <a:xfrm>
            <a:off x="315900" y="0"/>
            <a:ext cx="1732350" cy="11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325" y="1351150"/>
            <a:ext cx="710100" cy="6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3925" y="3686350"/>
            <a:ext cx="841700" cy="8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2"/>
          <p:cNvPicPr preferRelativeResize="0"/>
          <p:nvPr/>
        </p:nvPicPr>
        <p:blipFill rotWithShape="1">
          <a:blip r:embed="rId3">
            <a:alphaModFix/>
          </a:blip>
          <a:srcRect r="28769"/>
          <a:stretch/>
        </p:blipFill>
        <p:spPr>
          <a:xfrm>
            <a:off x="7910125" y="182975"/>
            <a:ext cx="1233875" cy="17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2"/>
          <p:cNvPicPr preferRelativeResize="0"/>
          <p:nvPr/>
        </p:nvPicPr>
        <p:blipFill rotWithShape="1">
          <a:blip r:embed="rId3">
            <a:alphaModFix/>
          </a:blip>
          <a:srcRect l="29303"/>
          <a:stretch/>
        </p:blipFill>
        <p:spPr>
          <a:xfrm>
            <a:off x="0" y="2680300"/>
            <a:ext cx="315900" cy="4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chemeClr val="accen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6831"/>
            </a:avLst>
          </a:prstGeom>
          <a:noFill/>
          <a:ln>
            <a:noFill/>
          </a:ln>
        </p:spPr>
      </p:pic>
      <p:sp>
        <p:nvSpPr>
          <p:cNvPr id="147" name="Google Shape;147;p13"/>
          <p:cNvSpPr txBox="1">
            <a:spLocks noGrp="1"/>
          </p:cNvSpPr>
          <p:nvPr>
            <p:ph type="sldNum" idx="12"/>
          </p:nvPr>
        </p:nvSpPr>
        <p:spPr>
          <a:xfrm>
            <a:off x="4297650" y="4796725"/>
            <a:ext cx="548700" cy="34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8" name="Google Shape;148;p13"/>
          <p:cNvPicPr preferRelativeResize="0"/>
          <p:nvPr/>
        </p:nvPicPr>
        <p:blipFill rotWithShape="1">
          <a:blip r:embed="rId3">
            <a:alphaModFix/>
          </a:blip>
          <a:srcRect r="23559"/>
          <a:stretch/>
        </p:blipFill>
        <p:spPr>
          <a:xfrm>
            <a:off x="8876366" y="3664275"/>
            <a:ext cx="267633" cy="3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3"/>
          <p:cNvPicPr preferRelativeResize="0"/>
          <p:nvPr/>
        </p:nvPicPr>
        <p:blipFill rotWithShape="1">
          <a:blip r:embed="rId4">
            <a:alphaModFix/>
          </a:blip>
          <a:srcRect t="38453"/>
          <a:stretch/>
        </p:blipFill>
        <p:spPr>
          <a:xfrm>
            <a:off x="7280775" y="-1"/>
            <a:ext cx="490400" cy="29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3"/>
          <p:cNvPicPr preferRelativeResize="0"/>
          <p:nvPr/>
        </p:nvPicPr>
        <p:blipFill rotWithShape="1">
          <a:blip r:embed="rId4">
            <a:alphaModFix/>
          </a:blip>
          <a:srcRect b="35991"/>
          <a:stretch/>
        </p:blipFill>
        <p:spPr>
          <a:xfrm>
            <a:off x="439125" y="4553975"/>
            <a:ext cx="929775" cy="5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3"/>
          <p:cNvPicPr preferRelativeResize="0"/>
          <p:nvPr/>
        </p:nvPicPr>
        <p:blipFill rotWithShape="1">
          <a:blip r:embed="rId3">
            <a:alphaModFix/>
          </a:blip>
          <a:srcRect t="30623"/>
          <a:stretch/>
        </p:blipFill>
        <p:spPr>
          <a:xfrm>
            <a:off x="439125" y="0"/>
            <a:ext cx="1732350" cy="11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250" y="1240360"/>
            <a:ext cx="548700" cy="54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7200" y="4143950"/>
            <a:ext cx="841700" cy="8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3"/>
          <p:cNvPicPr preferRelativeResize="0"/>
          <p:nvPr/>
        </p:nvPicPr>
        <p:blipFill rotWithShape="1">
          <a:blip r:embed="rId3">
            <a:alphaModFix/>
          </a:blip>
          <a:srcRect r="28769"/>
          <a:stretch/>
        </p:blipFill>
        <p:spPr>
          <a:xfrm>
            <a:off x="8430750" y="1014413"/>
            <a:ext cx="713250" cy="9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3"/>
          <p:cNvPicPr preferRelativeResize="0"/>
          <p:nvPr/>
        </p:nvPicPr>
        <p:blipFill rotWithShape="1">
          <a:blip r:embed="rId3">
            <a:alphaModFix/>
          </a:blip>
          <a:srcRect l="29303"/>
          <a:stretch/>
        </p:blipFill>
        <p:spPr>
          <a:xfrm>
            <a:off x="0" y="2350450"/>
            <a:ext cx="315900" cy="4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4561" y="4059551"/>
            <a:ext cx="725379" cy="7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3790" y="3138650"/>
            <a:ext cx="868960" cy="85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r="31299"/>
          <a:stretch/>
        </p:blipFill>
        <p:spPr>
          <a:xfrm>
            <a:off x="8642450" y="1370757"/>
            <a:ext cx="501550" cy="7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0" y="1784975"/>
            <a:ext cx="9144000" cy="1573500"/>
          </a:xfrm>
          <a:prstGeom prst="rect">
            <a:avLst/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514800" y="2025550"/>
            <a:ext cx="8114400" cy="6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514800" y="2702092"/>
            <a:ext cx="81144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0" y="1784975"/>
            <a:ext cx="81600" cy="157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pic>
        <p:nvPicPr>
          <p:cNvPr id="28" name="Google Shape;2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5275" y="254100"/>
            <a:ext cx="559400" cy="5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1581" y="711496"/>
            <a:ext cx="1313988" cy="129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7100" y="3062074"/>
            <a:ext cx="936025" cy="9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 rotWithShape="1">
          <a:blip r:embed="rId4">
            <a:alphaModFix/>
          </a:blip>
          <a:srcRect b="43886"/>
          <a:stretch/>
        </p:blipFill>
        <p:spPr>
          <a:xfrm>
            <a:off x="5902900" y="4209475"/>
            <a:ext cx="1680350" cy="93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 rotWithShape="1">
          <a:blip r:embed="rId4">
            <a:alphaModFix/>
          </a:blip>
          <a:srcRect t="31689"/>
          <a:stretch/>
        </p:blipFill>
        <p:spPr>
          <a:xfrm>
            <a:off x="3629000" y="0"/>
            <a:ext cx="2083750" cy="14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6075" y="2563569"/>
            <a:ext cx="595150" cy="58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7447" y="297762"/>
            <a:ext cx="595150" cy="58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3005" y="3887925"/>
            <a:ext cx="929772" cy="9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/>
          <p:nvPr/>
        </p:nvSpPr>
        <p:spPr>
          <a:xfrm>
            <a:off x="665100" y="665100"/>
            <a:ext cx="7813800" cy="3813300"/>
          </a:xfrm>
          <a:prstGeom prst="roundRect">
            <a:avLst>
              <a:gd name="adj" fmla="val 1630"/>
            </a:avLst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1291100" y="2161800"/>
            <a:ext cx="65616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Char char="▸"/>
              <a:defRPr sz="3200"/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8pPr>
            <a:lvl9pPr marL="4114800" lvl="8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3593400" y="419937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85725" dist="28575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sz="6000" b="1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4"/>
          <p:cNvPicPr preferRelativeResize="0"/>
          <p:nvPr/>
        </p:nvPicPr>
        <p:blipFill rotWithShape="1">
          <a:blip r:embed="rId3">
            <a:alphaModFix/>
          </a:blip>
          <a:srcRect t="30623"/>
          <a:stretch/>
        </p:blipFill>
        <p:spPr>
          <a:xfrm>
            <a:off x="1048650" y="0"/>
            <a:ext cx="1732350" cy="11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325" y="1351150"/>
            <a:ext cx="710100" cy="6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7875" y="3817675"/>
            <a:ext cx="1007150" cy="99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4"/>
          <p:cNvPicPr preferRelativeResize="0"/>
          <p:nvPr/>
        </p:nvPicPr>
        <p:blipFill rotWithShape="1">
          <a:blip r:embed="rId3">
            <a:alphaModFix/>
          </a:blip>
          <a:srcRect r="28769"/>
          <a:stretch/>
        </p:blipFill>
        <p:spPr>
          <a:xfrm>
            <a:off x="7910125" y="182975"/>
            <a:ext cx="1233875" cy="17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4"/>
          <p:cNvPicPr preferRelativeResize="0"/>
          <p:nvPr/>
        </p:nvPicPr>
        <p:blipFill rotWithShape="1">
          <a:blip r:embed="rId3">
            <a:alphaModFix/>
          </a:blip>
          <a:srcRect l="29303"/>
          <a:stretch/>
        </p:blipFill>
        <p:spPr>
          <a:xfrm>
            <a:off x="0" y="2680300"/>
            <a:ext cx="315900" cy="4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6650" y="532325"/>
            <a:ext cx="559400" cy="551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5"/>
          <p:cNvGrpSpPr/>
          <p:nvPr/>
        </p:nvGrpSpPr>
        <p:grpSpPr>
          <a:xfrm>
            <a:off x="0" y="809153"/>
            <a:ext cx="9144000" cy="665100"/>
            <a:chOff x="0" y="809153"/>
            <a:chExt cx="9144000" cy="665100"/>
          </a:xfrm>
        </p:grpSpPr>
        <p:sp>
          <p:nvSpPr>
            <p:cNvPr id="49" name="Google Shape;49;p5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514800" y="1582772"/>
            <a:ext cx="6373800" cy="288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5"/>
          <p:cNvPicPr preferRelativeResize="0"/>
          <p:nvPr/>
        </p:nvPicPr>
        <p:blipFill rotWithShape="1">
          <a:blip r:embed="rId3">
            <a:alphaModFix/>
          </a:blip>
          <a:srcRect t="24000"/>
          <a:stretch/>
        </p:blipFill>
        <p:spPr>
          <a:xfrm>
            <a:off x="5899875" y="0"/>
            <a:ext cx="1446375" cy="10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799" y="1156949"/>
            <a:ext cx="1004350" cy="98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/>
          <p:cNvPicPr preferRelativeResize="0"/>
          <p:nvPr/>
        </p:nvPicPr>
        <p:blipFill rotWithShape="1">
          <a:blip r:embed="rId3">
            <a:alphaModFix/>
          </a:blip>
          <a:srcRect r="24408"/>
          <a:stretch/>
        </p:blipFill>
        <p:spPr>
          <a:xfrm>
            <a:off x="7926475" y="2877225"/>
            <a:ext cx="1217525" cy="15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0500" y="3652326"/>
            <a:ext cx="675747" cy="6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5"/>
          <p:cNvPicPr preferRelativeResize="0"/>
          <p:nvPr/>
        </p:nvPicPr>
        <p:blipFill rotWithShape="1">
          <a:blip r:embed="rId2">
            <a:alphaModFix/>
          </a:blip>
          <a:srcRect b="31745"/>
          <a:stretch/>
        </p:blipFill>
        <p:spPr>
          <a:xfrm>
            <a:off x="7671150" y="4688726"/>
            <a:ext cx="675750" cy="45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8625" y="490650"/>
            <a:ext cx="675750" cy="66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/>
          <p:cNvPicPr preferRelativeResize="0"/>
          <p:nvPr/>
        </p:nvPicPr>
        <p:blipFill rotWithShape="1">
          <a:blip r:embed="rId2">
            <a:alphaModFix/>
          </a:blip>
          <a:srcRect b="31745"/>
          <a:stretch/>
        </p:blipFill>
        <p:spPr>
          <a:xfrm>
            <a:off x="7671150" y="4688726"/>
            <a:ext cx="675750" cy="454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6"/>
          <p:cNvGrpSpPr/>
          <p:nvPr/>
        </p:nvGrpSpPr>
        <p:grpSpPr>
          <a:xfrm>
            <a:off x="0" y="809153"/>
            <a:ext cx="9144000" cy="665100"/>
            <a:chOff x="0" y="809153"/>
            <a:chExt cx="9144000" cy="665100"/>
          </a:xfrm>
        </p:grpSpPr>
        <p:sp>
          <p:nvSpPr>
            <p:cNvPr id="63" name="Google Shape;63;p6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514800" y="1582775"/>
            <a:ext cx="29910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3897594" y="1582775"/>
            <a:ext cx="29910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6"/>
          <p:cNvPicPr preferRelativeResize="0"/>
          <p:nvPr/>
        </p:nvPicPr>
        <p:blipFill rotWithShape="1">
          <a:blip r:embed="rId3">
            <a:alphaModFix/>
          </a:blip>
          <a:srcRect t="24000"/>
          <a:stretch/>
        </p:blipFill>
        <p:spPr>
          <a:xfrm>
            <a:off x="6282250" y="0"/>
            <a:ext cx="1446375" cy="10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0024" y="2266737"/>
            <a:ext cx="1004350" cy="98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6"/>
          <p:cNvPicPr preferRelativeResize="0"/>
          <p:nvPr/>
        </p:nvPicPr>
        <p:blipFill rotWithShape="1">
          <a:blip r:embed="rId3">
            <a:alphaModFix/>
          </a:blip>
          <a:srcRect r="24408"/>
          <a:stretch/>
        </p:blipFill>
        <p:spPr>
          <a:xfrm>
            <a:off x="8277325" y="3336980"/>
            <a:ext cx="866675" cy="1135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7325" y="1248138"/>
            <a:ext cx="675747" cy="6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6650" y="532325"/>
            <a:ext cx="559400" cy="551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7"/>
          <p:cNvGrpSpPr/>
          <p:nvPr/>
        </p:nvGrpSpPr>
        <p:grpSpPr>
          <a:xfrm>
            <a:off x="0" y="809153"/>
            <a:ext cx="9144000" cy="665100"/>
            <a:chOff x="0" y="809153"/>
            <a:chExt cx="9144000" cy="665100"/>
          </a:xfrm>
        </p:grpSpPr>
        <p:sp>
          <p:nvSpPr>
            <p:cNvPr id="76" name="Google Shape;76;p7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514800" y="1582775"/>
            <a:ext cx="24894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2"/>
          </p:nvPr>
        </p:nvSpPr>
        <p:spPr>
          <a:xfrm>
            <a:off x="3295205" y="1582775"/>
            <a:ext cx="24894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3"/>
          </p:nvPr>
        </p:nvSpPr>
        <p:spPr>
          <a:xfrm>
            <a:off x="6075610" y="1582775"/>
            <a:ext cx="24894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7"/>
          <p:cNvPicPr preferRelativeResize="0"/>
          <p:nvPr/>
        </p:nvPicPr>
        <p:blipFill rotWithShape="1">
          <a:blip r:embed="rId3">
            <a:alphaModFix/>
          </a:blip>
          <a:srcRect t="24000"/>
          <a:stretch/>
        </p:blipFill>
        <p:spPr>
          <a:xfrm>
            <a:off x="5899875" y="0"/>
            <a:ext cx="1446375" cy="10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8675" y="1026200"/>
            <a:ext cx="675750" cy="66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7"/>
          <p:cNvPicPr preferRelativeResize="0"/>
          <p:nvPr/>
        </p:nvPicPr>
        <p:blipFill rotWithShape="1">
          <a:blip r:embed="rId3">
            <a:alphaModFix/>
          </a:blip>
          <a:srcRect r="58044"/>
          <a:stretch/>
        </p:blipFill>
        <p:spPr>
          <a:xfrm>
            <a:off x="8486650" y="2877225"/>
            <a:ext cx="675750" cy="15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8625" y="490650"/>
            <a:ext cx="675750" cy="66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8"/>
          <p:cNvPicPr preferRelativeResize="0"/>
          <p:nvPr/>
        </p:nvPicPr>
        <p:blipFill rotWithShape="1">
          <a:blip r:embed="rId2">
            <a:alphaModFix/>
          </a:blip>
          <a:srcRect b="31745"/>
          <a:stretch/>
        </p:blipFill>
        <p:spPr>
          <a:xfrm>
            <a:off x="7671150" y="4688726"/>
            <a:ext cx="675750" cy="454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8"/>
          <p:cNvGrpSpPr/>
          <p:nvPr/>
        </p:nvGrpSpPr>
        <p:grpSpPr>
          <a:xfrm>
            <a:off x="0" y="809153"/>
            <a:ext cx="9144000" cy="665100"/>
            <a:chOff x="0" y="809153"/>
            <a:chExt cx="9144000" cy="665100"/>
          </a:xfrm>
        </p:grpSpPr>
        <p:sp>
          <p:nvSpPr>
            <p:cNvPr id="90" name="Google Shape;90;p8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8"/>
          <p:cNvPicPr preferRelativeResize="0"/>
          <p:nvPr/>
        </p:nvPicPr>
        <p:blipFill rotWithShape="1">
          <a:blip r:embed="rId3">
            <a:alphaModFix/>
          </a:blip>
          <a:srcRect t="24000"/>
          <a:stretch/>
        </p:blipFill>
        <p:spPr>
          <a:xfrm>
            <a:off x="6282250" y="0"/>
            <a:ext cx="1446375" cy="10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0024" y="2266737"/>
            <a:ext cx="1004350" cy="98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8"/>
          <p:cNvPicPr preferRelativeResize="0"/>
          <p:nvPr/>
        </p:nvPicPr>
        <p:blipFill rotWithShape="1">
          <a:blip r:embed="rId3">
            <a:alphaModFix/>
          </a:blip>
          <a:srcRect r="24408"/>
          <a:stretch/>
        </p:blipFill>
        <p:spPr>
          <a:xfrm>
            <a:off x="8277325" y="3336980"/>
            <a:ext cx="866675" cy="1135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7325" y="1248138"/>
            <a:ext cx="675747" cy="6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small">
  <p:cSld name="TITLE_ONL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9"/>
          <p:cNvGrpSpPr/>
          <p:nvPr/>
        </p:nvGrpSpPr>
        <p:grpSpPr>
          <a:xfrm rot="5400000">
            <a:off x="4284135" y="-1236127"/>
            <a:ext cx="575700" cy="3047954"/>
            <a:chOff x="0" y="809153"/>
            <a:chExt cx="575700" cy="665100"/>
          </a:xfrm>
        </p:grpSpPr>
        <p:sp>
          <p:nvSpPr>
            <p:cNvPr id="100" name="Google Shape;100;p9"/>
            <p:cNvSpPr/>
            <p:nvPr/>
          </p:nvSpPr>
          <p:spPr>
            <a:xfrm>
              <a:off x="0" y="809153"/>
              <a:ext cx="575700" cy="665100"/>
            </a:xfrm>
            <a:prstGeom prst="rect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3048003" y="90300"/>
            <a:ext cx="3048000" cy="48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475" y="2416469"/>
            <a:ext cx="595150" cy="58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7447" y="232387"/>
            <a:ext cx="595150" cy="58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105" y="3969625"/>
            <a:ext cx="929773" cy="9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9"/>
          <p:cNvPicPr preferRelativeResize="0"/>
          <p:nvPr/>
        </p:nvPicPr>
        <p:blipFill rotWithShape="1">
          <a:blip r:embed="rId3">
            <a:alphaModFix/>
          </a:blip>
          <a:srcRect t="30623"/>
          <a:stretch/>
        </p:blipFill>
        <p:spPr>
          <a:xfrm>
            <a:off x="315900" y="0"/>
            <a:ext cx="1732350" cy="11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325" y="1351150"/>
            <a:ext cx="710100" cy="6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3925" y="3686350"/>
            <a:ext cx="841700" cy="8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9"/>
          <p:cNvPicPr preferRelativeResize="0"/>
          <p:nvPr/>
        </p:nvPicPr>
        <p:blipFill rotWithShape="1">
          <a:blip r:embed="rId3">
            <a:alphaModFix/>
          </a:blip>
          <a:srcRect r="28769"/>
          <a:stretch/>
        </p:blipFill>
        <p:spPr>
          <a:xfrm>
            <a:off x="7910125" y="182975"/>
            <a:ext cx="1233875" cy="17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9"/>
          <p:cNvPicPr preferRelativeResize="0"/>
          <p:nvPr/>
        </p:nvPicPr>
        <p:blipFill rotWithShape="1">
          <a:blip r:embed="rId3">
            <a:alphaModFix/>
          </a:blip>
          <a:srcRect l="29303"/>
          <a:stretch/>
        </p:blipFill>
        <p:spPr>
          <a:xfrm>
            <a:off x="0" y="2680300"/>
            <a:ext cx="315900" cy="4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with frame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1600" y="303725"/>
            <a:ext cx="768250" cy="7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0"/>
          <p:cNvSpPr/>
          <p:nvPr/>
        </p:nvSpPr>
        <p:spPr>
          <a:xfrm>
            <a:off x="0" y="665100"/>
            <a:ext cx="8478900" cy="3813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476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10"/>
          <p:cNvGrpSpPr/>
          <p:nvPr/>
        </p:nvGrpSpPr>
        <p:grpSpPr>
          <a:xfrm>
            <a:off x="0" y="885350"/>
            <a:ext cx="8478900" cy="665103"/>
            <a:chOff x="0" y="809150"/>
            <a:chExt cx="8478900" cy="665103"/>
          </a:xfrm>
        </p:grpSpPr>
        <p:sp>
          <p:nvSpPr>
            <p:cNvPr id="116" name="Google Shape;116;p10"/>
            <p:cNvSpPr/>
            <p:nvPr/>
          </p:nvSpPr>
          <p:spPr>
            <a:xfrm>
              <a:off x="0" y="809150"/>
              <a:ext cx="8478900" cy="66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514800" y="885350"/>
            <a:ext cx="76977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10"/>
          <p:cNvPicPr preferRelativeResize="0"/>
          <p:nvPr/>
        </p:nvPicPr>
        <p:blipFill rotWithShape="1">
          <a:blip r:embed="rId4">
            <a:alphaModFix/>
          </a:blip>
          <a:srcRect t="24000"/>
          <a:stretch/>
        </p:blipFill>
        <p:spPr>
          <a:xfrm>
            <a:off x="5180775" y="0"/>
            <a:ext cx="1537525" cy="11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1775" y="1364650"/>
            <a:ext cx="809950" cy="7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0"/>
          <p:cNvPicPr preferRelativeResize="0"/>
          <p:nvPr/>
        </p:nvPicPr>
        <p:blipFill rotWithShape="1">
          <a:blip r:embed="rId4">
            <a:alphaModFix/>
          </a:blip>
          <a:srcRect r="65933"/>
          <a:stretch/>
        </p:blipFill>
        <p:spPr>
          <a:xfrm>
            <a:off x="8595300" y="2877225"/>
            <a:ext cx="548701" cy="15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7150" y="4289726"/>
            <a:ext cx="675747" cy="6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0"/>
          <p:cNvPicPr preferRelativeResize="0"/>
          <p:nvPr/>
        </p:nvPicPr>
        <p:blipFill rotWithShape="1">
          <a:blip r:embed="rId3">
            <a:alphaModFix/>
          </a:blip>
          <a:srcRect b="31745"/>
          <a:stretch/>
        </p:blipFill>
        <p:spPr>
          <a:xfrm>
            <a:off x="7671150" y="4626473"/>
            <a:ext cx="768250" cy="517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4800" y="1582772"/>
            <a:ext cx="6373800" cy="2889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Encode Sans Semi Condensed Light"/>
              <a:buChar char="▸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■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forms.gle/2PScavkQRnv85G4G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tudentprivacy.ed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VJbenwzR1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d914EnpU4Fo&amp;t=20s" TargetMode="External"/><Relationship Id="rId4" Type="http://schemas.openxmlformats.org/officeDocument/2006/relationships/hyperlink" Target="https://www.youtube.com/watch?time_continue=17&amp;v=W-zhhSQDD1U&amp;feature=emb_titl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ctrTitle"/>
          </p:nvPr>
        </p:nvSpPr>
        <p:spPr>
          <a:xfrm>
            <a:off x="1708298" y="1623237"/>
            <a:ext cx="6627628" cy="196347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Training Guide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>School Safety  </a:t>
            </a:r>
            <a:br>
              <a:rPr lang="en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>COVID-19 Pandemic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A63EA2-B2EC-41DE-95CC-72019F534305}"/>
              </a:ext>
            </a:extLst>
          </p:cNvPr>
          <p:cNvSpPr txBox="1"/>
          <p:nvPr/>
        </p:nvSpPr>
        <p:spPr>
          <a:xfrm>
            <a:off x="3771014" y="602512"/>
            <a:ext cx="2577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Office of Catholic Education</a:t>
            </a:r>
          </a:p>
        </p:txBody>
      </p:sp>
      <p:pic>
        <p:nvPicPr>
          <p:cNvPr id="6" name="Picture 5" descr="A picture containing game&#10;&#10;Description automatically generated">
            <a:extLst>
              <a:ext uri="{FF2B5EF4-FFF2-40B4-BE49-F238E27FC236}">
                <a16:creationId xmlns:a16="http://schemas.microsoft.com/office/drawing/2014/main" id="{D68EDD07-A697-4B24-8B67-E136A8F0D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99" y="149299"/>
            <a:ext cx="2029398" cy="29478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Confidentiality</a:t>
            </a:r>
            <a:endParaRPr dirty="0"/>
          </a:p>
        </p:txBody>
      </p:sp>
      <p:sp>
        <p:nvSpPr>
          <p:cNvPr id="223" name="Google Shape;223;p23"/>
          <p:cNvSpPr txBox="1">
            <a:spLocks noGrp="1"/>
          </p:cNvSpPr>
          <p:nvPr>
            <p:ph type="body" idx="1"/>
          </p:nvPr>
        </p:nvSpPr>
        <p:spPr>
          <a:xfrm>
            <a:off x="514800" y="1582775"/>
            <a:ext cx="2489400" cy="338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 dirty="0"/>
              <a:t>Never</a:t>
            </a:r>
            <a:endParaRPr sz="30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Share information or hearsay about students  with other parents, staff members, students, etc.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b="1" dirty="0"/>
              <a:t>Administrative Handbook-Policy 4620, 8153</a:t>
            </a:r>
            <a:endParaRPr sz="1000" b="1" dirty="0"/>
          </a:p>
        </p:txBody>
      </p:sp>
      <p:sp>
        <p:nvSpPr>
          <p:cNvPr id="224" name="Google Shape;224;p23"/>
          <p:cNvSpPr txBox="1">
            <a:spLocks noGrp="1"/>
          </p:cNvSpPr>
          <p:nvPr>
            <p:ph type="body" idx="2"/>
          </p:nvPr>
        </p:nvSpPr>
        <p:spPr>
          <a:xfrm>
            <a:off x="3295205" y="1582775"/>
            <a:ext cx="24894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/>
              <a:t>Never</a:t>
            </a:r>
            <a:endParaRPr sz="30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Share information or hearsay about colleagues with other.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Administrative Handbook-Policy 3510, 8153 </a:t>
            </a:r>
            <a:endParaRPr sz="1200" b="1"/>
          </a:p>
        </p:txBody>
      </p:sp>
      <p:sp>
        <p:nvSpPr>
          <p:cNvPr id="225" name="Google Shape;225;p23"/>
          <p:cNvSpPr txBox="1">
            <a:spLocks noGrp="1"/>
          </p:cNvSpPr>
          <p:nvPr>
            <p:ph type="body" idx="3"/>
          </p:nvPr>
        </p:nvSpPr>
        <p:spPr>
          <a:xfrm>
            <a:off x="6075610" y="1582775"/>
            <a:ext cx="24894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/>
              <a:t>Always</a:t>
            </a:r>
            <a:endParaRPr sz="30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Refer questions about other students and staff members to your administrator.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Administrative Policy-3510, 4410</a:t>
            </a:r>
            <a:endParaRPr sz="1200"/>
          </a:p>
        </p:txBody>
      </p:sp>
      <p:sp>
        <p:nvSpPr>
          <p:cNvPr id="226" name="Google Shape;226;p2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 txBox="1">
            <a:spLocks noGrp="1"/>
          </p:cNvSpPr>
          <p:nvPr>
            <p:ph type="subTitle" idx="4294967295"/>
          </p:nvPr>
        </p:nvSpPr>
        <p:spPr>
          <a:xfrm>
            <a:off x="518800" y="3411550"/>
            <a:ext cx="51738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i="1" dirty="0"/>
              <a:t>Continued Preparedness</a:t>
            </a:r>
            <a:endParaRPr b="1" i="1" dirty="0"/>
          </a:p>
        </p:txBody>
      </p:sp>
      <p:sp>
        <p:nvSpPr>
          <p:cNvPr id="232" name="Google Shape;232;p24"/>
          <p:cNvSpPr txBox="1">
            <a:spLocks noGrp="1"/>
          </p:cNvSpPr>
          <p:nvPr>
            <p:ph type="ctrTitle" idx="4294967295"/>
          </p:nvPr>
        </p:nvSpPr>
        <p:spPr>
          <a:xfrm>
            <a:off x="518800" y="395650"/>
            <a:ext cx="5173800" cy="3033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 dirty="0"/>
              <a:t>What if we have to shut down again?</a:t>
            </a:r>
            <a:endParaRPr sz="6400" dirty="0"/>
          </a:p>
        </p:txBody>
      </p:sp>
      <p:sp>
        <p:nvSpPr>
          <p:cNvPr id="233" name="Google Shape;233;p2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34" name="Google Shape;234;p24"/>
          <p:cNvGrpSpPr/>
          <p:nvPr/>
        </p:nvGrpSpPr>
        <p:grpSpPr>
          <a:xfrm>
            <a:off x="6957674" y="2087092"/>
            <a:ext cx="1130198" cy="1130198"/>
            <a:chOff x="8762414" y="2939573"/>
            <a:chExt cx="457200" cy="457200"/>
          </a:xfrm>
        </p:grpSpPr>
        <p:sp>
          <p:nvSpPr>
            <p:cNvPr id="235" name="Google Shape;235;p24"/>
            <p:cNvSpPr/>
            <p:nvPr/>
          </p:nvSpPr>
          <p:spPr>
            <a:xfrm>
              <a:off x="9010064" y="3034823"/>
              <a:ext cx="209550" cy="66675"/>
            </a:xfrm>
            <a:custGeom>
              <a:avLst/>
              <a:gdLst/>
              <a:ahLst/>
              <a:cxnLst/>
              <a:rect l="l" t="t" r="r" b="b"/>
              <a:pathLst>
                <a:path w="209550" h="66675" extrusionOk="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9029114" y="3120548"/>
              <a:ext cx="171450" cy="276225"/>
            </a:xfrm>
            <a:custGeom>
              <a:avLst/>
              <a:gdLst/>
              <a:ahLst/>
              <a:cxnLst/>
              <a:rect l="l" t="t" r="r" b="b"/>
              <a:pathLst>
                <a:path w="171450" h="276225" extrusionOk="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8762414" y="2939573"/>
              <a:ext cx="200025" cy="457200"/>
            </a:xfrm>
            <a:custGeom>
              <a:avLst/>
              <a:gdLst/>
              <a:ahLst/>
              <a:cxnLst/>
              <a:rect l="l" t="t" r="r" b="b"/>
              <a:pathLst>
                <a:path w="200025" h="457200" extrusionOk="0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24"/>
          <p:cNvSpPr/>
          <p:nvPr/>
        </p:nvSpPr>
        <p:spPr>
          <a:xfrm>
            <a:off x="7232451" y="1416429"/>
            <a:ext cx="580644" cy="580644"/>
          </a:xfrm>
          <a:custGeom>
            <a:avLst/>
            <a:gdLst/>
            <a:ahLst/>
            <a:cxnLst/>
            <a:rect l="l" t="t" r="r" b="b"/>
            <a:pathLst>
              <a:path w="457200" h="457200" extrusionOk="0">
                <a:moveTo>
                  <a:pt x="438150" y="209550"/>
                </a:moveTo>
                <a:lnTo>
                  <a:pt x="399098" y="209550"/>
                </a:lnTo>
                <a:cubicBezTo>
                  <a:pt x="395288" y="176213"/>
                  <a:pt x="381953" y="146685"/>
                  <a:pt x="362903" y="121920"/>
                </a:cubicBezTo>
                <a:lnTo>
                  <a:pt x="395288" y="89535"/>
                </a:lnTo>
                <a:cubicBezTo>
                  <a:pt x="402908" y="81915"/>
                  <a:pt x="402908" y="70485"/>
                  <a:pt x="395288" y="62865"/>
                </a:cubicBezTo>
                <a:cubicBezTo>
                  <a:pt x="387668" y="55245"/>
                  <a:pt x="376238" y="55245"/>
                  <a:pt x="368618" y="62865"/>
                </a:cubicBezTo>
                <a:lnTo>
                  <a:pt x="336233" y="95250"/>
                </a:lnTo>
                <a:cubicBezTo>
                  <a:pt x="311468" y="75248"/>
                  <a:pt x="280988" y="62865"/>
                  <a:pt x="248603" y="59055"/>
                </a:cubicBezTo>
                <a:lnTo>
                  <a:pt x="248603" y="19050"/>
                </a:lnTo>
                <a:cubicBezTo>
                  <a:pt x="248603" y="8573"/>
                  <a:pt x="240030" y="0"/>
                  <a:pt x="229553" y="0"/>
                </a:cubicBezTo>
                <a:cubicBezTo>
                  <a:pt x="219075" y="0"/>
                  <a:pt x="210503" y="8573"/>
                  <a:pt x="210503" y="19050"/>
                </a:cubicBezTo>
                <a:lnTo>
                  <a:pt x="210503" y="58103"/>
                </a:lnTo>
                <a:cubicBezTo>
                  <a:pt x="177165" y="61913"/>
                  <a:pt x="147638" y="75248"/>
                  <a:pt x="122873" y="94298"/>
                </a:cubicBezTo>
                <a:lnTo>
                  <a:pt x="89535" y="62865"/>
                </a:lnTo>
                <a:cubicBezTo>
                  <a:pt x="81915" y="55245"/>
                  <a:pt x="70485" y="55245"/>
                  <a:pt x="62865" y="62865"/>
                </a:cubicBezTo>
                <a:cubicBezTo>
                  <a:pt x="55245" y="70485"/>
                  <a:pt x="55245" y="81915"/>
                  <a:pt x="62865" y="89535"/>
                </a:cubicBezTo>
                <a:lnTo>
                  <a:pt x="95250" y="121920"/>
                </a:lnTo>
                <a:cubicBezTo>
                  <a:pt x="75248" y="146685"/>
                  <a:pt x="62865" y="177165"/>
                  <a:pt x="59055" y="209550"/>
                </a:cubicBezTo>
                <a:lnTo>
                  <a:pt x="19050" y="209550"/>
                </a:lnTo>
                <a:cubicBezTo>
                  <a:pt x="8573" y="209550"/>
                  <a:pt x="0" y="218123"/>
                  <a:pt x="0" y="228600"/>
                </a:cubicBezTo>
                <a:cubicBezTo>
                  <a:pt x="0" y="239078"/>
                  <a:pt x="8573" y="247650"/>
                  <a:pt x="19050" y="247650"/>
                </a:cubicBezTo>
                <a:lnTo>
                  <a:pt x="58103" y="247650"/>
                </a:lnTo>
                <a:cubicBezTo>
                  <a:pt x="61913" y="280988"/>
                  <a:pt x="75248" y="310515"/>
                  <a:pt x="94298" y="335280"/>
                </a:cubicBezTo>
                <a:lnTo>
                  <a:pt x="61913" y="367665"/>
                </a:lnTo>
                <a:cubicBezTo>
                  <a:pt x="54293" y="375285"/>
                  <a:pt x="54293" y="386715"/>
                  <a:pt x="61913" y="394335"/>
                </a:cubicBezTo>
                <a:cubicBezTo>
                  <a:pt x="66675" y="398145"/>
                  <a:pt x="71438" y="400050"/>
                  <a:pt x="76200" y="400050"/>
                </a:cubicBezTo>
                <a:cubicBezTo>
                  <a:pt x="80963" y="400050"/>
                  <a:pt x="85725" y="398145"/>
                  <a:pt x="89535" y="394335"/>
                </a:cubicBezTo>
                <a:lnTo>
                  <a:pt x="121920" y="361950"/>
                </a:lnTo>
                <a:cubicBezTo>
                  <a:pt x="146685" y="381953"/>
                  <a:pt x="177165" y="394335"/>
                  <a:pt x="209550" y="398145"/>
                </a:cubicBezTo>
                <a:lnTo>
                  <a:pt x="209550" y="438150"/>
                </a:lnTo>
                <a:cubicBezTo>
                  <a:pt x="209550" y="448628"/>
                  <a:pt x="218123" y="457200"/>
                  <a:pt x="228600" y="457200"/>
                </a:cubicBezTo>
                <a:cubicBezTo>
                  <a:pt x="239078" y="457200"/>
                  <a:pt x="247650" y="448628"/>
                  <a:pt x="247650" y="438150"/>
                </a:cubicBezTo>
                <a:lnTo>
                  <a:pt x="247650" y="399098"/>
                </a:lnTo>
                <a:cubicBezTo>
                  <a:pt x="280988" y="395288"/>
                  <a:pt x="310515" y="381953"/>
                  <a:pt x="335280" y="362903"/>
                </a:cubicBezTo>
                <a:lnTo>
                  <a:pt x="367665" y="395288"/>
                </a:lnTo>
                <a:cubicBezTo>
                  <a:pt x="371475" y="398145"/>
                  <a:pt x="376238" y="400050"/>
                  <a:pt x="381000" y="400050"/>
                </a:cubicBezTo>
                <a:cubicBezTo>
                  <a:pt x="385763" y="400050"/>
                  <a:pt x="390525" y="398145"/>
                  <a:pt x="394335" y="394335"/>
                </a:cubicBezTo>
                <a:cubicBezTo>
                  <a:pt x="401955" y="386715"/>
                  <a:pt x="401955" y="375285"/>
                  <a:pt x="394335" y="367665"/>
                </a:cubicBezTo>
                <a:lnTo>
                  <a:pt x="361950" y="335280"/>
                </a:lnTo>
                <a:cubicBezTo>
                  <a:pt x="381953" y="310515"/>
                  <a:pt x="394335" y="280035"/>
                  <a:pt x="398145" y="247650"/>
                </a:cubicBezTo>
                <a:lnTo>
                  <a:pt x="438150" y="247650"/>
                </a:lnTo>
                <a:cubicBezTo>
                  <a:pt x="448628" y="247650"/>
                  <a:pt x="457200" y="239078"/>
                  <a:pt x="457200" y="228600"/>
                </a:cubicBezTo>
                <a:cubicBezTo>
                  <a:pt x="457200" y="218123"/>
                  <a:pt x="448628" y="209550"/>
                  <a:pt x="438150" y="209550"/>
                </a:cubicBezTo>
                <a:close/>
                <a:moveTo>
                  <a:pt x="185738" y="114300"/>
                </a:moveTo>
                <a:cubicBezTo>
                  <a:pt x="203835" y="114300"/>
                  <a:pt x="219075" y="129540"/>
                  <a:pt x="219075" y="147638"/>
                </a:cubicBezTo>
                <a:cubicBezTo>
                  <a:pt x="219075" y="165735"/>
                  <a:pt x="203835" y="180975"/>
                  <a:pt x="185738" y="180975"/>
                </a:cubicBezTo>
                <a:cubicBezTo>
                  <a:pt x="167640" y="180975"/>
                  <a:pt x="152400" y="165735"/>
                  <a:pt x="152400" y="147638"/>
                </a:cubicBezTo>
                <a:cubicBezTo>
                  <a:pt x="152400" y="129540"/>
                  <a:pt x="167640" y="114300"/>
                  <a:pt x="185738" y="114300"/>
                </a:cubicBezTo>
                <a:close/>
                <a:moveTo>
                  <a:pt x="180975" y="333375"/>
                </a:moveTo>
                <a:cubicBezTo>
                  <a:pt x="149543" y="333375"/>
                  <a:pt x="123825" y="307658"/>
                  <a:pt x="123825" y="276225"/>
                </a:cubicBezTo>
                <a:cubicBezTo>
                  <a:pt x="123825" y="244793"/>
                  <a:pt x="149543" y="219075"/>
                  <a:pt x="180975" y="219075"/>
                </a:cubicBezTo>
                <a:cubicBezTo>
                  <a:pt x="212408" y="219075"/>
                  <a:pt x="238125" y="244793"/>
                  <a:pt x="238125" y="276225"/>
                </a:cubicBezTo>
                <a:cubicBezTo>
                  <a:pt x="238125" y="307658"/>
                  <a:pt x="212408" y="333375"/>
                  <a:pt x="180975" y="333375"/>
                </a:cubicBezTo>
                <a:close/>
                <a:moveTo>
                  <a:pt x="295275" y="323850"/>
                </a:moveTo>
                <a:cubicBezTo>
                  <a:pt x="284798" y="323850"/>
                  <a:pt x="276225" y="315278"/>
                  <a:pt x="276225" y="304800"/>
                </a:cubicBezTo>
                <a:cubicBezTo>
                  <a:pt x="276225" y="294323"/>
                  <a:pt x="284798" y="285750"/>
                  <a:pt x="295275" y="285750"/>
                </a:cubicBezTo>
                <a:cubicBezTo>
                  <a:pt x="305753" y="285750"/>
                  <a:pt x="314325" y="294323"/>
                  <a:pt x="314325" y="304800"/>
                </a:cubicBezTo>
                <a:cubicBezTo>
                  <a:pt x="314325" y="315278"/>
                  <a:pt x="305753" y="323850"/>
                  <a:pt x="295275" y="323850"/>
                </a:cubicBezTo>
                <a:close/>
                <a:moveTo>
                  <a:pt x="300038" y="238125"/>
                </a:moveTo>
                <a:cubicBezTo>
                  <a:pt x="276225" y="238125"/>
                  <a:pt x="257175" y="219075"/>
                  <a:pt x="257175" y="195263"/>
                </a:cubicBezTo>
                <a:cubicBezTo>
                  <a:pt x="257175" y="171450"/>
                  <a:pt x="276225" y="152400"/>
                  <a:pt x="300038" y="152400"/>
                </a:cubicBezTo>
                <a:cubicBezTo>
                  <a:pt x="323850" y="152400"/>
                  <a:pt x="342900" y="171450"/>
                  <a:pt x="342900" y="195263"/>
                </a:cubicBezTo>
                <a:cubicBezTo>
                  <a:pt x="342900" y="219075"/>
                  <a:pt x="323850" y="238125"/>
                  <a:pt x="300038" y="2381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4"/>
          <p:cNvSpPr/>
          <p:nvPr/>
        </p:nvSpPr>
        <p:spPr>
          <a:xfrm>
            <a:off x="5921714" y="990545"/>
            <a:ext cx="1130427" cy="1130427"/>
          </a:xfrm>
          <a:custGeom>
            <a:avLst/>
            <a:gdLst/>
            <a:ahLst/>
            <a:cxnLst/>
            <a:rect l="l" t="t" r="r" b="b"/>
            <a:pathLst>
              <a:path w="457200" h="457200" extrusionOk="0">
                <a:moveTo>
                  <a:pt x="442913" y="180975"/>
                </a:moveTo>
                <a:cubicBezTo>
                  <a:pt x="435023" y="180974"/>
                  <a:pt x="428626" y="187368"/>
                  <a:pt x="428625" y="195258"/>
                </a:cubicBezTo>
                <a:cubicBezTo>
                  <a:pt x="428625" y="195260"/>
                  <a:pt x="428625" y="195261"/>
                  <a:pt x="428625" y="195263"/>
                </a:cubicBezTo>
                <a:lnTo>
                  <a:pt x="428625" y="209550"/>
                </a:lnTo>
                <a:lnTo>
                  <a:pt x="389308" y="209550"/>
                </a:lnTo>
                <a:cubicBezTo>
                  <a:pt x="385830" y="179926"/>
                  <a:pt x="374190" y="151851"/>
                  <a:pt x="355685" y="128457"/>
                </a:cubicBezTo>
                <a:lnTo>
                  <a:pt x="383510" y="100631"/>
                </a:lnTo>
                <a:lnTo>
                  <a:pt x="394709" y="110114"/>
                </a:lnTo>
                <a:cubicBezTo>
                  <a:pt x="400281" y="115700"/>
                  <a:pt x="409327" y="115711"/>
                  <a:pt x="414914" y="110139"/>
                </a:cubicBezTo>
                <a:cubicBezTo>
                  <a:pt x="420500" y="104565"/>
                  <a:pt x="420511" y="95520"/>
                  <a:pt x="414938" y="89934"/>
                </a:cubicBezTo>
                <a:cubicBezTo>
                  <a:pt x="414930" y="89926"/>
                  <a:pt x="414922" y="89918"/>
                  <a:pt x="414915" y="89911"/>
                </a:cubicBezTo>
                <a:lnTo>
                  <a:pt x="367291" y="42286"/>
                </a:lnTo>
                <a:cubicBezTo>
                  <a:pt x="361712" y="36706"/>
                  <a:pt x="352666" y="36706"/>
                  <a:pt x="347086" y="42285"/>
                </a:cubicBezTo>
                <a:cubicBezTo>
                  <a:pt x="341507" y="47864"/>
                  <a:pt x="341506" y="56910"/>
                  <a:pt x="347085" y="62489"/>
                </a:cubicBezTo>
                <a:lnTo>
                  <a:pt x="356569" y="73689"/>
                </a:lnTo>
                <a:lnTo>
                  <a:pt x="328743" y="101515"/>
                </a:lnTo>
                <a:cubicBezTo>
                  <a:pt x="305349" y="83012"/>
                  <a:pt x="277274" y="71372"/>
                  <a:pt x="247650" y="67894"/>
                </a:cubicBezTo>
                <a:lnTo>
                  <a:pt x="247650" y="28575"/>
                </a:lnTo>
                <a:lnTo>
                  <a:pt x="261938" y="28575"/>
                </a:lnTo>
                <a:cubicBezTo>
                  <a:pt x="269828" y="28575"/>
                  <a:pt x="276225" y="22178"/>
                  <a:pt x="276225" y="14288"/>
                </a:cubicBezTo>
                <a:cubicBezTo>
                  <a:pt x="276225" y="6397"/>
                  <a:pt x="269828" y="0"/>
                  <a:pt x="261938" y="0"/>
                </a:cubicBezTo>
                <a:lnTo>
                  <a:pt x="195263" y="0"/>
                </a:lnTo>
                <a:cubicBezTo>
                  <a:pt x="187372" y="0"/>
                  <a:pt x="180975" y="6397"/>
                  <a:pt x="180975" y="14288"/>
                </a:cubicBezTo>
                <a:cubicBezTo>
                  <a:pt x="180975" y="22178"/>
                  <a:pt x="187372" y="28575"/>
                  <a:pt x="195263" y="28575"/>
                </a:cubicBezTo>
                <a:lnTo>
                  <a:pt x="209550" y="28575"/>
                </a:lnTo>
                <a:lnTo>
                  <a:pt x="209550" y="67894"/>
                </a:lnTo>
                <a:cubicBezTo>
                  <a:pt x="179926" y="71372"/>
                  <a:pt x="151851" y="83012"/>
                  <a:pt x="128457" y="101515"/>
                </a:cubicBezTo>
                <a:lnTo>
                  <a:pt x="100631" y="73689"/>
                </a:lnTo>
                <a:lnTo>
                  <a:pt x="110115" y="62489"/>
                </a:lnTo>
                <a:cubicBezTo>
                  <a:pt x="115694" y="56910"/>
                  <a:pt x="115694" y="47864"/>
                  <a:pt x="110114" y="42285"/>
                </a:cubicBezTo>
                <a:cubicBezTo>
                  <a:pt x="104534" y="36706"/>
                  <a:pt x="95488" y="36706"/>
                  <a:pt x="89910" y="42286"/>
                </a:cubicBezTo>
                <a:lnTo>
                  <a:pt x="43382" y="89911"/>
                </a:lnTo>
                <a:cubicBezTo>
                  <a:pt x="37817" y="95504"/>
                  <a:pt x="37839" y="104550"/>
                  <a:pt x="43433" y="110116"/>
                </a:cubicBezTo>
                <a:cubicBezTo>
                  <a:pt x="49007" y="115661"/>
                  <a:pt x="58015" y="115661"/>
                  <a:pt x="63588" y="110115"/>
                </a:cubicBezTo>
                <a:lnTo>
                  <a:pt x="73691" y="100631"/>
                </a:lnTo>
                <a:lnTo>
                  <a:pt x="101516" y="128457"/>
                </a:lnTo>
                <a:cubicBezTo>
                  <a:pt x="83011" y="151851"/>
                  <a:pt x="71370" y="179926"/>
                  <a:pt x="67892" y="209550"/>
                </a:cubicBezTo>
                <a:lnTo>
                  <a:pt x="28575" y="209550"/>
                </a:lnTo>
                <a:lnTo>
                  <a:pt x="28575" y="195263"/>
                </a:lnTo>
                <a:cubicBezTo>
                  <a:pt x="28575" y="187372"/>
                  <a:pt x="22178" y="180975"/>
                  <a:pt x="14288" y="180975"/>
                </a:cubicBezTo>
                <a:cubicBezTo>
                  <a:pt x="6397" y="180975"/>
                  <a:pt x="0" y="187372"/>
                  <a:pt x="0" y="195263"/>
                </a:cubicBezTo>
                <a:lnTo>
                  <a:pt x="0" y="261938"/>
                </a:lnTo>
                <a:cubicBezTo>
                  <a:pt x="0" y="269828"/>
                  <a:pt x="6397" y="276225"/>
                  <a:pt x="14288" y="276225"/>
                </a:cubicBezTo>
                <a:cubicBezTo>
                  <a:pt x="22178" y="276225"/>
                  <a:pt x="28575" y="269828"/>
                  <a:pt x="28575" y="261938"/>
                </a:cubicBezTo>
                <a:lnTo>
                  <a:pt x="28575" y="247650"/>
                </a:lnTo>
                <a:lnTo>
                  <a:pt x="67892" y="247650"/>
                </a:lnTo>
                <a:cubicBezTo>
                  <a:pt x="71370" y="277274"/>
                  <a:pt x="83011" y="305349"/>
                  <a:pt x="101516" y="328743"/>
                </a:cubicBezTo>
                <a:lnTo>
                  <a:pt x="73691" y="356569"/>
                </a:lnTo>
                <a:lnTo>
                  <a:pt x="62491" y="347085"/>
                </a:lnTo>
                <a:cubicBezTo>
                  <a:pt x="56906" y="341512"/>
                  <a:pt x="47860" y="341522"/>
                  <a:pt x="42287" y="347107"/>
                </a:cubicBezTo>
                <a:cubicBezTo>
                  <a:pt x="36722" y="352684"/>
                  <a:pt x="36722" y="361712"/>
                  <a:pt x="42285" y="367290"/>
                </a:cubicBezTo>
                <a:lnTo>
                  <a:pt x="89910" y="414915"/>
                </a:lnTo>
                <a:cubicBezTo>
                  <a:pt x="95488" y="420494"/>
                  <a:pt x="104534" y="420494"/>
                  <a:pt x="110114" y="414915"/>
                </a:cubicBezTo>
                <a:cubicBezTo>
                  <a:pt x="115694" y="409336"/>
                  <a:pt x="115694" y="400290"/>
                  <a:pt x="110115" y="394710"/>
                </a:cubicBezTo>
                <a:lnTo>
                  <a:pt x="100631" y="383512"/>
                </a:lnTo>
                <a:lnTo>
                  <a:pt x="128456" y="355685"/>
                </a:lnTo>
                <a:cubicBezTo>
                  <a:pt x="151851" y="374189"/>
                  <a:pt x="179926" y="385828"/>
                  <a:pt x="209550" y="389307"/>
                </a:cubicBezTo>
                <a:lnTo>
                  <a:pt x="209550" y="428625"/>
                </a:lnTo>
                <a:lnTo>
                  <a:pt x="195263" y="428625"/>
                </a:lnTo>
                <a:cubicBezTo>
                  <a:pt x="187372" y="428625"/>
                  <a:pt x="180975" y="435022"/>
                  <a:pt x="180975" y="442913"/>
                </a:cubicBezTo>
                <a:cubicBezTo>
                  <a:pt x="180975" y="450803"/>
                  <a:pt x="187372" y="457200"/>
                  <a:pt x="195263" y="457200"/>
                </a:cubicBezTo>
                <a:lnTo>
                  <a:pt x="261938" y="457200"/>
                </a:lnTo>
                <a:cubicBezTo>
                  <a:pt x="269828" y="457200"/>
                  <a:pt x="276225" y="450803"/>
                  <a:pt x="276225" y="442913"/>
                </a:cubicBezTo>
                <a:cubicBezTo>
                  <a:pt x="276225" y="435022"/>
                  <a:pt x="269828" y="428625"/>
                  <a:pt x="261938" y="428625"/>
                </a:cubicBezTo>
                <a:lnTo>
                  <a:pt x="247650" y="428625"/>
                </a:lnTo>
                <a:lnTo>
                  <a:pt x="247650" y="389307"/>
                </a:lnTo>
                <a:cubicBezTo>
                  <a:pt x="277274" y="385828"/>
                  <a:pt x="305349" y="374189"/>
                  <a:pt x="328744" y="355685"/>
                </a:cubicBezTo>
                <a:lnTo>
                  <a:pt x="356569" y="383512"/>
                </a:lnTo>
                <a:lnTo>
                  <a:pt x="347085" y="394710"/>
                </a:lnTo>
                <a:cubicBezTo>
                  <a:pt x="341506" y="400290"/>
                  <a:pt x="341506" y="409336"/>
                  <a:pt x="347086" y="414915"/>
                </a:cubicBezTo>
                <a:cubicBezTo>
                  <a:pt x="352666" y="420494"/>
                  <a:pt x="361712" y="420494"/>
                  <a:pt x="367291" y="414915"/>
                </a:cubicBezTo>
                <a:lnTo>
                  <a:pt x="414915" y="367290"/>
                </a:lnTo>
                <a:cubicBezTo>
                  <a:pt x="420500" y="361716"/>
                  <a:pt x="420510" y="352670"/>
                  <a:pt x="414937" y="347084"/>
                </a:cubicBezTo>
                <a:cubicBezTo>
                  <a:pt x="409363" y="341499"/>
                  <a:pt x="400317" y="341489"/>
                  <a:pt x="394731" y="347063"/>
                </a:cubicBezTo>
                <a:cubicBezTo>
                  <a:pt x="394724" y="347071"/>
                  <a:pt x="394716" y="347079"/>
                  <a:pt x="394709" y="347085"/>
                </a:cubicBezTo>
                <a:lnTo>
                  <a:pt x="383509" y="356569"/>
                </a:lnTo>
                <a:lnTo>
                  <a:pt x="355684" y="328743"/>
                </a:lnTo>
                <a:cubicBezTo>
                  <a:pt x="374189" y="305349"/>
                  <a:pt x="385830" y="277274"/>
                  <a:pt x="389308" y="247650"/>
                </a:cubicBezTo>
                <a:lnTo>
                  <a:pt x="428625" y="247650"/>
                </a:lnTo>
                <a:lnTo>
                  <a:pt x="428625" y="261938"/>
                </a:lnTo>
                <a:cubicBezTo>
                  <a:pt x="428625" y="269828"/>
                  <a:pt x="435022" y="276225"/>
                  <a:pt x="442913" y="276225"/>
                </a:cubicBezTo>
                <a:cubicBezTo>
                  <a:pt x="450803" y="276225"/>
                  <a:pt x="457200" y="269828"/>
                  <a:pt x="457200" y="261938"/>
                </a:cubicBezTo>
                <a:lnTo>
                  <a:pt x="457200" y="195263"/>
                </a:lnTo>
                <a:cubicBezTo>
                  <a:pt x="457201" y="187373"/>
                  <a:pt x="450807" y="180976"/>
                  <a:pt x="442917" y="180975"/>
                </a:cubicBezTo>
                <a:cubicBezTo>
                  <a:pt x="442915" y="180975"/>
                  <a:pt x="442914" y="180975"/>
                  <a:pt x="442913" y="180975"/>
                </a:cubicBezTo>
                <a:close/>
                <a:moveTo>
                  <a:pt x="176213" y="190500"/>
                </a:moveTo>
                <a:cubicBezTo>
                  <a:pt x="157801" y="190500"/>
                  <a:pt x="142875" y="175574"/>
                  <a:pt x="142875" y="157163"/>
                </a:cubicBezTo>
                <a:cubicBezTo>
                  <a:pt x="142875" y="138751"/>
                  <a:pt x="157801" y="123825"/>
                  <a:pt x="176213" y="123825"/>
                </a:cubicBezTo>
                <a:cubicBezTo>
                  <a:pt x="194624" y="123825"/>
                  <a:pt x="209550" y="138751"/>
                  <a:pt x="209550" y="157163"/>
                </a:cubicBezTo>
                <a:cubicBezTo>
                  <a:pt x="209550" y="175574"/>
                  <a:pt x="194625" y="190500"/>
                  <a:pt x="176213" y="190500"/>
                </a:cubicBezTo>
                <a:cubicBezTo>
                  <a:pt x="176213" y="190500"/>
                  <a:pt x="176213" y="190500"/>
                  <a:pt x="176213" y="190500"/>
                </a:cubicBezTo>
                <a:close/>
                <a:moveTo>
                  <a:pt x="285750" y="314325"/>
                </a:moveTo>
                <a:cubicBezTo>
                  <a:pt x="275229" y="314325"/>
                  <a:pt x="266700" y="305796"/>
                  <a:pt x="266700" y="295275"/>
                </a:cubicBezTo>
                <a:cubicBezTo>
                  <a:pt x="266700" y="284754"/>
                  <a:pt x="275229" y="276225"/>
                  <a:pt x="285750" y="276225"/>
                </a:cubicBezTo>
                <a:cubicBezTo>
                  <a:pt x="296271" y="276225"/>
                  <a:pt x="304800" y="284754"/>
                  <a:pt x="304800" y="295275"/>
                </a:cubicBezTo>
                <a:cubicBezTo>
                  <a:pt x="304800" y="305796"/>
                  <a:pt x="296271" y="314325"/>
                  <a:pt x="285750" y="3143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Have a Plan in Place</a:t>
            </a:r>
            <a:endParaRPr dirty="0"/>
          </a:p>
        </p:txBody>
      </p:sp>
      <p:sp>
        <p:nvSpPr>
          <p:cNvPr id="245" name="Google Shape;245;p25"/>
          <p:cNvSpPr txBox="1">
            <a:spLocks noGrp="1"/>
          </p:cNvSpPr>
          <p:nvPr>
            <p:ph type="body" idx="1"/>
          </p:nvPr>
        </p:nvSpPr>
        <p:spPr>
          <a:xfrm>
            <a:off x="514800" y="1582775"/>
            <a:ext cx="2489400" cy="34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Online Learning</a:t>
            </a:r>
            <a:endParaRPr b="1" dirty="0"/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SzPts val="1100"/>
              <a:buChar char="●"/>
            </a:pPr>
            <a:r>
              <a:rPr lang="en" sz="1100" b="1" dirty="0"/>
              <a:t>Be sure to survey parents to determine </a:t>
            </a:r>
            <a:r>
              <a:rPr lang="en-US" sz="1100" b="1" dirty="0"/>
              <a:t>the</a:t>
            </a:r>
            <a:r>
              <a:rPr lang="en" sz="1100" b="1" dirty="0"/>
              <a:t> families’ online learning capabilities.</a:t>
            </a:r>
            <a:endParaRPr sz="1100" b="1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b="1" dirty="0"/>
              <a:t>Decide as a faculty what platforms sites, apps you will use.</a:t>
            </a:r>
            <a:endParaRPr sz="1100" b="1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b="1" dirty="0"/>
              <a:t>Keep learning focused-less is more, consistency is helpful to parents.</a:t>
            </a:r>
            <a:endParaRPr sz="1100" b="1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b="1" dirty="0"/>
              <a:t>Have a schedule set </a:t>
            </a:r>
            <a:r>
              <a:rPr lang="en-US" sz="1100" b="1" dirty="0"/>
              <a:t>for face to face sessions.</a:t>
            </a:r>
            <a:endParaRPr sz="1100" b="1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b="1" dirty="0"/>
              <a:t>Practice using all platforms and apps with students so that they know how to use them in the event of a return to online learning.</a:t>
            </a:r>
            <a:endParaRPr sz="1100" b="1" dirty="0"/>
          </a:p>
        </p:txBody>
      </p:sp>
      <p:sp>
        <p:nvSpPr>
          <p:cNvPr id="246" name="Google Shape;246;p25"/>
          <p:cNvSpPr txBox="1">
            <a:spLocks noGrp="1"/>
          </p:cNvSpPr>
          <p:nvPr>
            <p:ph type="body" idx="2"/>
          </p:nvPr>
        </p:nvSpPr>
        <p:spPr>
          <a:xfrm>
            <a:off x="3295200" y="1582775"/>
            <a:ext cx="2489400" cy="36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Parent Communication</a:t>
            </a:r>
            <a:endParaRPr b="1" dirty="0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❖"/>
            </a:pPr>
            <a:r>
              <a:rPr lang="en" sz="1200" b="1" dirty="0"/>
              <a:t>Keep parents abreast of any changes.</a:t>
            </a:r>
            <a:endParaRPr sz="1200" b="1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en" sz="1200" b="1" dirty="0"/>
              <a:t>If there is a return to online learning, have back-to-online learning nights with parents so that they understand how these lessons will work.</a:t>
            </a:r>
            <a:endParaRPr sz="1200" b="1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en" sz="1200" b="1" dirty="0"/>
              <a:t>Communicate students’ progress to them frequently-email, notes, phone calls.</a:t>
            </a:r>
            <a:endParaRPr sz="1200" b="1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en" sz="1200" b="1" dirty="0"/>
              <a:t>Listen to their questions, validate their concerns, explain your reasons.</a:t>
            </a:r>
            <a:endParaRPr sz="1200" b="1" dirty="0"/>
          </a:p>
        </p:txBody>
      </p:sp>
      <p:sp>
        <p:nvSpPr>
          <p:cNvPr id="247" name="Google Shape;247;p25"/>
          <p:cNvSpPr txBox="1">
            <a:spLocks noGrp="1"/>
          </p:cNvSpPr>
          <p:nvPr>
            <p:ph type="body" idx="3"/>
          </p:nvPr>
        </p:nvSpPr>
        <p:spPr>
          <a:xfrm>
            <a:off x="6075610" y="1582775"/>
            <a:ext cx="24894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b="1" dirty="0"/>
              <a:t>Supplies/Materials/Resources</a:t>
            </a:r>
            <a:r>
              <a:rPr lang="en" sz="1500" dirty="0"/>
              <a:t> </a:t>
            </a:r>
            <a:endParaRPr sz="1500" dirty="0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★"/>
            </a:pPr>
            <a:r>
              <a:rPr lang="en" sz="1200" b="1" dirty="0"/>
              <a:t>Plan ahead of time to determine what materials students would need in case of a sudden closure.</a:t>
            </a:r>
            <a:endParaRPr sz="1200" b="1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★"/>
            </a:pPr>
            <a:r>
              <a:rPr lang="en" sz="1200" b="1" dirty="0"/>
              <a:t>Have a list of supplies students might need to work at home in addition to  those supplied by the school.  Be ready to assist families with these supplies in the case of a hardship. </a:t>
            </a:r>
            <a:endParaRPr sz="1200" b="1" dirty="0"/>
          </a:p>
        </p:txBody>
      </p:sp>
      <p:sp>
        <p:nvSpPr>
          <p:cNvPr id="248" name="Google Shape;248;p2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Remember</a:t>
            </a:r>
            <a:endParaRPr dirty="0"/>
          </a:p>
        </p:txBody>
      </p:sp>
      <p:sp>
        <p:nvSpPr>
          <p:cNvPr id="254" name="Google Shape;254;p2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55" name="Google Shape;255;p26"/>
          <p:cNvSpPr/>
          <p:nvPr/>
        </p:nvSpPr>
        <p:spPr>
          <a:xfrm rot="-711236">
            <a:off x="5703750" y="3160601"/>
            <a:ext cx="1350909" cy="5766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6"/>
          <p:cNvSpPr/>
          <p:nvPr/>
        </p:nvSpPr>
        <p:spPr>
          <a:xfrm rot="711236" flipH="1">
            <a:off x="4419012" y="3160601"/>
            <a:ext cx="1350909" cy="5766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26"/>
          <p:cNvGrpSpPr/>
          <p:nvPr/>
        </p:nvGrpSpPr>
        <p:grpSpPr>
          <a:xfrm>
            <a:off x="4824175" y="3216644"/>
            <a:ext cx="1712700" cy="1230715"/>
            <a:chOff x="5796625" y="2541798"/>
            <a:chExt cx="1712700" cy="1230715"/>
          </a:xfrm>
        </p:grpSpPr>
        <p:sp>
          <p:nvSpPr>
            <p:cNvPr id="258" name="Google Shape;258;p26"/>
            <p:cNvSpPr/>
            <p:nvPr/>
          </p:nvSpPr>
          <p:spPr>
            <a:xfrm rot="-1789476">
              <a:off x="6572742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6"/>
            <p:cNvSpPr txBox="1"/>
            <p:nvPr/>
          </p:nvSpPr>
          <p:spPr>
            <a:xfrm>
              <a:off x="6296613" y="273558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chemeClr val="accent6"/>
                  </a:solidFill>
                  <a:latin typeface="Abel"/>
                  <a:ea typeface="Abel"/>
                  <a:cs typeface="Abel"/>
                  <a:sym typeface="Abel"/>
                </a:rPr>
                <a:t>4th</a:t>
              </a:r>
              <a:endParaRPr sz="800" b="1">
                <a:solidFill>
                  <a:schemeClr val="accent6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5796625" y="3069013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 txBox="1"/>
            <p:nvPr/>
          </p:nvSpPr>
          <p:spPr>
            <a:xfrm>
              <a:off x="5840875" y="310621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 b="1" dirty="0">
                  <a:solidFill>
                    <a:schemeClr val="dk1"/>
                  </a:solidFill>
                  <a:latin typeface="Encode Sans Semi Condensed Light"/>
                  <a:ea typeface="Encode Sans Semi Condensed Light"/>
                  <a:cs typeface="Encode Sans Semi Condensed Light"/>
                  <a:sym typeface="Encode Sans Semi Condensed Light"/>
                </a:rPr>
                <a:t>Work together as a staff to share, collaborate, and pray!</a:t>
              </a:r>
              <a:endParaRPr sz="1000" b="1" dirty="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endParaRPr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6607975" y="3004364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26"/>
          <p:cNvSpPr/>
          <p:nvPr/>
        </p:nvSpPr>
        <p:spPr>
          <a:xfrm rot="-711236">
            <a:off x="3137938" y="3160601"/>
            <a:ext cx="1350909" cy="5766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" name="Google Shape;264;p26"/>
          <p:cNvGrpSpPr/>
          <p:nvPr/>
        </p:nvGrpSpPr>
        <p:grpSpPr>
          <a:xfrm>
            <a:off x="3571100" y="1915472"/>
            <a:ext cx="1712700" cy="1246754"/>
            <a:chOff x="4409300" y="1219942"/>
            <a:chExt cx="1712700" cy="1246754"/>
          </a:xfrm>
        </p:grpSpPr>
        <p:sp>
          <p:nvSpPr>
            <p:cNvPr id="265" name="Google Shape;265;p26"/>
            <p:cNvSpPr/>
            <p:nvPr/>
          </p:nvSpPr>
          <p:spPr>
            <a:xfrm rot="-1789476">
              <a:off x="5185416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6"/>
            <p:cNvSpPr txBox="1"/>
            <p:nvPr/>
          </p:nvSpPr>
          <p:spPr>
            <a:xfrm>
              <a:off x="4921731" y="1985297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chemeClr val="accent6"/>
                  </a:solidFill>
                  <a:latin typeface="Abel"/>
                  <a:ea typeface="Abel"/>
                  <a:cs typeface="Abel"/>
                  <a:sym typeface="Abel"/>
                </a:rPr>
                <a:t>3rd</a:t>
              </a:r>
              <a:endParaRPr sz="800" b="1">
                <a:solidFill>
                  <a:schemeClr val="accent6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6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6"/>
            <p:cNvSpPr txBox="1"/>
            <p:nvPr/>
          </p:nvSpPr>
          <p:spPr>
            <a:xfrm>
              <a:off x="4453550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 b="1" dirty="0">
                  <a:solidFill>
                    <a:schemeClr val="dk1"/>
                  </a:solidFill>
                  <a:latin typeface="Encode Sans Semi Condensed Light"/>
                  <a:ea typeface="Encode Sans Semi Condensed Light"/>
                  <a:cs typeface="Encode Sans Semi Condensed Light"/>
                  <a:sym typeface="Encode Sans Semi Condensed Light"/>
                </a:rPr>
                <a:t>Communicate with parents frequently</a:t>
              </a:r>
              <a:endParaRPr sz="1300" b="1" dirty="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endParaRPr>
            </a:p>
          </p:txBody>
        </p:sp>
      </p:grpSp>
      <p:sp>
        <p:nvSpPr>
          <p:cNvPr id="270" name="Google Shape;270;p26"/>
          <p:cNvSpPr/>
          <p:nvPr/>
        </p:nvSpPr>
        <p:spPr>
          <a:xfrm rot="711236" flipH="1">
            <a:off x="1846258" y="3160601"/>
            <a:ext cx="1350909" cy="5766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6"/>
          <p:cNvSpPr/>
          <p:nvPr/>
        </p:nvSpPr>
        <p:spPr>
          <a:xfrm rot="-711236">
            <a:off x="572133" y="3160601"/>
            <a:ext cx="1350909" cy="5766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26"/>
          <p:cNvGrpSpPr/>
          <p:nvPr/>
        </p:nvGrpSpPr>
        <p:grpSpPr>
          <a:xfrm>
            <a:off x="906545" y="1915472"/>
            <a:ext cx="1712700" cy="1246754"/>
            <a:chOff x="1637475" y="1219942"/>
            <a:chExt cx="1712700" cy="1246754"/>
          </a:xfrm>
        </p:grpSpPr>
        <p:sp>
          <p:nvSpPr>
            <p:cNvPr id="273" name="Google Shape;273;p26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 txBox="1"/>
            <p:nvPr/>
          </p:nvSpPr>
          <p:spPr>
            <a:xfrm>
              <a:off x="2144544" y="1985297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chemeClr val="accent6"/>
                  </a:solidFill>
                  <a:latin typeface="Abel"/>
                  <a:ea typeface="Abel"/>
                  <a:cs typeface="Abel"/>
                  <a:sym typeface="Abel"/>
                </a:rPr>
                <a:t>1st</a:t>
              </a:r>
              <a:endParaRPr sz="800" b="1">
                <a:solidFill>
                  <a:schemeClr val="accent6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75" name="Google Shape;275;p26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6"/>
            <p:cNvSpPr txBox="1"/>
            <p:nvPr/>
          </p:nvSpPr>
          <p:spPr>
            <a:xfrm>
              <a:off x="1681725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 b="1" dirty="0">
                  <a:solidFill>
                    <a:schemeClr val="dk1"/>
                  </a:solidFill>
                  <a:latin typeface="Encode Sans Semi Condensed Light"/>
                  <a:ea typeface="Encode Sans Semi Condensed Light"/>
                  <a:cs typeface="Encode Sans Semi Condensed Light"/>
                  <a:sym typeface="Encode Sans Semi Condensed Light"/>
                </a:rPr>
                <a:t>Have a plan in place!</a:t>
              </a:r>
              <a:endParaRPr sz="1300" b="1" dirty="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endParaRPr>
            </a:p>
          </p:txBody>
        </p:sp>
        <p:sp>
          <p:nvSpPr>
            <p:cNvPr id="277" name="Google Shape;277;p26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26"/>
          <p:cNvGrpSpPr/>
          <p:nvPr/>
        </p:nvGrpSpPr>
        <p:grpSpPr>
          <a:xfrm>
            <a:off x="2314688" y="3216644"/>
            <a:ext cx="1712700" cy="1230715"/>
            <a:chOff x="3021975" y="2541798"/>
            <a:chExt cx="1712700" cy="1230715"/>
          </a:xfrm>
        </p:grpSpPr>
        <p:sp>
          <p:nvSpPr>
            <p:cNvPr id="279" name="Google Shape;279;p26"/>
            <p:cNvSpPr txBox="1"/>
            <p:nvPr/>
          </p:nvSpPr>
          <p:spPr>
            <a:xfrm>
              <a:off x="3529877" y="273558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chemeClr val="accent6"/>
                  </a:solidFill>
                  <a:latin typeface="Abel"/>
                  <a:ea typeface="Abel"/>
                  <a:cs typeface="Abel"/>
                  <a:sym typeface="Abel"/>
                </a:rPr>
                <a:t>2nd</a:t>
              </a:r>
              <a:endParaRPr sz="800" b="1">
                <a:solidFill>
                  <a:schemeClr val="accent6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280" name="Google Shape;280;p26"/>
            <p:cNvSpPr/>
            <p:nvPr/>
          </p:nvSpPr>
          <p:spPr>
            <a:xfrm rot="-1789476">
              <a:off x="3798091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 txBox="1"/>
            <p:nvPr/>
          </p:nvSpPr>
          <p:spPr>
            <a:xfrm>
              <a:off x="3066225" y="310621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600" b="1" dirty="0">
                  <a:solidFill>
                    <a:schemeClr val="dk1"/>
                  </a:solidFill>
                  <a:latin typeface="Encode Sans Semi Condensed Light"/>
                  <a:ea typeface="Encode Sans Semi Condensed Light"/>
                  <a:cs typeface="Encode Sans Semi Condensed Light"/>
                  <a:sym typeface="Encode Sans Semi Condensed Light"/>
                </a:rPr>
                <a:t>Practice</a:t>
              </a:r>
              <a:endParaRPr sz="2600" b="1" dirty="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endParaRPr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7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review some concepts</a:t>
            </a:r>
            <a:endParaRPr dirty="0"/>
          </a:p>
        </p:txBody>
      </p:sp>
      <p:sp>
        <p:nvSpPr>
          <p:cNvPr id="289" name="Google Shape;289;p27"/>
          <p:cNvSpPr txBox="1">
            <a:spLocks noGrp="1"/>
          </p:cNvSpPr>
          <p:nvPr>
            <p:ph type="body" idx="1"/>
          </p:nvPr>
        </p:nvSpPr>
        <p:spPr>
          <a:xfrm>
            <a:off x="514800" y="1582775"/>
            <a:ext cx="2489400" cy="15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b="1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Prevent the Spread of </a:t>
            </a:r>
            <a:r>
              <a:rPr lang="en-US" sz="1500" b="1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Virus</a:t>
            </a:r>
            <a:endParaRPr sz="1500" b="1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/>
              <a:t>Wear a mask.</a:t>
            </a:r>
            <a:endParaRPr sz="11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/>
              <a:t>Maintain Social-Distancing.</a:t>
            </a:r>
            <a:endParaRPr sz="11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/>
              <a:t>Wash your hands and sanitize surfaces frequently.</a:t>
            </a:r>
            <a:endParaRPr sz="1100" b="1" dirty="0"/>
          </a:p>
        </p:txBody>
      </p:sp>
      <p:sp>
        <p:nvSpPr>
          <p:cNvPr id="290" name="Google Shape;290;p27"/>
          <p:cNvSpPr txBox="1">
            <a:spLocks noGrp="1"/>
          </p:cNvSpPr>
          <p:nvPr>
            <p:ph type="body" idx="2"/>
          </p:nvPr>
        </p:nvSpPr>
        <p:spPr>
          <a:xfrm>
            <a:off x="3295201" y="1582775"/>
            <a:ext cx="2489400" cy="13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Be Prepared</a:t>
            </a:r>
            <a:endParaRPr b="1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/>
              <a:t>Have plans in place for a possible return to online learning</a:t>
            </a:r>
            <a:r>
              <a:rPr lang="en-US" sz="1200" b="1" dirty="0"/>
              <a:t>.</a:t>
            </a:r>
            <a:endParaRPr sz="1200" b="1" dirty="0"/>
          </a:p>
        </p:txBody>
      </p:sp>
      <p:sp>
        <p:nvSpPr>
          <p:cNvPr id="291" name="Google Shape;291;p27"/>
          <p:cNvSpPr txBox="1">
            <a:spLocks noGrp="1"/>
          </p:cNvSpPr>
          <p:nvPr>
            <p:ph type="body" idx="3"/>
          </p:nvPr>
        </p:nvSpPr>
        <p:spPr>
          <a:xfrm>
            <a:off x="6075603" y="1582775"/>
            <a:ext cx="2489400" cy="13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Communicate</a:t>
            </a:r>
            <a:endParaRPr b="1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Maintain open lines of communication with  your administration and parents.</a:t>
            </a:r>
            <a:endParaRPr dirty="0"/>
          </a:p>
        </p:txBody>
      </p:sp>
      <p:sp>
        <p:nvSpPr>
          <p:cNvPr id="292" name="Google Shape;292;p2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93" name="Google Shape;293;p27"/>
          <p:cNvSpPr txBox="1">
            <a:spLocks noGrp="1"/>
          </p:cNvSpPr>
          <p:nvPr>
            <p:ph type="body" idx="1"/>
          </p:nvPr>
        </p:nvSpPr>
        <p:spPr>
          <a:xfrm>
            <a:off x="514800" y="3271775"/>
            <a:ext cx="2343300" cy="13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Know the Symptoms</a:t>
            </a:r>
            <a:endParaRPr sz="1600" b="1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457200" lvl="0" indent="-3111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300"/>
              <a:buChar char="➔"/>
            </a:pPr>
            <a:r>
              <a:rPr lang="en" sz="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Fever or chills, cough, shortness of breath, fatigue, muscle/body aches, headache, loss of taste and/or smell, sore throat, congestion/runny nose, nausea/vomiting/diarrhea</a:t>
            </a:r>
            <a:r>
              <a:rPr lang="en" sz="13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1" dirty="0">
              <a:solidFill>
                <a:srgbClr val="FFFFFF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94" name="Google Shape;294;p27"/>
          <p:cNvSpPr txBox="1">
            <a:spLocks noGrp="1"/>
          </p:cNvSpPr>
          <p:nvPr>
            <p:ph type="body" idx="2"/>
          </p:nvPr>
        </p:nvSpPr>
        <p:spPr>
          <a:xfrm>
            <a:off x="3295201" y="3030575"/>
            <a:ext cx="2489400" cy="13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Maintain Confidentiality</a:t>
            </a:r>
            <a:endParaRPr sz="1600" b="1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/>
              <a:t>All communications about COVID-19, including information about sick adults or children will be handled through the administration.</a:t>
            </a:r>
            <a:endParaRPr sz="1400" b="1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95" name="Google Shape;295;p27"/>
          <p:cNvSpPr txBox="1">
            <a:spLocks noGrp="1"/>
          </p:cNvSpPr>
          <p:nvPr>
            <p:ph type="body" idx="3"/>
          </p:nvPr>
        </p:nvSpPr>
        <p:spPr>
          <a:xfrm>
            <a:off x="6075603" y="3030575"/>
            <a:ext cx="2489400" cy="13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Pray</a:t>
            </a:r>
            <a:endParaRPr b="1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 b="1"/>
              <a:t>We are not alone in this!</a:t>
            </a:r>
            <a:endParaRPr sz="17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/>
          <p:nvPr/>
        </p:nvSpPr>
        <p:spPr>
          <a:xfrm>
            <a:off x="4285813" y="1100913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Abel"/>
                <a:ea typeface="Abel"/>
                <a:cs typeface="Abel"/>
                <a:sym typeface="Abel"/>
              </a:rPr>
              <a:t>Place your screenshot here</a:t>
            </a:r>
            <a:endParaRPr sz="1000">
              <a:solidFill>
                <a:schemeClr val="accent6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01" name="Google Shape;301;p2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302" name="Google Shape;302;p28"/>
          <p:cNvGrpSpPr/>
          <p:nvPr/>
        </p:nvGrpSpPr>
        <p:grpSpPr>
          <a:xfrm>
            <a:off x="3548736" y="1241204"/>
            <a:ext cx="4542205" cy="2661224"/>
            <a:chOff x="1177450" y="241631"/>
            <a:chExt cx="6173152" cy="3616776"/>
          </a:xfrm>
        </p:grpSpPr>
        <p:sp>
          <p:nvSpPr>
            <p:cNvPr id="303" name="Google Shape;303;p28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p28"/>
          <p:cNvSpPr txBox="1">
            <a:spLocks noGrp="1"/>
          </p:cNvSpPr>
          <p:nvPr>
            <p:ph type="body" idx="4294967295"/>
          </p:nvPr>
        </p:nvSpPr>
        <p:spPr>
          <a:xfrm>
            <a:off x="1053063" y="373575"/>
            <a:ext cx="2435700" cy="43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 i="1" dirty="0">
                <a:latin typeface="Abel"/>
                <a:ea typeface="Abel"/>
                <a:cs typeface="Abel"/>
                <a:sym typeface="Abel"/>
              </a:rPr>
              <a:t>The OCE is here to help and support all of you during this challenging time!</a:t>
            </a:r>
            <a:endParaRPr sz="1800" b="1" i="1" dirty="0"/>
          </a:p>
        </p:txBody>
      </p:sp>
      <p:pic>
        <p:nvPicPr>
          <p:cNvPr id="308" name="Google Shape;308;p28"/>
          <p:cNvPicPr preferRelativeResize="0"/>
          <p:nvPr/>
        </p:nvPicPr>
        <p:blipFill rotWithShape="1">
          <a:blip r:embed="rId3">
            <a:alphaModFix/>
          </a:blip>
          <a:srcRect l="10251" t="4819" r="11007" b="8336"/>
          <a:stretch/>
        </p:blipFill>
        <p:spPr>
          <a:xfrm>
            <a:off x="4094150" y="1333175"/>
            <a:ext cx="3483477" cy="2391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 idx="4294967295"/>
          </p:nvPr>
        </p:nvSpPr>
        <p:spPr>
          <a:xfrm>
            <a:off x="354600" y="698025"/>
            <a:ext cx="8429100" cy="26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dk1"/>
                </a:solidFill>
              </a:rPr>
              <a:t>Please take a few minutes </a:t>
            </a:r>
            <a:endParaRPr sz="2800" u="sng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dk1"/>
                </a:solidFill>
              </a:rPr>
              <a:t>to complete this short survey</a:t>
            </a:r>
            <a:endParaRPr sz="2800" u="sng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u="sng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rgbClr val="0000FF"/>
                </a:solidFill>
                <a:hlinkClick r:id="rId4"/>
              </a:rPr>
              <a:t>https://forms.gle/2PScavkQRnv85G4G7</a:t>
            </a:r>
            <a:endParaRPr sz="2800" u="sng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u="sng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u="sng">
              <a:solidFill>
                <a:schemeClr val="dk1"/>
              </a:solidFill>
            </a:endParaRPr>
          </a:p>
        </p:txBody>
      </p:sp>
      <p:sp>
        <p:nvSpPr>
          <p:cNvPr id="314" name="Google Shape;314;p29"/>
          <p:cNvSpPr txBox="1">
            <a:spLocks noGrp="1"/>
          </p:cNvSpPr>
          <p:nvPr>
            <p:ph type="sldNum" idx="12"/>
          </p:nvPr>
        </p:nvSpPr>
        <p:spPr>
          <a:xfrm>
            <a:off x="4297650" y="4796725"/>
            <a:ext cx="548700" cy="34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"/>
          <p:cNvSpPr/>
          <p:nvPr/>
        </p:nvSpPr>
        <p:spPr>
          <a:xfrm>
            <a:off x="7150" y="1638850"/>
            <a:ext cx="9144000" cy="3504600"/>
          </a:xfrm>
          <a:prstGeom prst="rect">
            <a:avLst/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21" name="Google Shape;321;p30"/>
          <p:cNvSpPr txBox="1">
            <a:spLocks noGrp="1"/>
          </p:cNvSpPr>
          <p:nvPr>
            <p:ph type="ctrTitle" idx="4294967295"/>
          </p:nvPr>
        </p:nvSpPr>
        <p:spPr>
          <a:xfrm>
            <a:off x="1282350" y="2696996"/>
            <a:ext cx="6593700" cy="77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Your Commitment to Catholic Education!</a:t>
            </a:r>
            <a:endParaRPr/>
          </a:p>
        </p:txBody>
      </p:sp>
      <p:sp>
        <p:nvSpPr>
          <p:cNvPr id="322" name="Google Shape;322;p30"/>
          <p:cNvSpPr txBox="1">
            <a:spLocks noGrp="1"/>
          </p:cNvSpPr>
          <p:nvPr>
            <p:ph type="subTitle" idx="4294967295"/>
          </p:nvPr>
        </p:nvSpPr>
        <p:spPr>
          <a:xfrm>
            <a:off x="1282350" y="3418379"/>
            <a:ext cx="6593700" cy="9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/>
          </a:p>
        </p:txBody>
      </p:sp>
      <p:pic>
        <p:nvPicPr>
          <p:cNvPr id="323" name="Google Shape;32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2075" y="1076450"/>
            <a:ext cx="3324000" cy="14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Credits</a:t>
            </a:r>
            <a:endParaRPr dirty="0"/>
          </a:p>
        </p:txBody>
      </p:sp>
      <p:sp>
        <p:nvSpPr>
          <p:cNvPr id="329" name="Google Shape;329;p31"/>
          <p:cNvSpPr txBox="1">
            <a:spLocks noGrp="1"/>
          </p:cNvSpPr>
          <p:nvPr>
            <p:ph type="body" idx="1"/>
          </p:nvPr>
        </p:nvSpPr>
        <p:spPr>
          <a:xfrm>
            <a:off x="514800" y="1582772"/>
            <a:ext cx="6373800" cy="288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www.cdc.gov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www.studentprivacy.ed.gov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 txBox="1">
            <a:spLocks noGrp="1"/>
          </p:cNvSpPr>
          <p:nvPr>
            <p:ph type="ctrTitle"/>
          </p:nvPr>
        </p:nvSpPr>
        <p:spPr>
          <a:xfrm>
            <a:off x="372700" y="2046300"/>
            <a:ext cx="8114400" cy="6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r>
              <a:rPr lang="en" sz="4600" dirty="0"/>
              <a:t> What we know about COVID-19?</a:t>
            </a:r>
            <a:endParaRPr sz="4600" dirty="0"/>
          </a:p>
        </p:txBody>
      </p:sp>
      <p:sp>
        <p:nvSpPr>
          <p:cNvPr id="166" name="Google Shape;166;p15"/>
          <p:cNvSpPr txBox="1">
            <a:spLocks noGrp="1"/>
          </p:cNvSpPr>
          <p:nvPr>
            <p:ph type="subTitle" idx="1"/>
          </p:nvPr>
        </p:nvSpPr>
        <p:spPr>
          <a:xfrm>
            <a:off x="443750" y="2702092"/>
            <a:ext cx="81144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chemeClr val="bg1"/>
                </a:solidFill>
              </a:rPr>
              <a:t>The Facts</a:t>
            </a:r>
            <a:endParaRPr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body" idx="1"/>
          </p:nvPr>
        </p:nvSpPr>
        <p:spPr>
          <a:xfrm>
            <a:off x="514800" y="1582772"/>
            <a:ext cx="6373800" cy="288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317500">
              <a:buSzPts val="1400"/>
              <a:buChar char="❖"/>
            </a:pPr>
            <a:r>
              <a:rPr lang="en" sz="1400" b="1" dirty="0"/>
              <a:t>It is a virus that has spread throughout the world causing illness ranging from no symptoms </a:t>
            </a:r>
            <a:r>
              <a:rPr lang="en-US" sz="1400" b="1" dirty="0"/>
              <a:t>to</a:t>
            </a:r>
            <a:r>
              <a:rPr lang="en" sz="1400" b="1" dirty="0"/>
              <a:t> mild or severe illness and </a:t>
            </a:r>
            <a:r>
              <a:rPr lang="en-US" sz="1400" b="1" dirty="0"/>
              <a:t>even </a:t>
            </a:r>
            <a:r>
              <a:rPr lang="en" sz="1400" b="1" dirty="0"/>
              <a:t>death.</a:t>
            </a:r>
            <a:endParaRPr sz="1400" b="1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 b="1" dirty="0"/>
              <a:t>The virus is spread through close contact with an infected person (</a:t>
            </a:r>
            <a:r>
              <a:rPr lang="en-US" sz="1400" b="1" dirty="0"/>
              <a:t>aerosol or physical)</a:t>
            </a:r>
            <a:r>
              <a:rPr lang="en" sz="1400" b="1" dirty="0"/>
              <a:t> or by touching an infected surface.</a:t>
            </a:r>
            <a:endParaRPr sz="1400" b="1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 b="1" dirty="0"/>
              <a:t>The virus is found in respiratory droplets, so when a person coughs or sneezes, the virus is easily spread. The highest concentration is found within 6 ft, but the virus can travel up to 20 ft! </a:t>
            </a:r>
            <a:endParaRPr sz="1400" b="1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 b="1" dirty="0"/>
              <a:t>A person becomes infected when the virus enters the body via the eyes, nose, or mouth.</a:t>
            </a:r>
            <a:endParaRPr sz="1400" b="1" dirty="0"/>
          </a:p>
        </p:txBody>
      </p:sp>
      <p:sp>
        <p:nvSpPr>
          <p:cNvPr id="172" name="Google Shape;172;p1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COVID-19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>
            <a:spLocks noGrp="1"/>
          </p:cNvSpPr>
          <p:nvPr>
            <p:ph type="ctrTitle"/>
          </p:nvPr>
        </p:nvSpPr>
        <p:spPr>
          <a:xfrm>
            <a:off x="585850" y="1325527"/>
            <a:ext cx="7901250" cy="124622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</a:t>
            </a:r>
            <a:r>
              <a:rPr lang="en" sz="6200" dirty="0"/>
              <a:t> </a:t>
            </a:r>
            <a:r>
              <a:rPr lang="en" sz="4400" dirty="0"/>
              <a:t>How can we protect </a:t>
            </a:r>
            <a:r>
              <a:rPr lang="en-US" sz="4400" dirty="0"/>
              <a:t>each other</a:t>
            </a:r>
            <a:r>
              <a:rPr lang="en" sz="4400" dirty="0"/>
              <a:t>?</a:t>
            </a:r>
            <a:endParaRPr sz="4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                  </a:t>
            </a:r>
            <a:endParaRPr sz="4200" dirty="0"/>
          </a:p>
        </p:txBody>
      </p:sp>
      <p:sp>
        <p:nvSpPr>
          <p:cNvPr id="179" name="Google Shape;179;p17"/>
          <p:cNvSpPr txBox="1">
            <a:spLocks noGrp="1"/>
          </p:cNvSpPr>
          <p:nvPr>
            <p:ph type="subTitle" idx="1"/>
          </p:nvPr>
        </p:nvSpPr>
        <p:spPr>
          <a:xfrm>
            <a:off x="443750" y="2702092"/>
            <a:ext cx="81144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chemeClr val="bg1"/>
                </a:solidFill>
              </a:rPr>
              <a:t>Our Mission</a:t>
            </a:r>
            <a:endParaRPr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General Safety</a:t>
            </a:r>
            <a:endParaRPr dirty="0"/>
          </a:p>
        </p:txBody>
      </p:sp>
      <p:sp>
        <p:nvSpPr>
          <p:cNvPr id="185" name="Google Shape;185;p18"/>
          <p:cNvSpPr txBox="1">
            <a:spLocks noGrp="1"/>
          </p:cNvSpPr>
          <p:nvPr>
            <p:ph type="body" idx="4294967295"/>
          </p:nvPr>
        </p:nvSpPr>
        <p:spPr>
          <a:xfrm>
            <a:off x="3897594" y="1582775"/>
            <a:ext cx="29910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/>
          </a:p>
        </p:txBody>
      </p:sp>
      <p:sp>
        <p:nvSpPr>
          <p:cNvPr id="186" name="Google Shape;186;p18"/>
          <p:cNvSpPr txBox="1">
            <a:spLocks noGrp="1"/>
          </p:cNvSpPr>
          <p:nvPr>
            <p:ph type="body" idx="1"/>
          </p:nvPr>
        </p:nvSpPr>
        <p:spPr>
          <a:xfrm>
            <a:off x="514800" y="1582772"/>
            <a:ext cx="6373800" cy="288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1150" algn="l" rtl="0">
              <a:spcBef>
                <a:spcPts val="600"/>
              </a:spcBef>
              <a:spcAft>
                <a:spcPts val="0"/>
              </a:spcAft>
              <a:buSzPts val="1300"/>
              <a:buChar char="➔"/>
            </a:pPr>
            <a:r>
              <a:rPr lang="en" sz="1300" b="1" dirty="0">
                <a:solidFill>
                  <a:schemeClr val="bg1"/>
                </a:solidFill>
              </a:rPr>
              <a:t>Maintain social distancing-Stay at least 6 ft apart.</a:t>
            </a:r>
            <a:endParaRPr sz="1300" b="1" dirty="0">
              <a:solidFill>
                <a:schemeClr val="bg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 sz="1300" b="1" dirty="0">
                <a:solidFill>
                  <a:schemeClr val="bg1"/>
                </a:solidFill>
              </a:rPr>
              <a:t>Wear a mask covering your nose and mouth.</a:t>
            </a:r>
            <a:endParaRPr sz="1300" b="1" dirty="0">
              <a:solidFill>
                <a:schemeClr val="bg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 sz="1300" b="1" dirty="0">
                <a:solidFill>
                  <a:schemeClr val="bg1"/>
                </a:solidFill>
              </a:rPr>
              <a:t>Wash your hands with soap for 20 seconds and water or use hand sanitizer  with at least 60-70% alcohol (wait </a:t>
            </a:r>
            <a:r>
              <a:rPr lang="en-US" sz="1300" b="1" dirty="0">
                <a:solidFill>
                  <a:schemeClr val="bg1"/>
                </a:solidFill>
              </a:rPr>
              <a:t>un</a:t>
            </a:r>
            <a:r>
              <a:rPr lang="en" sz="1300" b="1" dirty="0">
                <a:solidFill>
                  <a:schemeClr val="bg1"/>
                </a:solidFill>
              </a:rPr>
              <a:t>til hand sanitizer is completely dry before touching surfaces).</a:t>
            </a:r>
            <a:endParaRPr sz="1300" b="1" dirty="0">
              <a:solidFill>
                <a:schemeClr val="bg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 sz="1300" b="1" dirty="0">
                <a:solidFill>
                  <a:schemeClr val="bg1"/>
                </a:solidFill>
              </a:rPr>
              <a:t>Avoid touching your face, mouth, nose with unsanitized hands.</a:t>
            </a:r>
            <a:endParaRPr sz="1300" b="1" dirty="0">
              <a:solidFill>
                <a:schemeClr val="bg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 sz="1300" b="1" dirty="0">
                <a:solidFill>
                  <a:schemeClr val="bg1"/>
                </a:solidFill>
              </a:rPr>
              <a:t>Use a tissue if you must cough or sneeze and immediately throw the tissue into a trash.</a:t>
            </a:r>
            <a:endParaRPr sz="1300" b="1" dirty="0">
              <a:solidFill>
                <a:schemeClr val="bg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 sz="1300" b="1" dirty="0">
                <a:solidFill>
                  <a:schemeClr val="bg1"/>
                </a:solidFill>
              </a:rPr>
              <a:t>Stay home when you’re sick to avoid infecting others and spreading the disease.</a:t>
            </a:r>
            <a:endParaRPr sz="1300" b="1" dirty="0">
              <a:solidFill>
                <a:schemeClr val="bg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 sz="1300" b="1" dirty="0">
                <a:solidFill>
                  <a:schemeClr val="bg1"/>
                </a:solidFill>
              </a:rPr>
              <a:t>Keep frequently touched surfaces clean and sanitized.</a:t>
            </a:r>
            <a:endParaRPr sz="1300" b="1" dirty="0">
              <a:solidFill>
                <a:schemeClr val="bg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 sz="1300" i="1" dirty="0">
                <a:solidFill>
                  <a:schemeClr val="bg1"/>
                </a:solidFill>
              </a:rPr>
              <a:t>Know the symptoms: </a:t>
            </a:r>
            <a:r>
              <a:rPr lang="en" sz="1300" b="1" i="1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Fever or chills, cough, shortness of breath, fatigue, muscle/body aches, headache, loss of taste and/or smell, sore throat, congestion/runny nose, nausea/vomiting/diarrhea.</a:t>
            </a:r>
            <a:endParaRPr sz="1300" b="1" i="1" u="sng" dirty="0">
              <a:solidFill>
                <a:schemeClr val="bg1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187" name="Google Shape;187;p18"/>
          <p:cNvSpPr txBox="1">
            <a:spLocks noGrp="1"/>
          </p:cNvSpPr>
          <p:nvPr>
            <p:ph type="body" idx="4294967295"/>
          </p:nvPr>
        </p:nvSpPr>
        <p:spPr>
          <a:xfrm>
            <a:off x="514800" y="4543175"/>
            <a:ext cx="6373800" cy="25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6"/>
              </a:solidFill>
            </a:endParaRPr>
          </a:p>
        </p:txBody>
      </p:sp>
      <p:sp>
        <p:nvSpPr>
          <p:cNvPr id="188" name="Google Shape;188;p1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Proper Techniques </a:t>
            </a:r>
            <a:r>
              <a:rPr lang="en-US" sz="1400" dirty="0"/>
              <a:t>Ctrl/</a:t>
            </a:r>
            <a:r>
              <a:rPr lang="en-US" sz="1200" dirty="0"/>
              <a:t>l</a:t>
            </a:r>
            <a:r>
              <a:rPr lang="en" sz="1300" dirty="0"/>
              <a:t>Click on each link below</a:t>
            </a:r>
            <a:endParaRPr sz="1300" dirty="0"/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514800" y="1582775"/>
            <a:ext cx="24894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>
                <a:solidFill>
                  <a:schemeClr val="bg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D</a:t>
            </a:r>
            <a:r>
              <a:rPr lang="en" sz="3300" u="sng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o's and Dont's of Wearing a Mask and Gloves</a:t>
            </a:r>
            <a:endParaRPr sz="3300" u="sng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95" name="Google Shape;195;p19"/>
          <p:cNvSpPr txBox="1">
            <a:spLocks noGrp="1"/>
          </p:cNvSpPr>
          <p:nvPr>
            <p:ph type="body" idx="2"/>
          </p:nvPr>
        </p:nvSpPr>
        <p:spPr>
          <a:xfrm>
            <a:off x="3295205" y="1582775"/>
            <a:ext cx="24894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      </a:t>
            </a:r>
            <a:r>
              <a:rPr lang="en" sz="3300" b="1" u="sng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</a:t>
            </a:r>
            <a:endParaRPr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>
                <a:solidFill>
                  <a:schemeClr val="bg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</a:t>
            </a:r>
            <a:r>
              <a:rPr lang="en" sz="3300" b="1" u="sng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Safety</a:t>
            </a:r>
            <a:endParaRPr sz="3300" b="1" u="sng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19"/>
          <p:cNvSpPr txBox="1">
            <a:spLocks noGrp="1"/>
          </p:cNvSpPr>
          <p:nvPr>
            <p:ph type="body" idx="3"/>
          </p:nvPr>
        </p:nvSpPr>
        <p:spPr>
          <a:xfrm>
            <a:off x="6075610" y="1582775"/>
            <a:ext cx="24894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 Washing Guidelines</a:t>
            </a:r>
            <a:endParaRPr sz="3600" b="1" dirty="0">
              <a:solidFill>
                <a:schemeClr val="bg1"/>
              </a:solidFill>
            </a:endParaRPr>
          </a:p>
        </p:txBody>
      </p:sp>
      <p:sp>
        <p:nvSpPr>
          <p:cNvPr id="197" name="Google Shape;197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 txBox="1">
            <a:spLocks noGrp="1"/>
          </p:cNvSpPr>
          <p:nvPr>
            <p:ph type="ctrTitle"/>
          </p:nvPr>
        </p:nvSpPr>
        <p:spPr>
          <a:xfrm>
            <a:off x="372700" y="1206575"/>
            <a:ext cx="8114400" cy="149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</a:t>
            </a:r>
            <a:r>
              <a:rPr lang="en" sz="4600" dirty="0"/>
              <a:t> What if someone at school </a:t>
            </a:r>
            <a:endParaRPr sz="4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dirty="0"/>
              <a:t>          contracts the virus?</a:t>
            </a:r>
            <a:endParaRPr sz="4600" dirty="0"/>
          </a:p>
        </p:txBody>
      </p:sp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43750" y="2702092"/>
            <a:ext cx="81144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chemeClr val="bg1"/>
                </a:solidFill>
              </a:rPr>
              <a:t>School  Response</a:t>
            </a:r>
            <a:endParaRPr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>
            <a:spLocks noGrp="1"/>
          </p:cNvSpPr>
          <p:nvPr>
            <p:ph type="body" idx="1"/>
          </p:nvPr>
        </p:nvSpPr>
        <p:spPr>
          <a:xfrm>
            <a:off x="514800" y="1410600"/>
            <a:ext cx="2991000" cy="346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0">
              <a:buNone/>
            </a:pPr>
            <a:r>
              <a:rPr lang="en" sz="1100" b="1" dirty="0">
                <a:solidFill>
                  <a:schemeClr val="bg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When coming to school,  children and adults will be screened and their temperatures will be taken upon entering the campus. Adults will fill out a questionnaire.</a:t>
            </a:r>
            <a:endParaRPr sz="1100" b="1" dirty="0">
              <a:solidFill>
                <a:schemeClr val="bg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 b="1" dirty="0">
                <a:solidFill>
                  <a:schemeClr val="bg1"/>
                </a:solidFill>
              </a:rPr>
              <a:t>If a child or adult has a temperature above 100.4, he or she will be asked to sit down for 15-20 minutes. If the temperature remains above 100.4 after they rest, they will taken to an isolated area and their parents (adults will be sent home) will be called to pick them up.</a:t>
            </a:r>
            <a:endParaRPr sz="1100" b="1" dirty="0">
              <a:solidFill>
                <a:schemeClr val="bg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 b="1" dirty="0">
                <a:solidFill>
                  <a:schemeClr val="bg1"/>
                </a:solidFill>
              </a:rPr>
              <a:t>School officials will recommend that they be taken immediately for COVID-19 testing.</a:t>
            </a:r>
            <a:endParaRPr sz="1100" b="1" dirty="0">
              <a:solidFill>
                <a:schemeClr val="bg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 b="1" dirty="0">
                <a:solidFill>
                  <a:schemeClr val="bg1"/>
                </a:solidFill>
              </a:rPr>
              <a:t>If a student or adult becomes ill during the day, the same procedure will be followed.</a:t>
            </a:r>
            <a:endParaRPr sz="1100" b="1" dirty="0">
              <a:solidFill>
                <a:schemeClr val="bg1"/>
              </a:solidFill>
            </a:endParaRPr>
          </a:p>
        </p:txBody>
      </p:sp>
      <p:sp>
        <p:nvSpPr>
          <p:cNvPr id="209" name="Google Shape;209;p21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to do...</a:t>
            </a:r>
            <a:endParaRPr dirty="0"/>
          </a:p>
        </p:txBody>
      </p:sp>
      <p:sp>
        <p:nvSpPr>
          <p:cNvPr id="210" name="Google Shape;210;p21"/>
          <p:cNvSpPr txBox="1">
            <a:spLocks noGrp="1"/>
          </p:cNvSpPr>
          <p:nvPr>
            <p:ph type="body" idx="2"/>
          </p:nvPr>
        </p:nvSpPr>
        <p:spPr>
          <a:xfrm>
            <a:off x="3897594" y="1474250"/>
            <a:ext cx="2991000" cy="30689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bg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If a parent or guardian notifies the school that a student or someone  the student had close contact with tested positive for COVID-19….</a:t>
            </a:r>
            <a:endParaRPr sz="1200" b="1" dirty="0">
              <a:solidFill>
                <a:schemeClr val="bg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b="1" dirty="0">
                <a:solidFill>
                  <a:schemeClr val="bg1"/>
                </a:solidFill>
              </a:rPr>
              <a:t>The administration will immediately notify local health officials to determine the best course of action for the school.</a:t>
            </a:r>
            <a:endParaRPr sz="1200" b="1" dirty="0">
              <a:solidFill>
                <a:schemeClr val="bg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b="1" dirty="0">
                <a:solidFill>
                  <a:schemeClr val="bg1"/>
                </a:solidFill>
              </a:rPr>
              <a:t>The administration will notify the OCE and the OCE will determine what communication will be sent out to the school community.</a:t>
            </a:r>
            <a:endParaRPr sz="1200" b="1" dirty="0">
              <a:solidFill>
                <a:schemeClr val="bg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b="1" dirty="0">
                <a:solidFill>
                  <a:schemeClr val="bg1"/>
                </a:solidFill>
              </a:rPr>
              <a:t>Working with your local agency, the school will determine the next steps to stop the spread of the disease</a:t>
            </a:r>
            <a:r>
              <a:rPr lang="en" sz="1200" dirty="0">
                <a:solidFill>
                  <a:schemeClr val="bg1"/>
                </a:solidFill>
              </a:rPr>
              <a:t>.</a:t>
            </a:r>
            <a:endParaRPr sz="1200" dirty="0">
              <a:solidFill>
                <a:schemeClr val="bg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bg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3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11" name="Google Shape;211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"/>
          <p:cNvSpPr txBox="1">
            <a:spLocks noGrp="1"/>
          </p:cNvSpPr>
          <p:nvPr>
            <p:ph type="ctrTitle"/>
          </p:nvPr>
        </p:nvSpPr>
        <p:spPr>
          <a:xfrm>
            <a:off x="372700" y="2046300"/>
            <a:ext cx="8114400" cy="6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4. How do we protect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 confidentiality?</a:t>
            </a:r>
            <a:endParaRPr dirty="0"/>
          </a:p>
        </p:txBody>
      </p:sp>
      <p:sp>
        <p:nvSpPr>
          <p:cNvPr id="217" name="Google Shape;217;p22"/>
          <p:cNvSpPr txBox="1">
            <a:spLocks noGrp="1"/>
          </p:cNvSpPr>
          <p:nvPr>
            <p:ph type="subTitle" idx="1"/>
          </p:nvPr>
        </p:nvSpPr>
        <p:spPr>
          <a:xfrm>
            <a:off x="443750" y="2702092"/>
            <a:ext cx="81144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chemeClr val="bg1"/>
                </a:solidFill>
              </a:rPr>
              <a:t>Proper Reporting</a:t>
            </a:r>
            <a:endParaRPr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ndarus template">
  <a:themeElements>
    <a:clrScheme name="Custom 347">
      <a:dk1>
        <a:srgbClr val="001033"/>
      </a:dk1>
      <a:lt1>
        <a:srgbClr val="FFFFFF"/>
      </a:lt1>
      <a:dk2>
        <a:srgbClr val="5E636F"/>
      </a:dk2>
      <a:lt2>
        <a:srgbClr val="DEE3EB"/>
      </a:lt2>
      <a:accent1>
        <a:srgbClr val="05356E"/>
      </a:accent1>
      <a:accent2>
        <a:srgbClr val="0455A4"/>
      </a:accent2>
      <a:accent3>
        <a:srgbClr val="0679D6"/>
      </a:accent3>
      <a:accent4>
        <a:srgbClr val="098CF2"/>
      </a:accent4>
      <a:accent5>
        <a:srgbClr val="50C0ED"/>
      </a:accent5>
      <a:accent6>
        <a:srgbClr val="7BE4F7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1039</Words>
  <Application>Microsoft Office PowerPoint</Application>
  <PresentationFormat>On-screen Show (16:9)</PresentationFormat>
  <Paragraphs>141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Encode Sans Semi Condensed</vt:lpstr>
      <vt:lpstr>Arial</vt:lpstr>
      <vt:lpstr>Calibri</vt:lpstr>
      <vt:lpstr>Encode Sans Semi Condensed Light</vt:lpstr>
      <vt:lpstr>Abel</vt:lpstr>
      <vt:lpstr>Pandarus template</vt:lpstr>
      <vt:lpstr>Training Guide  School Safety   COVID-19 Pandemic</vt:lpstr>
      <vt:lpstr>1. What we know about COVID-19?</vt:lpstr>
      <vt:lpstr>COVID-19</vt:lpstr>
      <vt:lpstr>2. How can we protect each other?                   </vt:lpstr>
      <vt:lpstr>General Safety</vt:lpstr>
      <vt:lpstr>Proper Techniques Ctrl/lClick on each link below</vt:lpstr>
      <vt:lpstr>3. What if someone at school            contracts the virus?</vt:lpstr>
      <vt:lpstr>What to do...</vt:lpstr>
      <vt:lpstr>4. How do we protect      confidentiality?</vt:lpstr>
      <vt:lpstr>Confidentiality</vt:lpstr>
      <vt:lpstr>What if we have to shut down again?</vt:lpstr>
      <vt:lpstr>Have a Plan in Place</vt:lpstr>
      <vt:lpstr>Remember</vt:lpstr>
      <vt:lpstr>Let’s review some concepts</vt:lpstr>
      <vt:lpstr>PowerPoint Presentation</vt:lpstr>
      <vt:lpstr>Please take a few minutes  to complete this short survey  https://forms.gle/2PScavkQRnv85G4G7  </vt:lpstr>
      <vt:lpstr>Thank You for Your Commitment to Catholic Education!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Guide  School Safety   COVID-19 Pandemic</dc:title>
  <dc:creator>Mona Faulkner</dc:creator>
  <cp:lastModifiedBy>Mona Faulkner</cp:lastModifiedBy>
  <cp:revision>10</cp:revision>
  <dcterms:modified xsi:type="dcterms:W3CDTF">2020-07-08T18:29:15Z</dcterms:modified>
</cp:coreProperties>
</file>