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8" r:id="rId1"/>
    <p:sldMasterId id="2147483672" r:id="rId2"/>
    <p:sldMasterId id="2147483684" r:id="rId3"/>
    <p:sldMasterId id="2147483696" r:id="rId4"/>
    <p:sldMasterId id="2147483648" r:id="rId5"/>
  </p:sldMasterIdLst>
  <p:notesMasterIdLst>
    <p:notesMasterId r:id="rId22"/>
  </p:notesMasterIdLst>
  <p:sldIdLst>
    <p:sldId id="271" r:id="rId6"/>
    <p:sldId id="257" r:id="rId7"/>
    <p:sldId id="272" r:id="rId8"/>
    <p:sldId id="274" r:id="rId9"/>
    <p:sldId id="275" r:id="rId10"/>
    <p:sldId id="276" r:id="rId11"/>
    <p:sldId id="277" r:id="rId12"/>
    <p:sldId id="259" r:id="rId13"/>
    <p:sldId id="260" r:id="rId14"/>
    <p:sldId id="278" r:id="rId15"/>
    <p:sldId id="266" r:id="rId16"/>
    <p:sldId id="267" r:id="rId17"/>
    <p:sldId id="292" r:id="rId18"/>
    <p:sldId id="293" r:id="rId19"/>
    <p:sldId id="295" r:id="rId20"/>
    <p:sldId id="294" r:id="rId21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FD5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29CFA62-22E7-54A3-A568-9491BFF9F213}" v="1" dt="2023-06-15T18:24:44.932"/>
    <p1510:client id="{35D6F7F9-B07C-A6A6-0B42-38DD932BC065}" v="24" dt="2023-05-11T15:52:10.809"/>
    <p1510:client id="{64DCC357-F143-05BE-A76C-3EE8155A4579}" v="771" dt="2023-06-13T20:29:08.678"/>
    <p1510:client id="{6CDE26AC-057E-70A0-BF59-95E847349C1E}" v="70" dt="2023-06-13T13:34:10.937"/>
    <p1510:client id="{8E8CBA92-1710-6507-5C91-FF789610893B}" v="118" dt="2023-06-13T18:56:51.040"/>
    <p1510:client id="{D9D35B2C-CE06-4FB6-B522-1EDF7F765CC9}" v="250" dt="2023-06-14T13:11:47.600"/>
    <p1510:client id="{E6C3FDE7-BDA4-B62D-3D07-EAB1E2055CBD}" v="149" dt="2023-06-14T14:50:00.20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notesMaster" Target="notesMasters/notesMaster1.xml"/><Relationship Id="rId27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8AA3D150-E616-4E0C-BB8C-83C170BD26A8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97013" y="1200150"/>
            <a:ext cx="4321175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6D614D8B-56EA-491D-B913-BE181E6CFA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7182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5/11/2023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Acquiring Data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860529-F7A1-4620-8FA3-E4686D8229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312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5/11/2023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Acquiring Data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860529-F7A1-4620-8FA3-E4686D8229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0612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5/11/2023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Acquiring Data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860529-F7A1-4620-8FA3-E4686D8229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3534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5/11/2023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Acquiring Data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860529-F7A1-4620-8FA3-E4686D8229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443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5/11/2023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Acquiring Data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860529-F7A1-4620-8FA3-E4686D8229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1985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5/11/2023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Acquiring Data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860529-F7A1-4620-8FA3-E4686D8229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941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5/11/2023</a:t>
            </a: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Acquiring Data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860529-F7A1-4620-8FA3-E4686D8229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8524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5/11/2023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Acquiring Data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860529-F7A1-4620-8FA3-E4686D8229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45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5/11/2023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Acquiring Data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860529-F7A1-4620-8FA3-E4686D8229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1478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5/11/2023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Acquiring Data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860529-F7A1-4620-8FA3-E4686D8229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9115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5/11/2023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Acquiring Data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860529-F7A1-4620-8FA3-E4686D8229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5560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20"/>
          <p:cNvSpPr>
            <a:spLocks noGrp="1"/>
          </p:cNvSpPr>
          <p:nvPr>
            <p:ph type="ctrTitle"/>
          </p:nvPr>
        </p:nvSpPr>
        <p:spPr>
          <a:xfrm>
            <a:off x="685800" y="990601"/>
            <a:ext cx="7772400" cy="2609850"/>
          </a:xfrm>
        </p:spPr>
        <p:txBody>
          <a:bodyPr>
            <a:noAutofit/>
            <a:sp3d prstMaterial="matte">
              <a:bevelT w="38100" h="38100"/>
              <a:contourClr>
                <a:srgbClr val="FFFFFF"/>
              </a:contourClr>
            </a:sp3d>
          </a:bodyPr>
          <a:lstStyle>
            <a:lvl1pPr algn="ctr">
              <a:defRPr lang="en-US" sz="4350" dirty="0" smtClean="0">
                <a:ln w="9525">
                  <a:noFill/>
                </a:ln>
                <a:effectLst>
                  <a:outerShdw blurRad="50800" dist="38100" dir="8220000" algn="tl" rotWithShape="0">
                    <a:srgbClr val="000000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4" name="Rectangle 26"/>
          <p:cNvSpPr>
            <a:spLocks noGrp="1"/>
          </p:cNvSpPr>
          <p:nvPr>
            <p:ph type="subTitle" idx="1"/>
          </p:nvPr>
        </p:nvSpPr>
        <p:spPr>
          <a:xfrm>
            <a:off x="1371600" y="3657602"/>
            <a:ext cx="6400800" cy="1967089"/>
          </a:xfrm>
        </p:spPr>
        <p:txBody>
          <a:bodyPr>
            <a:normAutofit/>
          </a:bodyPr>
          <a:lstStyle>
            <a:lvl1pPr marL="0" indent="0" algn="ctr">
              <a:buNone/>
              <a:defRPr lang="en-US" sz="2250" b="0">
                <a:solidFill>
                  <a:schemeClr val="tx2"/>
                </a:solidFill>
                <a:effectLst/>
              </a:defRPr>
            </a:lvl1pPr>
            <a:lvl2pPr marL="342900" indent="0" algn="ctr">
              <a:buNone/>
            </a:lvl2pPr>
            <a:lvl3pPr marL="685800" indent="0" algn="ctr">
              <a:buNone/>
            </a:lvl3pPr>
            <a:lvl4pPr marL="1028700" indent="0" algn="ctr">
              <a:buNone/>
            </a:lvl4pPr>
            <a:lvl5pPr marL="1371600" indent="0" algn="ctr">
              <a:buNone/>
            </a:lvl5pPr>
            <a:lvl6pPr marL="1714500" indent="0" algn="ctr">
              <a:buNone/>
            </a:lvl6pPr>
            <a:lvl7pPr marL="2057400" indent="0" algn="ctr">
              <a:buNone/>
            </a:lvl7pPr>
            <a:lvl8pPr marL="2400300" indent="0" algn="ctr">
              <a:buNone/>
            </a:lvl8pPr>
            <a:lvl9pPr marL="27432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2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5/11/2023</a:t>
            </a:r>
          </a:p>
        </p:txBody>
      </p:sp>
      <p:sp>
        <p:nvSpPr>
          <p:cNvPr id="5" name="Rectangl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Acquiring Data</a:t>
            </a:r>
          </a:p>
        </p:txBody>
      </p:sp>
      <p:sp>
        <p:nvSpPr>
          <p:cNvPr id="6" name="Rectangle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03C429-5C20-4DA8-B5FB-DC1BC4E6531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409785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70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Rectangle 3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1800" baseline="0">
                <a:solidFill>
                  <a:schemeClr val="tx1"/>
                </a:solidFill>
              </a:defRPr>
            </a:lvl1pPr>
            <a:lvl2pPr>
              <a:defRPr baseline="0"/>
            </a:lvl2pPr>
            <a:lvl3pPr>
              <a:defRPr baseline="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590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5/11/2023</a:t>
            </a:r>
          </a:p>
        </p:txBody>
      </p:sp>
      <p:sp>
        <p:nvSpPr>
          <p:cNvPr id="5" name="Rectangle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40A48B-8BA7-4DA8-B5DE-A60493E0F14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634412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>
          <a:xfrm>
            <a:off x="722313" y="2685393"/>
            <a:ext cx="7772400" cy="3112843"/>
          </a:xfrm>
        </p:spPr>
        <p:txBody>
          <a:bodyPr anchor="t"/>
          <a:lstStyle>
            <a:lvl1pPr algn="ctr">
              <a:buNone/>
              <a:defRPr lang="en-US" sz="4500" b="1" dirty="0">
                <a:solidFill>
                  <a:schemeClr val="tx2">
                    <a:shade val="85000"/>
                    <a:satMod val="1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>
          <a:xfrm>
            <a:off x="722313" y="1128932"/>
            <a:ext cx="7772400" cy="1509712"/>
          </a:xfrm>
        </p:spPr>
        <p:txBody>
          <a:bodyPr anchor="b">
            <a:normAutofit/>
          </a:bodyPr>
          <a:lstStyle>
            <a:lvl1pPr algn="ctr">
              <a:buNone/>
              <a:defRPr lang="en-US" sz="1800" b="0" smtClean="0">
                <a:solidFill>
                  <a:schemeClr val="tx2"/>
                </a:solidFill>
              </a:defRPr>
            </a:lvl1pPr>
            <a:lvl2pPr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3622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5/11/2023</a:t>
            </a:r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Acquiring Data</a:t>
            </a:r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27768D-9CCC-42A1-9DB4-1EB55E4D3C6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129846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5/11/2023</a:t>
            </a:r>
          </a:p>
        </p:txBody>
      </p:sp>
      <p:sp>
        <p:nvSpPr>
          <p:cNvPr id="6" name="Rectangl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Acquiring Data</a:t>
            </a:r>
          </a:p>
        </p:txBody>
      </p:sp>
      <p:sp>
        <p:nvSpPr>
          <p:cNvPr id="7" name="Rectangle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D375EA-C43E-457E-8928-0806E3A763D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550941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0" indent="0" algn="l">
              <a:buNone/>
              <a:defRPr sz="1650" b="1" cap="all" baseline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>
            <a:noAutofit/>
          </a:bodyPr>
          <a:lstStyle>
            <a:lvl1pPr marL="0" indent="0" algn="l">
              <a:buNone/>
              <a:defRPr sz="1650" b="1" cap="all" baseline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Rectangle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5/11/2023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C1C1F5B-67EF-4E66-919B-8E2F6F56F21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Acquiring Data</a:t>
            </a:r>
          </a:p>
        </p:txBody>
      </p:sp>
    </p:spTree>
    <p:extLst>
      <p:ext uri="{BB962C8B-B14F-4D97-AF65-F5344CB8AC3E}">
        <p14:creationId xmlns:p14="http://schemas.microsoft.com/office/powerpoint/2010/main" val="2925738512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Rectangle 2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5/11/2023</a:t>
            </a:r>
          </a:p>
        </p:txBody>
      </p:sp>
      <p:sp>
        <p:nvSpPr>
          <p:cNvPr id="4" name="Rectangl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Acquiring Data</a:t>
            </a:r>
          </a:p>
        </p:txBody>
      </p:sp>
      <p:sp>
        <p:nvSpPr>
          <p:cNvPr id="5" name="Rectangle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2AB35F-34BC-4867-B95C-2F2B52D1011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32595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5/11/2023</a:t>
            </a:r>
          </a:p>
        </p:txBody>
      </p:sp>
      <p:sp>
        <p:nvSpPr>
          <p:cNvPr id="3" name="Rectangl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Acquiring Data</a:t>
            </a:r>
          </a:p>
        </p:txBody>
      </p:sp>
      <p:sp>
        <p:nvSpPr>
          <p:cNvPr id="4" name="Rectangle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F50631-3ACC-41EE-A435-95FCCA6605B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264923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/>
          <a:lstStyle>
            <a:lvl1pPr algn="ctr">
              <a:defRPr sz="1800" b="1">
                <a:solidFill>
                  <a:schemeClr val="tx2"/>
                </a:solidFill>
                <a:effectLst>
                  <a:outerShdw blurRad="38100" dist="25400" dir="8220000" algn="tr" rotWithShape="0">
                    <a:prstClr val="black">
                      <a:alpha val="35000"/>
                    </a:prst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Rectangle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 algn="ctr">
              <a:buNone/>
              <a:defRPr sz="1050">
                <a:solidFill>
                  <a:schemeClr val="tx1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5/11/2023</a:t>
            </a:r>
          </a:p>
        </p:txBody>
      </p:sp>
      <p:sp>
        <p:nvSpPr>
          <p:cNvPr id="6" name="Rectangl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Acquiring Data</a:t>
            </a:r>
          </a:p>
        </p:txBody>
      </p:sp>
      <p:sp>
        <p:nvSpPr>
          <p:cNvPr id="7" name="Rectangle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5F404C-F318-4777-8114-54442C6AA7E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26455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27076" y="1062040"/>
            <a:ext cx="4600575" cy="3978275"/>
          </a:xfrm>
          <a:prstGeom prst="rect">
            <a:avLst/>
          </a:prstGeom>
          <a:solidFill>
            <a:schemeClr val="tx2">
              <a:shade val="15000"/>
            </a:schemeClr>
          </a:solidFill>
          <a:ln w="63500">
            <a:noFill/>
            <a:miter lim="800000"/>
          </a:ln>
          <a:effectLst>
            <a:outerShdw blurRad="63500" dist="25400" dir="7200000" algn="t" rotWithShape="0">
              <a:prstClr val="black">
                <a:alpha val="45000"/>
              </a:prstClr>
            </a:outerShdw>
          </a:effec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34290" rIns="34290" anchor="ctr">
            <a:normAutofit/>
          </a:bodyPr>
          <a:lstStyle/>
          <a:p>
            <a:pPr indent="-205740">
              <a:buClr>
                <a:schemeClr val="accent1"/>
              </a:buClr>
              <a:buSzPct val="80000"/>
              <a:buFont typeface="Wingdings 2" pitchFamily="18" charset="2"/>
              <a:buNone/>
              <a:defRPr/>
            </a:pPr>
            <a:endParaRPr lang="en-US" sz="1500"/>
          </a:p>
        </p:txBody>
      </p:sp>
      <p:sp>
        <p:nvSpPr>
          <p:cNvPr id="2" name="Rectangle 2"/>
          <p:cNvSpPr>
            <a:spLocks noGrp="1"/>
          </p:cNvSpPr>
          <p:nvPr>
            <p:ph type="title"/>
          </p:nvPr>
        </p:nvSpPr>
        <p:spPr>
          <a:xfrm>
            <a:off x="5514536" y="4343400"/>
            <a:ext cx="3048000" cy="709858"/>
          </a:xfrm>
        </p:spPr>
        <p:txBody>
          <a:bodyPr anchor="t">
            <a:noAutofit/>
          </a:bodyPr>
          <a:lstStyle>
            <a:lvl1pPr algn="l">
              <a:buNone/>
              <a:defRPr sz="1650" b="1">
                <a:solidFill>
                  <a:schemeClr val="tx2"/>
                </a:solidFill>
                <a:effectLst>
                  <a:outerShdw blurRad="38100" dist="25400" dir="8220000" algn="tr" rotWithShape="0">
                    <a:prstClr val="black">
                      <a:alpha val="35000"/>
                    </a:prst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Rectangle 3"/>
          <p:cNvSpPr>
            <a:spLocks noGrp="1"/>
          </p:cNvSpPr>
          <p:nvPr>
            <p:ph type="pic" idx="1"/>
          </p:nvPr>
        </p:nvSpPr>
        <p:spPr>
          <a:xfrm>
            <a:off x="739646" y="1222657"/>
            <a:ext cx="4575601" cy="3657600"/>
          </a:xfrm>
          <a:solidFill>
            <a:schemeClr val="tx2">
              <a:shade val="75000"/>
            </a:schemeClr>
          </a:solidFill>
          <a:ln w="63500">
            <a:noFill/>
            <a:miter lim="800000"/>
          </a:ln>
          <a:effectLst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>
            <a:lvl1pPr>
              <a:buNone/>
              <a:defRPr sz="2400"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Rectangle 4"/>
          <p:cNvSpPr>
            <a:spLocks noGrp="1"/>
          </p:cNvSpPr>
          <p:nvPr>
            <p:ph type="body" sz="half" idx="2"/>
          </p:nvPr>
        </p:nvSpPr>
        <p:spPr>
          <a:xfrm>
            <a:off x="5514536" y="1371600"/>
            <a:ext cx="3044952" cy="2930086"/>
          </a:xfrm>
        </p:spPr>
        <p:txBody>
          <a:bodyPr bIns="0" anchor="b">
            <a:normAutofit/>
          </a:bodyPr>
          <a:lstStyle>
            <a:lvl1pPr marL="0" marR="0" indent="0" algn="l">
              <a:buFontTx/>
              <a:buNone/>
              <a:defRPr sz="975">
                <a:solidFill>
                  <a:schemeClr val="tx1">
                    <a:tint val="95000"/>
                  </a:schemeClr>
                </a:solidFill>
              </a:defRPr>
            </a:lvl1pPr>
            <a:lvl2pPr marL="345281" marR="0" indent="-84535">
              <a:buFontTx/>
              <a:buNone/>
              <a:defRPr sz="900"/>
            </a:lvl2pPr>
            <a:lvl3pPr marL="685800" marR="0" indent="-88106">
              <a:buFontTx/>
              <a:buNone/>
              <a:defRPr sz="750"/>
            </a:lvl3pPr>
            <a:lvl4pPr marL="987029" marR="0" indent="-84535">
              <a:buFontTx/>
              <a:buNone/>
              <a:defRPr sz="675"/>
            </a:lvl4pPr>
            <a:lvl5pPr marL="1283494" marR="0" indent="-88106">
              <a:buFontTx/>
              <a:buNone/>
              <a:defRPr sz="675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5/11/2023</a:t>
            </a:r>
          </a:p>
        </p:txBody>
      </p:sp>
      <p:sp>
        <p:nvSpPr>
          <p:cNvPr id="7" name="Rectangle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Acquiring Data</a:t>
            </a:r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EA641C-2E2A-4267-9325-23A72B58877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401943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5/11/2023</a:t>
            </a:r>
          </a:p>
        </p:txBody>
      </p:sp>
      <p:sp>
        <p:nvSpPr>
          <p:cNvPr id="5" name="Rectangl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Acquiring Data</a:t>
            </a:r>
          </a:p>
        </p:txBody>
      </p:sp>
      <p:sp>
        <p:nvSpPr>
          <p:cNvPr id="6" name="Rectangle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B10742-AF81-44FC-B200-E1143AB853C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447773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5/11/2023</a:t>
            </a:r>
          </a:p>
        </p:txBody>
      </p:sp>
      <p:sp>
        <p:nvSpPr>
          <p:cNvPr id="5" name="Rectangl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Acquiring Data</a:t>
            </a:r>
          </a:p>
        </p:txBody>
      </p:sp>
      <p:sp>
        <p:nvSpPr>
          <p:cNvPr id="6" name="Rectangle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3944F9-D32B-4958-BCCA-B21A63164C2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340276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5/11/2023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Acquiring Data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5B65EB-7F2E-458C-8219-5A46787E4A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70085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5/11/2023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Acquiring Data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91DBDB-C096-4A12-9CC8-17325D510F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20457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5/11/2023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Acquiring Data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82ED40-E845-445A-9700-1BA79FD132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26115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5/11/2023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Acquiring Data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DB4359-A325-4560-8687-DF81568329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25800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5/11/2023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Acquiring Data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686BBB-B777-41B7-AB75-A40FFD437A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67408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5/11/2023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Acquiring Data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4E991A-2B1A-41C0-A4C6-F5EE430C4C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85979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5/11/2023</a:t>
            </a: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Acquiring Data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1E8D54-E3A3-49DA-9862-0FE656343A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40017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5/11/2023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Acquiring Data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FA4B6F-4774-4678-8FFC-AD3EBCBEC8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6447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5/11/2023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Acquiring Data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D7A17F-9DF6-4150-8AFF-06D49982E1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28842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5/11/2023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Acquiring Data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90E94E-DC23-42B2-973F-E4437EF91F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41409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5/11/2023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Acquiring Data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DD41BC-107A-47D4-AC65-A0A734AB11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49024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3E9468-DEAB-3D01-38F8-041C583E42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8688E23-4BD1-7224-DA5E-978D683EFD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5BA6A6-D0A5-CB35-B121-4DB515817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5/11/2023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CDAB5A-89C6-E03D-2A73-257C611D8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Acquiring Data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EA2C3D-4065-B2F4-D8FE-B2E56911A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60529-F7A1-4620-8FA3-E4686D8229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50437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AE09A4-AB67-9828-892C-55DE8B36B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4DAD48-D845-36E3-E0B9-119F760219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AAFF85-A9C0-2591-B893-B4AD6990AE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5/11/2023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CA255F-B9FB-C120-D8E2-33B57C0805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Acquiring Data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5817FA-95A2-62B2-B3DA-2E5D63A24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60529-F7A1-4620-8FA3-E4686D8229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81157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DDACDF-F6B4-59A3-E613-CC3C3FF7C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7BA487-C2A1-4A6A-28EB-7BF6A95A09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6BD3EE-962E-F206-7801-CAEF6A7A22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5/11/2023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29410C-D569-ADA7-3595-58585B09E8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Acquiring Data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FD065F-F519-444E-7E93-D8EE0100E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60529-F7A1-4620-8FA3-E4686D8229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25271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A18C53-9EBD-2729-0BF8-1C02CA79A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7B0E68-721A-67F9-FE52-76BBBE76C9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CF4A40-FFAA-D99C-226C-DE8AFBD733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DEA83A-7416-04CB-3BA7-1EC8E4C8C6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5/11/2023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33B5B0-CC80-8A64-E25A-737F82DE3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Acquiring Data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288656-D93D-7787-0658-5CF16B55F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60529-F7A1-4620-8FA3-E4686D8229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9172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0D064-7A33-9701-D516-01C268E37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985B62-C6B9-8FFF-6DF1-C1B14237B0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5EC8EC-B0D2-7810-91E5-CB21BFFD05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EBF2C9-C90C-A8CC-C1E9-BFFC79300F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A76C730-7A00-9FF5-F3C4-FD001A3059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AEE4FD4-2A03-95A8-71B0-E740683B0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5/11/2023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DF26FD4-B406-54CB-4FA7-557D1C67A4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Acquiring Data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CADCC61-EF66-CF55-C180-CC6CF70A5B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60529-F7A1-4620-8FA3-E4686D8229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21373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1096A-07E6-E25A-0898-21F3125E6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AEB1A60-906A-4A4B-315F-1FEF10E0EC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5/11/2023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C4ADD88-CF5C-C06D-A674-79C7E16769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Acquiring Data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8D4E72-3E3C-7309-C1EF-1E725C7E3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60529-F7A1-4620-8FA3-E4686D8229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25513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E17028B-FEB0-72DE-FAAB-786D5A7469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5/11/2023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3E0E48C-9E52-0962-7D3E-5C2C4361DF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Acquiring Data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539C01-7641-E40D-688E-95151158B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60529-F7A1-4620-8FA3-E4686D8229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151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219E58-D7DB-789B-42B8-9B698D06F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4A4835-F83D-FCEB-527D-7AC134195E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ACB689-0D20-D628-E87B-64E1FC3475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BB3A6F-9A65-412E-3E42-75B021C72C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5/11/2023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B7A1E6-4737-B460-C343-5F68B5898E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Acquiring Data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506AF3-7428-008E-AE7A-82362338F7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60529-F7A1-4620-8FA3-E4686D8229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17047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AF023F-947F-59F0-201E-CADFAEB6E2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05E534-E447-D1C1-FDA0-4C6AA86E5B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7B458F-3FAF-36F2-3281-A489D40FC9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6E6BA3-BC94-C63B-6AA1-643220CA0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5/11/2023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8C4123-F5B1-2E39-A446-BF33167A5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Acquiring Data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04A819-311C-72E3-EB91-63A745143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60529-F7A1-4620-8FA3-E4686D8229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68793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798ED2-1B11-FC15-5BF7-1E6D9DE88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F9FB1B-CBF2-5DAB-54F9-5A255C586E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EC8C34-2944-3949-688D-7664EE1B8E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5/11/2023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9B7807-CF9B-E158-5BF2-64DA17A43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Acquiring Data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DD5B37-4A4D-575F-C2EA-574B33A17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60529-F7A1-4620-8FA3-E4686D8229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17731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5DCBD8-C51E-1B6F-F06B-F950F775F6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446259C-CB57-2AB7-B8B6-DF2705B32E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DA23A0-C847-C1D6-B657-FB1B755F94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5/11/2023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F2ABFA-5B92-4DA5-DF9C-28857C8946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Acquiring Data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8B3901-2684-FBD8-4046-30E9E324C1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60529-F7A1-4620-8FA3-E4686D8229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32449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459057-9233-7520-7840-8CF1AE48AA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27DA72-88B7-6B29-C74F-421D282EEC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2AB84A-2DA4-A260-1138-AAB18AF292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B0C73-6BB0-43CA-94E4-D81D61D207F0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0630FB-A060-F115-BF16-F44026B89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D8E398-CF38-7B69-CC30-5FD42F2891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133EC-9E60-4FD5-9FC6-B5F557DAB0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45429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C2F2A3-F8E9-B2B8-2B07-F719A9DE6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A5150E-19B9-1203-74DE-7DBBDA1AD2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002790-2D57-C8FD-DAC1-AC07E91127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B0C73-6BB0-43CA-94E4-D81D61D207F0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6CD446-8501-BC46-0626-47AD81BE3D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EA0E56-719A-3F0D-41CD-C7A9965DD7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133EC-9E60-4FD5-9FC6-B5F557DAB0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30981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51C63C-229C-1CE6-A26D-2F4D83C7A7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660051-E931-FF27-416D-0DD803D17A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50EA75-F686-0FFD-67F3-0E3BEA6EC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B0C73-6BB0-43CA-94E4-D81D61D207F0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3FD48A-1AAB-AA34-1578-5BE6D4452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5CA737-C35F-B5BF-BD56-A92FA1614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133EC-9E60-4FD5-9FC6-B5F557DAB0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70667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ED4C02-7865-01D2-5D88-486E8349D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1E12CA-9348-B73E-CA6E-57A39BA910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74A350-11C1-CC1D-9EEC-10E4FA62C8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E8C442-5219-FBEA-C650-652071803A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B0C73-6BB0-43CA-94E4-D81D61D207F0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D4C328-D4E1-6919-24DF-938D6F4E3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E4AED7-9786-7778-3CE0-63753580E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133EC-9E60-4FD5-9FC6-B5F557DAB0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18177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2FF09-C46F-6668-34E8-1E18C7125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0ECCFB-D976-4C45-77D0-421FA10F77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8A4D45-C6FE-ADFD-F6DC-FC7FD41808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298E50-4C4B-D1F2-BFCB-D150FA91A9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B024B6F-276F-B2C7-5CBB-8E3BB7CFDC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3334382-B08B-4B1D-9027-0772DC076F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B0C73-6BB0-43CA-94E4-D81D61D207F0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2F1BFFE-326B-8F6B-B9D4-1CE19B74B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3864DCC-C6A9-1FCD-D8DF-5938CA8FE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133EC-9E60-4FD5-9FC6-B5F557DAB0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70443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AA8AB-8F97-3322-1EDC-4480C26E7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08F4204-090B-5C0C-9A62-058F751C91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B0C73-6BB0-43CA-94E4-D81D61D207F0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77121B-C3C7-C448-09F0-D1488269D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F7931A-73D6-4CD1-0190-D5D6517DDC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133EC-9E60-4FD5-9FC6-B5F557DAB0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66658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5CE7387-F36A-6C93-F019-EAFB7A473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B0C73-6BB0-43CA-94E4-D81D61D207F0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51284BF-4415-71B0-5E81-7502B0793F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B8984E-BE9D-4F44-20C1-6ABC2F5A6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133EC-9E60-4FD5-9FC6-B5F557DAB0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23373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DDDF1-E740-1A09-DE5F-5A9CFF46F9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2F564C-EADB-AAB7-C460-068B539F85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40EA0D-A829-603A-03C2-322C181F00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459F9B-62D1-AA63-1BA3-91AB509819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B0C73-6BB0-43CA-94E4-D81D61D207F0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EF6B59-A846-7163-59AF-6BC5037DFF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2154F7-EB65-4E77-3187-A85BE4667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133EC-9E60-4FD5-9FC6-B5F557DAB0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66063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4BA68D-870A-0151-5CED-C841B6C49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FD28B19-60C9-7130-DB77-3A97C480D8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C098C4-A4F1-73CF-9310-A652C9ECFC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EB334D-5349-58FA-0A81-3D0BEB4DFD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B0C73-6BB0-43CA-94E4-D81D61D207F0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820962-3F08-1E55-5C7F-618A1CFBF8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268F62-C66A-D466-9586-38764B662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133EC-9E60-4FD5-9FC6-B5F557DAB0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27414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FF1908-188B-24C8-A219-AD2CD9F9A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F5D0FD-84C8-5029-CB43-6B1726C6E1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4CBCF2-180F-4B7B-54F2-18BD8410A1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B0C73-6BB0-43CA-94E4-D81D61D207F0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AFF4AF-9507-BEFA-866E-146D19C40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2B0F9B-5478-CD90-48C3-E5778CA11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133EC-9E60-4FD5-9FC6-B5F557DAB0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78118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29A7E25-7F2E-8EB2-B9DE-52389DCEAAD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4C7CD9-96E1-ED89-119B-A555FFEBF6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AAE435-ECFD-01C5-2524-41584088FF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B0C73-6BB0-43CA-94E4-D81D61D207F0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854ADA-33BB-E708-066E-BDF9F41D81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1B6828-B1C6-63BD-3AB1-9AEE81217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133EC-9E60-4FD5-9FC6-B5F557DAB0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5353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64000">
              <a:schemeClr val="bg2"/>
            </a:gs>
            <a:gs pos="95000">
              <a:schemeClr val="accent1">
                <a:lumMod val="45000"/>
                <a:lumOff val="55000"/>
              </a:schemeClr>
            </a:gs>
            <a:gs pos="85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smtClean="0">
                <a:solidFill>
                  <a:schemeClr val="tx1">
                    <a:tint val="75000"/>
                  </a:schemeClr>
                </a:solidFill>
                <a:latin typeface="Tahoma" charset="0"/>
                <a:cs typeface="Arial" charset="0"/>
              </a:defRPr>
            </a:lvl1pPr>
          </a:lstStyle>
          <a:p>
            <a:r>
              <a:rPr lang="en-US"/>
              <a:t>5/11/2023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dirty="0">
                <a:solidFill>
                  <a:schemeClr val="tx1">
                    <a:tint val="75000"/>
                  </a:schemeClr>
                </a:solidFill>
                <a:latin typeface="Tahoma" charset="0"/>
                <a:cs typeface="Arial" charset="0"/>
              </a:defRPr>
            </a:lvl1pPr>
          </a:lstStyle>
          <a:p>
            <a:r>
              <a:rPr lang="en-US"/>
              <a:t>Acquiring Data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smtClean="0">
                <a:solidFill>
                  <a:schemeClr val="tx1">
                    <a:tint val="75000"/>
                  </a:schemeClr>
                </a:solidFill>
                <a:latin typeface="Tahoma" charset="0"/>
                <a:cs typeface="Arial" charset="0"/>
              </a:defRPr>
            </a:lvl1pPr>
          </a:lstStyle>
          <a:p>
            <a:fld id="{10860529-F7A1-4620-8FA3-E4686D8229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006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64000">
              <a:schemeClr val="bg2"/>
            </a:gs>
            <a:gs pos="95000">
              <a:schemeClr val="accent1">
                <a:lumMod val="45000"/>
                <a:lumOff val="55000"/>
              </a:schemeClr>
            </a:gs>
            <a:gs pos="85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  <a:prstGeom prst="rect">
            <a:avLst/>
          </a:prstGeom>
        </p:spPr>
        <p:txBody>
          <a:bodyPr anchor="b" anchorCtr="0">
            <a:normAutofit/>
            <a:scene3d>
              <a:camera prst="orthographicFront"/>
              <a:lightRig rig="soft" dir="t">
                <a:rot lat="0" lon="0" rev="2100000"/>
              </a:lightRig>
            </a:scene3d>
            <a:sp3d prstMaterial="matte">
              <a:bevelT w="38100" h="38100"/>
            </a:sp3d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051" name="Rectangle 11"/>
          <p:cNvSpPr>
            <a:spLocks noGrp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45720" rIns="4572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7" name="Rectangle 22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 anchor="b" anchorCtr="0"/>
          <a:lstStyle>
            <a:lvl1pPr>
              <a:defRPr lang="en-US" sz="900" smtClean="0">
                <a:solidFill>
                  <a:schemeClr val="tx2"/>
                </a:solidFill>
                <a:latin typeface="+mn-lt"/>
                <a:ea typeface="+mn-lt"/>
                <a:cs typeface="+mn-lt"/>
              </a:defRPr>
            </a:lvl1pPr>
          </a:lstStyle>
          <a:p>
            <a:pPr>
              <a:defRPr/>
            </a:pPr>
            <a:r>
              <a:rPr lang="en-US"/>
              <a:t>5/11/2023</a:t>
            </a:r>
          </a:p>
        </p:txBody>
      </p:sp>
      <p:sp>
        <p:nvSpPr>
          <p:cNvPr id="18" name="Rectangle 18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 anchor="b" anchorCtr="0"/>
          <a:lstStyle>
            <a:lvl1pPr algn="ctr">
              <a:defRPr lang="en-US" sz="900">
                <a:solidFill>
                  <a:schemeClr val="tx2"/>
                </a:solidFill>
                <a:latin typeface="+mn-lt"/>
                <a:ea typeface="+mn-lt"/>
                <a:cs typeface="+mn-lt"/>
              </a:defRPr>
            </a:lvl1pPr>
          </a:lstStyle>
          <a:p>
            <a:pPr>
              <a:defRPr/>
            </a:pPr>
            <a:r>
              <a:rPr lang="en-US"/>
              <a:t>Acquiring Data</a:t>
            </a:r>
          </a:p>
        </p:txBody>
      </p:sp>
      <p:sp>
        <p:nvSpPr>
          <p:cNvPr id="13" name="Rectangle 15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 anchor="b" anchorCtr="0"/>
          <a:lstStyle>
            <a:lvl1pPr algn="r">
              <a:defRPr lang="en-US" sz="900" smtClean="0">
                <a:solidFill>
                  <a:schemeClr val="tx2"/>
                </a:solidFill>
                <a:latin typeface="+mn-lt"/>
                <a:ea typeface="+mn-lt"/>
                <a:cs typeface="+mn-lt"/>
              </a:defRPr>
            </a:lvl1pPr>
          </a:lstStyle>
          <a:p>
            <a:pPr>
              <a:defRPr/>
            </a:pPr>
            <a:fld id="{6C1C1F5B-67EF-4E66-919B-8E2F6F56F21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971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fade/>
  </p:transition>
  <p:hf sldNum="0" hdr="0" ftr="0" dt="0"/>
  <p:txStyles>
    <p:titleStyle>
      <a:defPPr>
        <a:defRPr sz="3300">
          <a:solidFill>
            <a:schemeClr val="tx2">
              <a:shade val="85000"/>
              <a:satMod val="150000"/>
            </a:schemeClr>
          </a:solidFill>
          <a:latin typeface="+mj-lt"/>
          <a:ea typeface="+mj-ea"/>
          <a:cs typeface="+mj-cs"/>
        </a:defRPr>
      </a:defPPr>
      <a:lvl1pPr algn="ctr" rtl="0" eaLnBrk="1" fontAlgn="base" hangingPunct="1">
        <a:spcBef>
          <a:spcPct val="0"/>
        </a:spcBef>
        <a:spcAft>
          <a:spcPct val="0"/>
        </a:spcAft>
        <a:defRPr lang="en-US" sz="3600" b="1" kern="1200" dirty="0">
          <a:solidFill>
            <a:srgbClr val="2E2E2E"/>
          </a:solidFill>
          <a:effectLst>
            <a:outerShdw blurRad="63500" dist="38100" dir="8220000" algn="tl" rotWithShape="0">
              <a:srgbClr val="000000">
                <a:alpha val="30000"/>
              </a:srgbClr>
            </a:outerShdw>
          </a:effectLst>
          <a:latin typeface="+mj-lt"/>
          <a:ea typeface="+mj-lt"/>
          <a:cs typeface="+mj-lt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2E2E2E"/>
          </a:solidFill>
          <a:latin typeface="Franklin Gothic Medium" pitchFamily="34" charset="0"/>
          <a:ea typeface="Franklin Gothic Medium" pitchFamily="34" charset="0"/>
          <a:cs typeface="Franklin Gothic Medium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2E2E2E"/>
          </a:solidFill>
          <a:latin typeface="Franklin Gothic Medium" pitchFamily="34" charset="0"/>
          <a:ea typeface="Franklin Gothic Medium" pitchFamily="34" charset="0"/>
          <a:cs typeface="Franklin Gothic Medium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2E2E2E"/>
          </a:solidFill>
          <a:latin typeface="Franklin Gothic Medium" pitchFamily="34" charset="0"/>
          <a:ea typeface="Franklin Gothic Medium" pitchFamily="34" charset="0"/>
          <a:cs typeface="Franklin Gothic Medium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2E2E2E"/>
          </a:solidFill>
          <a:latin typeface="Franklin Gothic Medium" pitchFamily="34" charset="0"/>
          <a:ea typeface="Franklin Gothic Medium" pitchFamily="34" charset="0"/>
          <a:cs typeface="Franklin Gothic Medium" pitchFamily="34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2E2E2E"/>
          </a:solidFill>
          <a:latin typeface="Franklin Gothic Medium" pitchFamily="34" charset="0"/>
          <a:ea typeface="Franklin Gothic Medium" pitchFamily="34" charset="0"/>
          <a:cs typeface="Franklin Gothic Medium" pitchFamily="34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2E2E2E"/>
          </a:solidFill>
          <a:latin typeface="Franklin Gothic Medium" pitchFamily="34" charset="0"/>
          <a:ea typeface="Franklin Gothic Medium" pitchFamily="34" charset="0"/>
          <a:cs typeface="Franklin Gothic Medium" pitchFamily="34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2E2E2E"/>
          </a:solidFill>
          <a:latin typeface="Franklin Gothic Medium" pitchFamily="34" charset="0"/>
          <a:ea typeface="Franklin Gothic Medium" pitchFamily="34" charset="0"/>
          <a:cs typeface="Franklin Gothic Medium" pitchFamily="34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2E2E2E"/>
          </a:solidFill>
          <a:latin typeface="Franklin Gothic Medium" pitchFamily="34" charset="0"/>
          <a:ea typeface="Franklin Gothic Medium" pitchFamily="34" charset="0"/>
          <a:cs typeface="Franklin Gothic Medium" pitchFamily="34" charset="0"/>
        </a:defRPr>
      </a:lvl9pPr>
    </p:titleStyle>
    <p:bodyStyle>
      <a:defPPr>
        <a:defRPr>
          <a:solidFill>
            <a:schemeClr val="tx1"/>
          </a:solidFill>
          <a:latin typeface="+mn-lt"/>
          <a:ea typeface="+mn-ea"/>
          <a:cs typeface="+mn-cs"/>
        </a:defRPr>
      </a:defPPr>
      <a:lvl1pPr indent="-20478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100">
          <a:solidFill>
            <a:schemeClr val="tx1"/>
          </a:solidFill>
          <a:latin typeface="+mn-lt"/>
          <a:ea typeface="+mn-lt"/>
          <a:cs typeface="+mn-lt"/>
        </a:defRPr>
      </a:lvl1pPr>
      <a:lvl2pPr marL="417910" indent="-17145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Wingdings 2" pitchFamily="18" charset="2"/>
        <a:buChar char=""/>
        <a:defRPr sz="1650">
          <a:solidFill>
            <a:schemeClr val="tx1"/>
          </a:solidFill>
          <a:latin typeface="+mn-lt"/>
          <a:ea typeface="+mn-lt"/>
          <a:cs typeface="+mn-lt"/>
        </a:defRPr>
      </a:lvl2pPr>
      <a:lvl3pPr marL="609600" indent="-1714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 2" pitchFamily="18" charset="2"/>
        <a:buChar char=""/>
        <a:defRPr sz="1500">
          <a:solidFill>
            <a:schemeClr val="tx1"/>
          </a:solidFill>
          <a:latin typeface="+mn-lt"/>
          <a:ea typeface="+mn-lt"/>
          <a:cs typeface="+mn-lt"/>
        </a:defRPr>
      </a:lvl3pPr>
      <a:lvl4pPr marL="801291" indent="-17145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Wingdings 2" pitchFamily="18" charset="2"/>
        <a:buChar char=""/>
        <a:defRPr>
          <a:solidFill>
            <a:schemeClr val="tx1"/>
          </a:solidFill>
          <a:latin typeface="+mn-lt"/>
          <a:ea typeface="+mn-lt"/>
          <a:cs typeface="+mn-lt"/>
        </a:defRPr>
      </a:lvl4pPr>
      <a:lvl5pPr marL="987029" indent="-1714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 2" pitchFamily="18" charset="2"/>
        <a:buChar char=""/>
        <a:defRPr>
          <a:solidFill>
            <a:schemeClr val="tx1"/>
          </a:solidFill>
          <a:latin typeface="+mn-lt"/>
          <a:ea typeface="+mn-lt"/>
          <a:cs typeface="+mn-lt"/>
        </a:defRPr>
      </a:lvl5pPr>
      <a:lvl6pPr marL="1179576" indent="-171450" algn="l" eaLnBrk="1" hangingPunct="1">
        <a:buClr>
          <a:schemeClr val="tx2"/>
        </a:buClr>
        <a:buFont typeface="Wingdings 2" pitchFamily="18" charset="2"/>
        <a:buChar char=""/>
        <a:defRPr lang="en-US" sz="1200" baseline="0" smtClean="0">
          <a:latin typeface="+mn-lt"/>
        </a:defRPr>
      </a:lvl6pPr>
      <a:lvl7pPr marL="1364742" indent="-171450" algn="l" eaLnBrk="1" hangingPunct="1">
        <a:buClr>
          <a:schemeClr val="accent1"/>
        </a:buClr>
        <a:buFont typeface="Wingdings 2" pitchFamily="18" charset="2"/>
        <a:buChar char=""/>
        <a:defRPr lang="en-US" sz="1200" baseline="0" smtClean="0">
          <a:latin typeface="+mn-lt"/>
        </a:defRPr>
      </a:lvl7pPr>
      <a:lvl8pPr marL="1549908" indent="-171450" algn="l" eaLnBrk="1" hangingPunct="1">
        <a:buClr>
          <a:schemeClr val="tx2"/>
        </a:buClr>
        <a:buFont typeface="Wingdings 2" pitchFamily="18" charset="2"/>
        <a:buChar char=""/>
        <a:defRPr sz="1200" baseline="0">
          <a:latin typeface="+mn-lt"/>
        </a:defRPr>
      </a:lvl8pPr>
      <a:lvl9pPr marL="1735074" indent="-171450" algn="l" eaLnBrk="1" hangingPunct="1">
        <a:buClr>
          <a:schemeClr val="accent1"/>
        </a:buClr>
        <a:buFont typeface="Wingdings 2" pitchFamily="18" charset="2"/>
        <a:buChar char=""/>
        <a:defRPr sz="1050" baseline="0">
          <a:latin typeface="+mn-lt"/>
        </a:defRPr>
      </a:lvl9pPr>
    </p:bodyStyle>
    <p:otherStyle>
      <a:defPPr>
        <a:defRPr>
          <a:solidFill>
            <a:schemeClr val="tx1"/>
          </a:solidFill>
          <a:latin typeface="+mn-lt"/>
          <a:ea typeface="+mn-ea"/>
          <a:cs typeface="+mn-cs"/>
        </a:defRPr>
      </a:defPPr>
      <a:lvl1pPr marL="0" eaLnBrk="1" hangingPunct="1"/>
      <a:lvl2pPr marL="342900" eaLnBrk="1" hangingPunct="1"/>
      <a:lvl3pPr marL="685800" eaLnBrk="1" hangingPunct="1"/>
      <a:lvl4pPr marL="1028700" eaLnBrk="1" hangingPunct="1"/>
      <a:lvl5pPr marL="1371600" eaLnBrk="1" hangingPunct="1"/>
      <a:lvl6pPr marL="1714500" eaLnBrk="1" hangingPunct="1"/>
      <a:lvl7pPr marL="2057400" eaLnBrk="1" hangingPunct="1"/>
      <a:lvl8pPr marL="2400300" eaLnBrk="1" hangingPunct="1"/>
      <a:lvl9pPr marL="2743200" eaLnBrk="1" hangingPunct="1"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64000">
              <a:schemeClr val="bg2"/>
            </a:gs>
            <a:gs pos="95000">
              <a:schemeClr val="accent1">
                <a:lumMod val="45000"/>
                <a:lumOff val="55000"/>
              </a:schemeClr>
            </a:gs>
            <a:gs pos="85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smtClean="0">
                <a:solidFill>
                  <a:schemeClr val="tx1">
                    <a:tint val="75000"/>
                  </a:schemeClr>
                </a:solidFill>
                <a:latin typeface="Tahoma" charset="0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5/11/2023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dirty="0">
                <a:solidFill>
                  <a:schemeClr val="tx1">
                    <a:tint val="75000"/>
                  </a:schemeClr>
                </a:solidFill>
                <a:latin typeface="Tahoma" charset="0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Acquiring Data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smtClean="0">
                <a:solidFill>
                  <a:schemeClr val="tx1">
                    <a:tint val="75000"/>
                  </a:schemeClr>
                </a:solidFill>
                <a:latin typeface="Tahoma" charset="0"/>
                <a:cs typeface="Arial" charset="0"/>
              </a:defRPr>
            </a:lvl1pPr>
          </a:lstStyle>
          <a:p>
            <a:pPr>
              <a:defRPr/>
            </a:pPr>
            <a:fld id="{EBACE234-767C-47AC-BDBB-248612E1B3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210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4000">
              <a:schemeClr val="bg2"/>
            </a:gs>
            <a:gs pos="95000">
              <a:schemeClr val="accent1">
                <a:lumMod val="45000"/>
                <a:lumOff val="55000"/>
              </a:schemeClr>
            </a:gs>
            <a:gs pos="85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873437E-0C65-A61D-DB2B-8CDF7BD6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0F815B-95E4-F809-9538-9E7F909971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845805-F298-B7DA-628F-D6C1C2331F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5/11/2023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A88C23-9472-CB6B-D93D-ADE7CCCDE5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Acquiring Data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CBA998-C601-6C1D-27A9-133273F896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860529-F7A1-4620-8FA3-E4686D8229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742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21C5F07-426B-7D6C-5DEF-806A394B6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05A224-5F70-8976-F4D2-54E1315F61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F5761A-A0CA-B905-288D-B0D6540624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0B0C73-6BB0-43CA-94E4-D81D61D207F0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AC8EF8-3494-4B65-E302-9B38BE6CEC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6DE02B-9240-A3AD-A6AB-5A8AF6A8F0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F133EC-9E60-4FD5-9FC6-B5F557DAB0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17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romancatholicdioc-my.sharepoint.com/:w:/g/personal/most_boilercatholics_org/EdzCLv35P8JEr3851WCPO_4BgHTq5gURdIlws0w1DEkYGQ?e=c3Nd5n" TargetMode="External"/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youtu.be/u3VlbHonnZc" TargetMode="External"/><Relationship Id="rId13" Type="http://schemas.openxmlformats.org/officeDocument/2006/relationships/hyperlink" Target="https://romancatholicdioc-my.sharepoint.com/:w:/g/personal/most_boilercatholics_org/EUaINSU9W7pIqj6ArvRgGLIBzkD3BonxLwiVOyEVcMNF-g?e=Op82me" TargetMode="External"/><Relationship Id="rId3" Type="http://schemas.openxmlformats.org/officeDocument/2006/relationships/hyperlink" Target="https://romancatholicdioc-my.sharepoint.com/:b:/g/personal/most_boilercatholics_org/EVj9H5O2JYFMgqsTEJHYUdUBHByfDoYFPkYFh1f5KFBfjA" TargetMode="External"/><Relationship Id="rId7" Type="http://schemas.openxmlformats.org/officeDocument/2006/relationships/hyperlink" Target="https://romancatholicdioc-my.sharepoint.com/:b:/g/personal/most_boilercatholics_org/EQHLpgy5RKdCoJSrp5U8IfMBjPujQ7SjIDRvbjSd16vhYQ" TargetMode="External"/><Relationship Id="rId12" Type="http://schemas.openxmlformats.org/officeDocument/2006/relationships/hyperlink" Target="https://youtu.be/9NZzVxuTWB0" TargetMode="External"/><Relationship Id="rId2" Type="http://schemas.openxmlformats.org/officeDocument/2006/relationships/hyperlink" Target="https://romancatholicdioc-my.sharepoint.com/:b:/g/personal/most_boilercatholics_org/EXbbe39zpPNFn2gvwo_qd6cBVcw9WverT99ldnqr5M72Hw" TargetMode="External"/><Relationship Id="rId1" Type="http://schemas.openxmlformats.org/officeDocument/2006/relationships/slideLayout" Target="../slideLayouts/slideLayout35.xml"/><Relationship Id="rId6" Type="http://schemas.openxmlformats.org/officeDocument/2006/relationships/hyperlink" Target="https://romancatholicdioc-my.sharepoint.com/:b:/g/personal/most_boilercatholics_org/EfbG-IQARR1Kg2XM3gbSO34B8yAoA6olD3werQ3tB9VrgA" TargetMode="External"/><Relationship Id="rId11" Type="http://schemas.openxmlformats.org/officeDocument/2006/relationships/hyperlink" Target="https://romancatholicdioc-my.sharepoint.com/:p:/g/personal/most_boilercatholics_org/EYoLbVRNB0tPudqm8oDbT0AB9rYr0-jMHQpoC2hmFFklxg?e=hm90UJ" TargetMode="External"/><Relationship Id="rId5" Type="http://schemas.openxmlformats.org/officeDocument/2006/relationships/hyperlink" Target="https://romancatholicdioc-my.sharepoint.com/:w:/g/personal/most_boilercatholics_org/EXvT-B9_AkhFhzVucQKOhlkBy7YLgMAvaM7KOjhlykfTqw" TargetMode="External"/><Relationship Id="rId15" Type="http://schemas.openxmlformats.org/officeDocument/2006/relationships/hyperlink" Target="https://romancatholicdioc-my.sharepoint.com/:w:/g/personal/most_boilercatholics_org/ETe1fOXchuVIrGUj_SVykAABg9qF-SO-q1QNhyRrtQqF2A" TargetMode="External"/><Relationship Id="rId10" Type="http://schemas.openxmlformats.org/officeDocument/2006/relationships/hyperlink" Target="https://romancatholicdioc-my.sharepoint.com/:b:/g/personal/most_boilercatholics_org/ETtWwQdIAUxNoATputRqx7cBioHUZowpXUuw51pEWb8_Nw" TargetMode="External"/><Relationship Id="rId4" Type="http://schemas.openxmlformats.org/officeDocument/2006/relationships/hyperlink" Target="https://youtu.be/_PJ4PyjHRLY" TargetMode="External"/><Relationship Id="rId9" Type="http://schemas.openxmlformats.org/officeDocument/2006/relationships/hyperlink" Target="https://romancatholicdioc-my.sharepoint.com/:w:/g/personal/most_boilercatholics_org/EZfksTR-PDtPpyC4E9pbFaoBZi6VwBnfpgsl7R5XuS7y-A" TargetMode="External"/><Relationship Id="rId14" Type="http://schemas.openxmlformats.org/officeDocument/2006/relationships/hyperlink" Target="https://youtu.be/kxBgD_BJQWk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youtu.be/FAhkZXvV0hM" TargetMode="External"/><Relationship Id="rId3" Type="http://schemas.openxmlformats.org/officeDocument/2006/relationships/hyperlink" Target="https://romancatholicdioc-my.sharepoint.com/:b:/g/personal/most_boilercatholics_org/Ef299URn7UhOrgPuxr-StJ4BO_PYlpp1f7zxS0cxWIgvcA" TargetMode="External"/><Relationship Id="rId7" Type="http://schemas.openxmlformats.org/officeDocument/2006/relationships/hyperlink" Target="https://romancatholicdioc-my.sharepoint.com/:p:/g/personal/most_boilercatholics_org/Ediml90TK6pJu5NaVKNtEQ4B3QbWOvqB5Ag2QS4gIIGClw" TargetMode="External"/><Relationship Id="rId2" Type="http://schemas.openxmlformats.org/officeDocument/2006/relationships/hyperlink" Target="https://romancatholicdioc-my.sharepoint.com/:b:/g/personal/most_boilercatholics_org/EaS6SIgNXvhNjdVOcSjx_FsBo8A1sfGS3RquPupm2yuJug" TargetMode="External"/><Relationship Id="rId1" Type="http://schemas.openxmlformats.org/officeDocument/2006/relationships/slideLayout" Target="../slideLayouts/slideLayout35.xml"/><Relationship Id="rId6" Type="http://schemas.openxmlformats.org/officeDocument/2006/relationships/hyperlink" Target="https://romancatholicdioc-my.sharepoint.com/:b:/g/personal/most_boilercatholics_org/EemdrAfaYnBHt_6nxmC6J40BojzEOtp5Fg1W7ilWBWDF-w" TargetMode="External"/><Relationship Id="rId5" Type="http://schemas.openxmlformats.org/officeDocument/2006/relationships/hyperlink" Target="https://romancatholicdioc-my.sharepoint.com/:w:/g/personal/most_boilercatholics_org/EZS6idJ57lBIppwCp1pRdLgBVz18gD7S64wIsX21DCw5Hw" TargetMode="External"/><Relationship Id="rId10" Type="http://schemas.openxmlformats.org/officeDocument/2006/relationships/hyperlink" Target="https://romancatholicdioc-my.sharepoint.com/:w:/g/personal/most_boilercatholics_org/ETtGbWcLvh5FvGjvWKo_oLgBLDsJ5G80hUvlB2rJRKTqDQ?e=i1vq69" TargetMode="External"/><Relationship Id="rId4" Type="http://schemas.openxmlformats.org/officeDocument/2006/relationships/hyperlink" Target="https://youtu.be/bMtC5Eyu6i4" TargetMode="External"/><Relationship Id="rId9" Type="http://schemas.openxmlformats.org/officeDocument/2006/relationships/hyperlink" Target="https://romancatholicdioc-my.sharepoint.com/:w:/g/personal/most_boilercatholics_org/EQ7g-yUJut1GtE70vZS9zyMBMUWJmEfF5WPQ1dANYF0r6g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romancatholicdioc-my.sharepoint.com/:b:/g/personal/most_boilercatholics_org/Efa4N9U6g5RCvKn1obC3P94BoW2j7TBZYXIX1t7w0zakxg" TargetMode="External"/><Relationship Id="rId3" Type="http://schemas.openxmlformats.org/officeDocument/2006/relationships/hyperlink" Target="https://romancatholicdioc-my.sharepoint.com/:b:/g/personal/most_boilercatholics_org/EY87j3qEdudLmxhuT5WrNKwBGr4dKW54tc9OSuE15I9Tyg" TargetMode="External"/><Relationship Id="rId7" Type="http://schemas.openxmlformats.org/officeDocument/2006/relationships/hyperlink" Target="https://romancatholicdioc-my.sharepoint.com/:b:/g/personal/most_boilercatholics_org/ETi5PVZEy5NJsbOI_7yH7jwBG_BhCo8P2H48l8gzK4sY_w" TargetMode="External"/><Relationship Id="rId2" Type="http://schemas.openxmlformats.org/officeDocument/2006/relationships/hyperlink" Target="https://romancatholicdioc-my.sharepoint.com/:b:/g/personal/most_boilercatholics_org/ESCW5ayFYJ5MgShxAqayGBcB-rjF4NcYgQQF9XiugHiK4g" TargetMode="External"/><Relationship Id="rId1" Type="http://schemas.openxmlformats.org/officeDocument/2006/relationships/slideLayout" Target="../slideLayouts/slideLayout35.xml"/><Relationship Id="rId6" Type="http://schemas.openxmlformats.org/officeDocument/2006/relationships/hyperlink" Target="https://romancatholicdioc-my.sharepoint.com/:w:/g/personal/most_boilercatholics_org/ESsr8VAllNNClFLZXX4xYokBxtmKhm5ggaZttBi2ZG8vTA" TargetMode="External"/><Relationship Id="rId5" Type="http://schemas.openxmlformats.org/officeDocument/2006/relationships/hyperlink" Target="https://youtu.be/4gOGu-5wBtc" TargetMode="External"/><Relationship Id="rId10" Type="http://schemas.openxmlformats.org/officeDocument/2006/relationships/hyperlink" Target="https://romancatholicdioc-my.sharepoint.com/:w:/g/personal/most_boilercatholics_org/ERjjRwKmebVAhvsCBoxtV-cBLsZF35fFho_t8xLHpBMr5w" TargetMode="External"/><Relationship Id="rId4" Type="http://schemas.openxmlformats.org/officeDocument/2006/relationships/hyperlink" Target="https://romancatholicdioc-my.sharepoint.com/:b:/g/personal/most_boilercatholics_org/EfbPEghSNyVBobqAtnEeJvcBF7LFBuVdHvnqFTjlIhhmew" TargetMode="External"/><Relationship Id="rId9" Type="http://schemas.openxmlformats.org/officeDocument/2006/relationships/hyperlink" Target="https://youtu.be/tbIN1Xfa-1Q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urdue.edu/retirees/docs/Steps%20to%20complete%20OMA.pdf" TargetMode="External"/><Relationship Id="rId2" Type="http://schemas.openxmlformats.org/officeDocument/2006/relationships/hyperlink" Target="https://www.purdue.edu/retirees/docs/organizingMyAffairs_2021.pdf" TargetMode="External"/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romancatholicdioc-my.sharepoint.com/:w:/g/personal/most_boilercatholics_org/EUaINSU9W7pIqj6ArvRgGLIBzkD3BonxLwiVOyEVcMNF-g?e=Op82me" TargetMode="External"/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romancatholicdioc-my.sharepoint.com/:b:/g/personal/most_boilercatholics_org/ERhpzI0OeftLvFrUjPCHK0YBPDWmlAV53nkcsX_eXOJcig?e=DY0rkf" TargetMode="External"/><Relationship Id="rId2" Type="http://schemas.openxmlformats.org/officeDocument/2006/relationships/hyperlink" Target="http://www.joincake.com" TargetMode="External"/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joincake.com/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4.xml"/><Relationship Id="rId5" Type="http://schemas.openxmlformats.org/officeDocument/2006/relationships/hyperlink" Target="https://romancatholicdioc-my.sharepoint.com/:p:/g/personal/most_boilercatholics_org/EabZQiBI9MJAhUHPuSe5KVoBEOws__yZ_7KLMPxoGqMsVw?e=4dprim" TargetMode="External"/><Relationship Id="rId4" Type="http://schemas.openxmlformats.org/officeDocument/2006/relationships/hyperlink" Target="https://youtu.be/kxBgD_BJQWk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E247AC-ADE9-E7D7-4169-0CB2501BF8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3252275"/>
            <a:ext cx="6858000" cy="724530"/>
          </a:xfrm>
        </p:spPr>
        <p:txBody>
          <a:bodyPr/>
          <a:lstStyle/>
          <a:p>
            <a:r>
              <a:rPr lang="en-US" b="1"/>
              <a:t>Session 7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718E0A-494E-B18D-D9AF-182B13AAD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4002513"/>
            <a:ext cx="6858000" cy="79109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700" b="1" i="1">
                <a:solidFill>
                  <a:srgbClr val="000000"/>
                </a:solidFill>
                <a:latin typeface="Calibri"/>
                <a:cs typeface="Calibri"/>
              </a:rPr>
              <a:t>Where Do We Go From Here?</a:t>
            </a: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D3E3448-4A94-1A41-B398-FF9A2B9451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145422" cy="2305847"/>
          </a:xfrm>
          <a:prstGeom prst="rect">
            <a:avLst/>
          </a:prstGeom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4025B5B4-BAFC-C991-D2D5-000678E06C12}"/>
              </a:ext>
            </a:extLst>
          </p:cNvPr>
          <p:cNvSpPr txBox="1">
            <a:spLocks/>
          </p:cNvSpPr>
          <p:nvPr/>
        </p:nvSpPr>
        <p:spPr>
          <a:xfrm>
            <a:off x="1143000" y="4819319"/>
            <a:ext cx="6858000" cy="791097"/>
          </a:xfrm>
          <a:prstGeom prst="rect">
            <a:avLst/>
          </a:prstGeom>
        </p:spPr>
        <p:txBody>
          <a:bodyPr vert="horz" lIns="68580" tIns="34290" rIns="68580" bIns="3429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Wendel Blue and Vince </a:t>
            </a:r>
            <a:r>
              <a:rPr lang="en-US" err="1">
                <a:solidFill>
                  <a:srgbClr val="000000"/>
                </a:solidFill>
                <a:latin typeface="Calibri"/>
                <a:cs typeface="Calibri"/>
              </a:rPr>
              <a:t>Drnevich</a:t>
            </a:r>
          </a:p>
          <a:p>
            <a:r>
              <a:rPr lang="en-US" sz="1800">
                <a:solidFill>
                  <a:srgbClr val="000000"/>
                </a:solidFill>
                <a:latin typeface="Calibri"/>
                <a:cs typeface="Calibri"/>
              </a:rPr>
              <a:t>June 15, 2023</a:t>
            </a:r>
            <a:endParaRPr lang="en-US" sz="1800">
              <a:latin typeface="Calibri"/>
              <a:cs typeface="Calibri"/>
            </a:endParaRPr>
          </a:p>
        </p:txBody>
      </p:sp>
      <p:pic>
        <p:nvPicPr>
          <p:cNvPr id="4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A9CDC0B6-DC58-590F-C3A8-E32BD1B1DE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1560" y="5367142"/>
            <a:ext cx="2152328" cy="1383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177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F5BA04-5C1F-7448-C8E1-2395F3F7D8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/>
              <a:t>Overview of the Session</a:t>
            </a:r>
            <a:endParaRPr lang="en-US" sz="40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F188AD-BBF0-0B49-E8EC-E5E67CAF42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US" sz="3600">
                <a:solidFill>
                  <a:srgbClr val="222222"/>
                </a:solidFill>
                <a:ea typeface="+mn-lt"/>
                <a:cs typeface="+mn-lt"/>
              </a:rPr>
              <a:t>Open session with a prayer</a:t>
            </a:r>
            <a:endParaRPr lang="en-US" sz="5400"/>
          </a:p>
          <a:p>
            <a:r>
              <a:rPr lang="en-US" sz="3600">
                <a:solidFill>
                  <a:srgbClr val="222222"/>
                </a:solidFill>
                <a:ea typeface="+mn-lt"/>
                <a:cs typeface="+mn-lt"/>
              </a:rPr>
              <a:t>Review resources obtained from previous six sessions</a:t>
            </a:r>
            <a:endParaRPr lang="en-US" sz="5400"/>
          </a:p>
          <a:p>
            <a:r>
              <a:rPr lang="en-US" sz="3600">
                <a:solidFill>
                  <a:srgbClr val="222222"/>
                </a:solidFill>
                <a:ea typeface="+mn-lt"/>
                <a:cs typeface="+mn-lt"/>
              </a:rPr>
              <a:t>Address some of the more common questions</a:t>
            </a:r>
            <a:endParaRPr lang="en-US" sz="5400"/>
          </a:p>
          <a:p>
            <a:r>
              <a:rPr lang="en-US" sz="3600">
                <a:solidFill>
                  <a:srgbClr val="222222"/>
                </a:solidFill>
                <a:ea typeface="+mn-lt"/>
                <a:cs typeface="+mn-lt"/>
              </a:rPr>
              <a:t>Explore where we go from here and make some decisions</a:t>
            </a:r>
            <a:endParaRPr lang="en-US" sz="5400"/>
          </a:p>
          <a:p>
            <a:r>
              <a:rPr lang="en-US" sz="3600">
                <a:solidFill>
                  <a:srgbClr val="222222"/>
                </a:solidFill>
                <a:ea typeface="+mn-lt"/>
                <a:cs typeface="+mn-lt"/>
              </a:rPr>
              <a:t>Conclude with a beer, wine, cheese, and snacks celebration.</a:t>
            </a:r>
            <a:endParaRPr lang="en-US" sz="5400"/>
          </a:p>
        </p:txBody>
      </p:sp>
    </p:spTree>
    <p:extLst>
      <p:ext uri="{BB962C8B-B14F-4D97-AF65-F5344CB8AC3E}">
        <p14:creationId xmlns:p14="http://schemas.microsoft.com/office/powerpoint/2010/main" val="8813485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FA0ED-B849-E1DA-1702-C9A96435D9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>
                <a:cs typeface="Calibri Light"/>
              </a:rPr>
              <a:t>Review resources obtained from previous six sessions: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3A8BEE-AAAD-A4FC-BD0D-212CE2444C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lvl="1"/>
            <a:r>
              <a:rPr lang="en-US" sz="2800">
                <a:solidFill>
                  <a:srgbClr val="222222"/>
                </a:solidFill>
                <a:ea typeface="+mn-lt"/>
                <a:cs typeface="+mn-lt"/>
                <a:hlinkClick r:id="rId2"/>
              </a:rPr>
              <a:t>See Summary Table</a:t>
            </a:r>
            <a:r>
              <a:rPr lang="en-US" sz="2800">
                <a:solidFill>
                  <a:srgbClr val="222222"/>
                </a:solidFill>
                <a:ea typeface="+mn-lt"/>
                <a:cs typeface="+mn-lt"/>
              </a:rPr>
              <a:t> (Next 3 slides)</a:t>
            </a:r>
            <a:endParaRPr lang="en-US" sz="2800">
              <a:solidFill>
                <a:srgbClr val="000000"/>
              </a:solidFill>
              <a:ea typeface="+mn-lt"/>
              <a:cs typeface="+mn-lt"/>
            </a:endParaRPr>
          </a:p>
          <a:p>
            <a:pPr lvl="1"/>
            <a:r>
              <a:rPr lang="en-US" sz="2800">
                <a:solidFill>
                  <a:srgbClr val="222222"/>
                </a:solidFill>
                <a:ea typeface="+mn-lt"/>
                <a:cs typeface="+mn-lt"/>
              </a:rPr>
              <a:t>Note links in last column to information from each session</a:t>
            </a:r>
            <a:endParaRPr lang="en-US" sz="2800">
              <a:cs typeface="Calibri"/>
            </a:endParaRPr>
          </a:p>
          <a:p>
            <a:pPr lvl="2"/>
            <a:r>
              <a:rPr lang="en-US" sz="2800">
                <a:solidFill>
                  <a:srgbClr val="222222"/>
                </a:solidFill>
                <a:ea typeface="+mn-lt"/>
                <a:cs typeface="+mn-lt"/>
              </a:rPr>
              <a:t>Handouts for the session</a:t>
            </a:r>
            <a:endParaRPr lang="en-US" sz="2800">
              <a:cs typeface="Calibri"/>
            </a:endParaRPr>
          </a:p>
          <a:p>
            <a:pPr lvl="2"/>
            <a:r>
              <a:rPr lang="en-US" sz="2800">
                <a:solidFill>
                  <a:srgbClr val="222222"/>
                </a:solidFill>
                <a:ea typeface="+mn-lt"/>
                <a:cs typeface="+mn-lt"/>
              </a:rPr>
              <a:t>Slides used by the presenters</a:t>
            </a:r>
            <a:endParaRPr lang="en-US" sz="2800">
              <a:cs typeface="Calibri"/>
            </a:endParaRPr>
          </a:p>
          <a:p>
            <a:pPr lvl="2"/>
            <a:r>
              <a:rPr lang="en-US" sz="2800">
                <a:solidFill>
                  <a:srgbClr val="222222"/>
                </a:solidFill>
                <a:ea typeface="+mn-lt"/>
                <a:cs typeface="+mn-lt"/>
              </a:rPr>
              <a:t>Videos of the presentation posted on </a:t>
            </a:r>
            <a:r>
              <a:rPr lang="en-US" sz="2800" b="1">
                <a:solidFill>
                  <a:srgbClr val="222222"/>
                </a:solidFill>
                <a:ea typeface="+mn-lt"/>
                <a:cs typeface="+mn-lt"/>
              </a:rPr>
              <a:t>YouTube</a:t>
            </a:r>
            <a:endParaRPr lang="en-US" sz="2800">
              <a:cs typeface="Calibri"/>
            </a:endParaRPr>
          </a:p>
          <a:p>
            <a:pPr lvl="2"/>
            <a:r>
              <a:rPr lang="en-US" sz="2800">
                <a:solidFill>
                  <a:srgbClr val="222222"/>
                </a:solidFill>
                <a:ea typeface="+mn-lt"/>
                <a:cs typeface="+mn-lt"/>
              </a:rPr>
              <a:t>Suggestions from evaluation forms completed by the participants</a:t>
            </a:r>
            <a:endParaRPr lang="en-US" sz="2800">
              <a:cs typeface="Calibri"/>
            </a:endParaRPr>
          </a:p>
          <a:p>
            <a:pPr lvl="2"/>
            <a:r>
              <a:rPr lang="en-US" sz="2800">
                <a:solidFill>
                  <a:srgbClr val="222222"/>
                </a:solidFill>
                <a:ea typeface="+mn-lt"/>
                <a:cs typeface="+mn-lt"/>
              </a:rPr>
              <a:t>More, e.g., links to PURA template and Cake website</a:t>
            </a:r>
            <a:endParaRPr lang="en-US" sz="2800"/>
          </a:p>
          <a:p>
            <a:endParaRPr lang="en-US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912833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FA0ED-B849-E1DA-1702-C9A96435D9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676572"/>
          </a:xfrm>
        </p:spPr>
        <p:txBody>
          <a:bodyPr/>
          <a:lstStyle/>
          <a:p>
            <a:pPr algn="ctr"/>
            <a:r>
              <a:rPr lang="en-US">
                <a:cs typeface="Calibri Light"/>
              </a:rPr>
              <a:t>Review previous sessions: Sessions 1 and 2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FF5C55B0-92C6-DF2F-55E7-F7BA79651CB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22070533"/>
              </p:ext>
            </p:extLst>
          </p:nvPr>
        </p:nvGraphicFramePr>
        <p:xfrm>
          <a:off x="154983" y="1123627"/>
          <a:ext cx="8845700" cy="548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6416">
                  <a:extLst>
                    <a:ext uri="{9D8B030D-6E8A-4147-A177-3AD203B41FA5}">
                      <a16:colId xmlns:a16="http://schemas.microsoft.com/office/drawing/2014/main" val="2709602381"/>
                    </a:ext>
                  </a:extLst>
                </a:gridCol>
                <a:gridCol w="1683503">
                  <a:extLst>
                    <a:ext uri="{9D8B030D-6E8A-4147-A177-3AD203B41FA5}">
                      <a16:colId xmlns:a16="http://schemas.microsoft.com/office/drawing/2014/main" val="2072155728"/>
                    </a:ext>
                  </a:extLst>
                </a:gridCol>
                <a:gridCol w="2494767">
                  <a:extLst>
                    <a:ext uri="{9D8B030D-6E8A-4147-A177-3AD203B41FA5}">
                      <a16:colId xmlns:a16="http://schemas.microsoft.com/office/drawing/2014/main" val="2584114461"/>
                    </a:ext>
                  </a:extLst>
                </a:gridCol>
                <a:gridCol w="2262381">
                  <a:extLst>
                    <a:ext uri="{9D8B030D-6E8A-4147-A177-3AD203B41FA5}">
                      <a16:colId xmlns:a16="http://schemas.microsoft.com/office/drawing/2014/main" val="1686904304"/>
                    </a:ext>
                  </a:extLst>
                </a:gridCol>
                <a:gridCol w="1528633">
                  <a:extLst>
                    <a:ext uri="{9D8B030D-6E8A-4147-A177-3AD203B41FA5}">
                      <a16:colId xmlns:a16="http://schemas.microsoft.com/office/drawing/2014/main" val="416270774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algn="l" fontAlgn="auto"/>
                      <a:r>
                        <a:rPr lang="en-US" sz="1800" dirty="0">
                          <a:effectLst/>
                        </a:rPr>
                        <a:t>​</a:t>
                      </a:r>
                    </a:p>
                    <a:p>
                      <a:pPr algn="ctr" fontAlgn="base"/>
                      <a:r>
                        <a:rPr lang="en-US" sz="1800" dirty="0">
                          <a:effectLst/>
                        </a:rPr>
                        <a:t>Date ​</a:t>
                      </a:r>
                      <a:endParaRPr lang="en-US" sz="1800" b="1" i="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auto"/>
                      <a:r>
                        <a:rPr lang="en-US" sz="1800" dirty="0">
                          <a:effectLst/>
                        </a:rPr>
                        <a:t>​</a:t>
                      </a:r>
                    </a:p>
                    <a:p>
                      <a:pPr algn="ctr" fontAlgn="base"/>
                      <a:r>
                        <a:rPr lang="en-US" sz="1800" dirty="0">
                          <a:effectLst/>
                        </a:rPr>
                        <a:t>Title ​</a:t>
                      </a:r>
                      <a:endParaRPr lang="en-US" sz="1800" b="1" i="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auto"/>
                      <a:r>
                        <a:rPr lang="en-US" sz="1800" dirty="0">
                          <a:effectLst/>
                        </a:rPr>
                        <a:t>​</a:t>
                      </a:r>
                    </a:p>
                    <a:p>
                      <a:pPr algn="ctr" fontAlgn="base"/>
                      <a:r>
                        <a:rPr lang="en-US" sz="1800" dirty="0">
                          <a:effectLst/>
                        </a:rPr>
                        <a:t>Description ​</a:t>
                      </a:r>
                      <a:endParaRPr lang="en-US" sz="1800" b="1" i="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auto"/>
                      <a:r>
                        <a:rPr lang="en-US" sz="1800" dirty="0">
                          <a:effectLst/>
                        </a:rPr>
                        <a:t>​</a:t>
                      </a:r>
                    </a:p>
                    <a:p>
                      <a:pPr algn="ctr" fontAlgn="base"/>
                      <a:r>
                        <a:rPr lang="en-US" sz="1800" dirty="0">
                          <a:effectLst/>
                        </a:rPr>
                        <a:t>Presenter ​</a:t>
                      </a:r>
                      <a:endParaRPr lang="en-US" sz="1800" b="1" i="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auto"/>
                      <a:r>
                        <a:rPr lang="en-US" sz="1800" dirty="0">
                          <a:effectLst/>
                        </a:rPr>
                        <a:t>​</a:t>
                      </a:r>
                    </a:p>
                    <a:p>
                      <a:pPr algn="ctr" fontAlgn="base"/>
                      <a:r>
                        <a:rPr lang="en-US" sz="1800" dirty="0">
                          <a:effectLst/>
                        </a:rPr>
                        <a:t>Products ​</a:t>
                      </a:r>
                      <a:endParaRPr lang="en-US" sz="1800" b="1" i="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93236696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algn="l" fontAlgn="auto"/>
                      <a:r>
                        <a:rPr lang="en-US" sz="1400" dirty="0">
                          <a:effectLst/>
                        </a:rPr>
                        <a:t>​</a:t>
                      </a:r>
                    </a:p>
                    <a:p>
                      <a:pPr algn="ctr" fontAlgn="base"/>
                      <a:r>
                        <a:rPr lang="en-US" sz="1400" dirty="0">
                          <a:effectLst/>
                        </a:rPr>
                        <a:t>May 4 ​</a:t>
                      </a:r>
                      <a:endParaRPr lang="en-US" sz="14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auto"/>
                      <a:r>
                        <a:rPr lang="en-US" sz="1400" dirty="0">
                          <a:effectLst/>
                        </a:rPr>
                        <a:t>​</a:t>
                      </a:r>
                    </a:p>
                    <a:p>
                      <a:pPr algn="l" fontAlgn="base"/>
                      <a:r>
                        <a:rPr lang="en-US" sz="1400" dirty="0">
                          <a:effectLst/>
                        </a:rPr>
                        <a:t>Setting the Table: Putting Your Legal Documents in Place ​</a:t>
                      </a:r>
                      <a:endParaRPr lang="en-US" sz="14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auto"/>
                      <a:r>
                        <a:rPr lang="en-US" sz="1400" dirty="0">
                          <a:effectLst/>
                        </a:rPr>
                        <a:t>​</a:t>
                      </a:r>
                    </a:p>
                    <a:p>
                      <a:pPr algn="l" fontAlgn="base"/>
                      <a:r>
                        <a:rPr lang="en-US" sz="1400" dirty="0">
                          <a:effectLst/>
                        </a:rPr>
                        <a:t>Gain advisement on what after-life legal documents will facilitate the distribution of your estate to your survivors.  ​</a:t>
                      </a:r>
                      <a:endParaRPr lang="en-US" sz="14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auto"/>
                      <a:r>
                        <a:rPr lang="en-US" sz="1400" dirty="0">
                          <a:effectLst/>
                        </a:rPr>
                        <a:t>​</a:t>
                      </a:r>
                    </a:p>
                    <a:p>
                      <a:pPr algn="l" fontAlgn="base"/>
                      <a:r>
                        <a:rPr lang="en-US" sz="1400" dirty="0">
                          <a:effectLst/>
                        </a:rPr>
                        <a:t>Andy Gutwein, J.D., Gutwein Law, Estate Planning Focus ​</a:t>
                      </a:r>
                      <a:endParaRPr lang="en-US" sz="14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auto"/>
                      <a:r>
                        <a:rPr lang="en-US" sz="1800" dirty="0">
                          <a:effectLst/>
                        </a:rPr>
                        <a:t>​</a:t>
                      </a:r>
                      <a:r>
                        <a:rPr lang="en-US" sz="1800" u="sng" strike="noStrike" dirty="0">
                          <a:effectLst/>
                          <a:hlinkClick r:id="rId2"/>
                        </a:rPr>
                        <a:t>Handout</a:t>
                      </a:r>
                      <a:r>
                        <a:rPr lang="en-US" sz="1800" dirty="0">
                          <a:effectLst/>
                        </a:rPr>
                        <a:t> ​</a:t>
                      </a:r>
                      <a:endParaRPr lang="en-US" dirty="0"/>
                    </a:p>
                    <a:p>
                      <a:pPr algn="l" fontAlgn="base"/>
                      <a:r>
                        <a:rPr lang="en-US" sz="1800" u="sng" strike="noStrike" dirty="0">
                          <a:effectLst/>
                          <a:hlinkClick r:id="rId3"/>
                        </a:rPr>
                        <a:t>Slides</a:t>
                      </a:r>
                      <a:r>
                        <a:rPr lang="en-US" sz="1800" dirty="0">
                          <a:effectLst/>
                        </a:rPr>
                        <a:t> ​</a:t>
                      </a:r>
                    </a:p>
                    <a:p>
                      <a:pPr algn="l" fontAlgn="base"/>
                      <a:r>
                        <a:rPr lang="en-US" sz="1800" u="sng" strike="noStrike" dirty="0">
                          <a:effectLst/>
                          <a:hlinkClick r:id="rId4"/>
                        </a:rPr>
                        <a:t>Video</a:t>
                      </a:r>
                      <a:r>
                        <a:rPr lang="en-US" sz="1800" dirty="0">
                          <a:effectLst/>
                        </a:rPr>
                        <a:t> ​</a:t>
                      </a:r>
                    </a:p>
                    <a:p>
                      <a:pPr algn="l" fontAlgn="base"/>
                      <a:r>
                        <a:rPr lang="en-US" sz="1800" u="sng" strike="noStrike" dirty="0">
                          <a:effectLst/>
                          <a:hlinkClick r:id="rId5"/>
                        </a:rPr>
                        <a:t>Suggestions</a:t>
                      </a:r>
                      <a:r>
                        <a:rPr lang="en-US" sz="1800" dirty="0">
                          <a:effectLst/>
                        </a:rPr>
                        <a:t> ​</a:t>
                      </a:r>
                      <a:endParaRPr lang="en-US" sz="18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4594472"/>
                  </a:ext>
                </a:extLst>
              </a:tr>
              <a:tr h="1800225">
                <a:tc>
                  <a:txBody>
                    <a:bodyPr/>
                    <a:lstStyle/>
                    <a:p>
                      <a:pPr algn="l" fontAlgn="auto"/>
                      <a:r>
                        <a:rPr lang="en-US" sz="1400" dirty="0">
                          <a:effectLst/>
                        </a:rPr>
                        <a:t>​</a:t>
                      </a:r>
                    </a:p>
                    <a:p>
                      <a:pPr algn="ctr" fontAlgn="base"/>
                      <a:r>
                        <a:rPr lang="en-US" sz="1400" dirty="0">
                          <a:effectLst/>
                        </a:rPr>
                        <a:t>May 11 ​</a:t>
                      </a:r>
                      <a:endParaRPr lang="en-US" sz="14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auto"/>
                      <a:r>
                        <a:rPr lang="en-US" sz="1400" dirty="0">
                          <a:effectLst/>
                        </a:rPr>
                        <a:t>​</a:t>
                      </a:r>
                    </a:p>
                    <a:p>
                      <a:pPr algn="l" fontAlgn="base"/>
                      <a:r>
                        <a:rPr lang="en-US" sz="1400" dirty="0">
                          <a:effectLst/>
                        </a:rPr>
                        <a:t>Planned Giving ​</a:t>
                      </a:r>
                    </a:p>
                    <a:p>
                      <a:pPr algn="l" fontAlgn="base"/>
                      <a:r>
                        <a:rPr lang="en-US" sz="1400" dirty="0">
                          <a:effectLst/>
                        </a:rPr>
                        <a:t>​</a:t>
                      </a:r>
                    </a:p>
                    <a:p>
                      <a:pPr algn="l" fontAlgn="base"/>
                      <a:r>
                        <a:rPr lang="en-US" sz="1400" dirty="0">
                          <a:effectLst/>
                        </a:rPr>
                        <a:t>​</a:t>
                      </a:r>
                    </a:p>
                    <a:p>
                      <a:pPr algn="l" fontAlgn="base"/>
                      <a:r>
                        <a:rPr lang="en-US" sz="1400" dirty="0">
                          <a:effectLst/>
                        </a:rPr>
                        <a:t>​</a:t>
                      </a:r>
                    </a:p>
                    <a:p>
                      <a:pPr algn="l" fontAlgn="base"/>
                      <a:endParaRPr lang="en-US" sz="1400">
                        <a:effectLst/>
                      </a:endParaRPr>
                    </a:p>
                    <a:p>
                      <a:pPr lvl="0" algn="l">
                        <a:buNone/>
                      </a:pPr>
                      <a:endParaRPr lang="en-US" sz="1400">
                        <a:effectLst/>
                      </a:endParaRPr>
                    </a:p>
                    <a:p>
                      <a:pPr lvl="0" algn="l">
                        <a:buNone/>
                      </a:pPr>
                      <a:r>
                        <a:rPr lang="en-US" sz="1400" dirty="0">
                          <a:effectLst/>
                        </a:rPr>
                        <a:t>Acquiring, </a:t>
                      </a:r>
                      <a:r>
                        <a:rPr lang="en-US" sz="1400" dirty="0" err="1">
                          <a:effectLst/>
                        </a:rPr>
                        <a:t>Accessin</a:t>
                      </a:r>
                      <a:r>
                        <a:rPr lang="en-US" sz="1400" dirty="0">
                          <a:effectLst/>
                        </a:rPr>
                        <a:t>, Updating, Sharing, &amp; Securing One’s In-formation ​</a:t>
                      </a:r>
                      <a:endParaRPr lang="en-US" dirty="0"/>
                    </a:p>
                    <a:p>
                      <a:pPr algn="l" fontAlgn="base"/>
                      <a:r>
                        <a:rPr lang="en-US" sz="1400" dirty="0">
                          <a:effectLst/>
                        </a:rPr>
                        <a:t>​</a:t>
                      </a:r>
                      <a:endParaRPr lang="en-US" sz="14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400" dirty="0">
                          <a:effectLst/>
                        </a:rPr>
                        <a:t>Discover how you can leave a legacy for others. and what standard information about yourself should be up-to-date and accessible to your survivors. ​</a:t>
                      </a:r>
                    </a:p>
                    <a:p>
                      <a:pPr lvl="0" algn="l">
                        <a:buNone/>
                      </a:pPr>
                      <a:endParaRPr lang="en-US" sz="1400">
                        <a:effectLst/>
                      </a:endParaRPr>
                    </a:p>
                    <a:p>
                      <a:pPr algn="l" fontAlgn="base"/>
                      <a:r>
                        <a:rPr lang="en-US" sz="1400" dirty="0">
                          <a:effectLst/>
                        </a:rPr>
                        <a:t>Learn what information needs to be documented and the electronic and paper template tools available for documenting it, as well as best practices for securing and sharing it.  ​</a:t>
                      </a:r>
                      <a:endParaRPr lang="en-US" sz="14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400" dirty="0">
                          <a:effectLst/>
                        </a:rPr>
                        <a:t>Tim </a:t>
                      </a:r>
                      <a:r>
                        <a:rPr lang="en-US" sz="1400" dirty="0" err="1">
                          <a:effectLst/>
                        </a:rPr>
                        <a:t>Bobillo</a:t>
                      </a:r>
                      <a:r>
                        <a:rPr lang="en-US" sz="1400" dirty="0">
                          <a:effectLst/>
                        </a:rPr>
                        <a:t>,  Diocese of Lafayette ​</a:t>
                      </a:r>
                      <a:br>
                        <a:rPr lang="en-US" sz="1400" dirty="0">
                          <a:effectLst/>
                        </a:rPr>
                      </a:br>
                      <a:r>
                        <a:rPr lang="en-US" sz="1400" dirty="0">
                          <a:effectLst/>
                        </a:rPr>
                        <a:t>Marisa McDonald,  St. Tom's ​</a:t>
                      </a:r>
                    </a:p>
                    <a:p>
                      <a:pPr algn="l" fontAlgn="base"/>
                      <a:r>
                        <a:rPr lang="en-US" sz="1400" dirty="0">
                          <a:effectLst/>
                        </a:rPr>
                        <a:t>​</a:t>
                      </a:r>
                    </a:p>
                    <a:p>
                      <a:pPr algn="l" fontAlgn="base"/>
                      <a:endParaRPr lang="en-US" sz="1400">
                        <a:effectLst/>
                      </a:endParaRPr>
                    </a:p>
                    <a:p>
                      <a:pPr lvl="0" algn="l">
                        <a:buNone/>
                      </a:pPr>
                      <a:endParaRPr lang="en-US" sz="1400">
                        <a:effectLst/>
                      </a:endParaRPr>
                    </a:p>
                    <a:p>
                      <a:pPr lvl="0" algn="l">
                        <a:buNone/>
                      </a:pPr>
                      <a:r>
                        <a:rPr lang="en-US" sz="1400" dirty="0">
                          <a:effectLst/>
                        </a:rPr>
                        <a:t>Vincent </a:t>
                      </a:r>
                      <a:r>
                        <a:rPr lang="en-US" sz="1400" dirty="0" err="1">
                          <a:effectLst/>
                        </a:rPr>
                        <a:t>Drnevich</a:t>
                      </a:r>
                      <a:r>
                        <a:rPr lang="en-US" sz="1400" dirty="0">
                          <a:effectLst/>
                        </a:rPr>
                        <a:t> and Wendel Blue, Men of St. Tom’s (</a:t>
                      </a:r>
                      <a:r>
                        <a:rPr lang="en-US" sz="1400" dirty="0" err="1">
                          <a:effectLst/>
                        </a:rPr>
                        <a:t>MoST</a:t>
                      </a:r>
                      <a:r>
                        <a:rPr lang="en-US" sz="1400" dirty="0">
                          <a:effectLst/>
                        </a:rPr>
                        <a:t>) ​</a:t>
                      </a:r>
                      <a:endParaRPr lang="en-US" sz="14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auto"/>
                      <a:r>
                        <a:rPr lang="en-US" sz="1800" u="sng" strike="noStrike" dirty="0">
                          <a:effectLst/>
                          <a:hlinkClick r:id="rId6"/>
                        </a:rPr>
                        <a:t>Handout</a:t>
                      </a:r>
                      <a:r>
                        <a:rPr lang="en-US" sz="1800" dirty="0">
                          <a:effectLst/>
                        </a:rPr>
                        <a:t> ​</a:t>
                      </a:r>
                    </a:p>
                    <a:p>
                      <a:pPr algn="l" fontAlgn="base"/>
                      <a:r>
                        <a:rPr lang="en-US" sz="1800" u="sng" strike="noStrike" dirty="0">
                          <a:effectLst/>
                          <a:hlinkClick r:id="rId7"/>
                        </a:rPr>
                        <a:t>Slides</a:t>
                      </a:r>
                      <a:r>
                        <a:rPr lang="en-US" sz="1800" dirty="0">
                          <a:effectLst/>
                        </a:rPr>
                        <a:t> ​</a:t>
                      </a:r>
                    </a:p>
                    <a:p>
                      <a:pPr algn="l" fontAlgn="base"/>
                      <a:r>
                        <a:rPr lang="en-US" sz="1800" u="sng" strike="noStrike" dirty="0">
                          <a:effectLst/>
                          <a:hlinkClick r:id="rId8"/>
                        </a:rPr>
                        <a:t>Video</a:t>
                      </a:r>
                      <a:r>
                        <a:rPr lang="en-US" sz="1800" dirty="0">
                          <a:effectLst/>
                        </a:rPr>
                        <a:t> ​</a:t>
                      </a:r>
                    </a:p>
                    <a:p>
                      <a:pPr algn="l" fontAlgn="base"/>
                      <a:r>
                        <a:rPr lang="en-US" sz="1800" u="sng" strike="noStrike" dirty="0">
                          <a:effectLst/>
                          <a:hlinkClick r:id="rId9"/>
                        </a:rPr>
                        <a:t>Suggestions</a:t>
                      </a:r>
                      <a:r>
                        <a:rPr lang="en-US" sz="1800" dirty="0">
                          <a:effectLst/>
                        </a:rPr>
                        <a:t> ​</a:t>
                      </a:r>
                    </a:p>
                    <a:p>
                      <a:pPr algn="l" fontAlgn="base"/>
                      <a:r>
                        <a:rPr lang="en-US" sz="1800" dirty="0">
                          <a:effectLst/>
                        </a:rPr>
                        <a:t>​</a:t>
                      </a:r>
                    </a:p>
                    <a:p>
                      <a:pPr lvl="0" algn="l">
                        <a:buNone/>
                      </a:pPr>
                      <a:r>
                        <a:rPr lang="en-US" sz="1800" u="sng" strike="noStrike" dirty="0">
                          <a:effectLst/>
                          <a:hlinkClick r:id="rId10"/>
                        </a:rPr>
                        <a:t>Handout</a:t>
                      </a:r>
                      <a:r>
                        <a:rPr lang="en-US" sz="1800" dirty="0">
                          <a:effectLst/>
                        </a:rPr>
                        <a:t> ​</a:t>
                      </a:r>
                      <a:endParaRPr lang="en-US" sz="1800" dirty="0"/>
                    </a:p>
                    <a:p>
                      <a:pPr algn="l" fontAlgn="base"/>
                      <a:r>
                        <a:rPr lang="en-US" sz="1800" u="sng" strike="noStrike" dirty="0">
                          <a:effectLst/>
                          <a:hlinkClick r:id="rId11"/>
                        </a:rPr>
                        <a:t>Slides</a:t>
                      </a:r>
                      <a:r>
                        <a:rPr lang="en-US" sz="1800" dirty="0">
                          <a:effectLst/>
                        </a:rPr>
                        <a:t> ​</a:t>
                      </a:r>
                    </a:p>
                    <a:p>
                      <a:pPr algn="l" fontAlgn="base"/>
                      <a:r>
                        <a:rPr lang="en-US" sz="1800" u="sng" strike="noStrike" dirty="0">
                          <a:effectLst/>
                          <a:hlinkClick r:id="rId12"/>
                        </a:rPr>
                        <a:t>Video</a:t>
                      </a:r>
                      <a:r>
                        <a:rPr lang="en-US" sz="1800" dirty="0">
                          <a:effectLst/>
                        </a:rPr>
                        <a:t> ​</a:t>
                      </a:r>
                    </a:p>
                    <a:p>
                      <a:pPr algn="l" fontAlgn="base"/>
                      <a:r>
                        <a:rPr lang="en-US" sz="1800" u="sng" strike="noStrike" dirty="0">
                          <a:effectLst/>
                          <a:hlinkClick r:id="rId13"/>
                        </a:rPr>
                        <a:t>PURA Temp.</a:t>
                      </a:r>
                      <a:r>
                        <a:rPr lang="en-US" sz="1800" dirty="0">
                          <a:effectLst/>
                        </a:rPr>
                        <a:t> ​</a:t>
                      </a:r>
                    </a:p>
                    <a:p>
                      <a:pPr algn="l" fontAlgn="base"/>
                      <a:r>
                        <a:rPr lang="en-US" sz="1800" u="sng" strike="noStrike" dirty="0">
                          <a:effectLst/>
                          <a:hlinkClick r:id="rId14"/>
                        </a:rPr>
                        <a:t>Cake Present.</a:t>
                      </a:r>
                      <a:r>
                        <a:rPr lang="en-US" sz="1800" dirty="0">
                          <a:effectLst/>
                        </a:rPr>
                        <a:t> </a:t>
                      </a:r>
                      <a:r>
                        <a:rPr lang="en-US" sz="1800" u="sng" strike="noStrike" dirty="0">
                          <a:effectLst/>
                          <a:hlinkClick r:id="rId15"/>
                        </a:rPr>
                        <a:t>Suggestions</a:t>
                      </a:r>
                      <a:r>
                        <a:rPr lang="en-US" sz="1800">
                          <a:effectLst/>
                        </a:rPr>
                        <a:t> ​</a:t>
                      </a:r>
                    </a:p>
                    <a:p>
                      <a:pPr algn="l" fontAlgn="base"/>
                      <a:r>
                        <a:rPr lang="en-US" sz="1800" dirty="0">
                          <a:effectLst/>
                        </a:rPr>
                        <a:t>​</a:t>
                      </a:r>
                      <a:endParaRPr lang="en-US" sz="18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45339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72045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FA0ED-B849-E1DA-1702-C9A96435D9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676572"/>
          </a:xfrm>
        </p:spPr>
        <p:txBody>
          <a:bodyPr/>
          <a:lstStyle/>
          <a:p>
            <a:pPr algn="ctr"/>
            <a:r>
              <a:rPr lang="en-US">
                <a:cs typeface="Calibri Light"/>
              </a:rPr>
              <a:t>Review previous sessions: Sessions 3 and 4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FF5C55B0-92C6-DF2F-55E7-F7BA79651CB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80083464"/>
              </p:ext>
            </p:extLst>
          </p:nvPr>
        </p:nvGraphicFramePr>
        <p:xfrm>
          <a:off x="154983" y="1123627"/>
          <a:ext cx="8845700" cy="32023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6416">
                  <a:extLst>
                    <a:ext uri="{9D8B030D-6E8A-4147-A177-3AD203B41FA5}">
                      <a16:colId xmlns:a16="http://schemas.microsoft.com/office/drawing/2014/main" val="2709602381"/>
                    </a:ext>
                  </a:extLst>
                </a:gridCol>
                <a:gridCol w="1683503">
                  <a:extLst>
                    <a:ext uri="{9D8B030D-6E8A-4147-A177-3AD203B41FA5}">
                      <a16:colId xmlns:a16="http://schemas.microsoft.com/office/drawing/2014/main" val="2072155728"/>
                    </a:ext>
                  </a:extLst>
                </a:gridCol>
                <a:gridCol w="2494767">
                  <a:extLst>
                    <a:ext uri="{9D8B030D-6E8A-4147-A177-3AD203B41FA5}">
                      <a16:colId xmlns:a16="http://schemas.microsoft.com/office/drawing/2014/main" val="2584114461"/>
                    </a:ext>
                  </a:extLst>
                </a:gridCol>
                <a:gridCol w="2262381">
                  <a:extLst>
                    <a:ext uri="{9D8B030D-6E8A-4147-A177-3AD203B41FA5}">
                      <a16:colId xmlns:a16="http://schemas.microsoft.com/office/drawing/2014/main" val="1686904304"/>
                    </a:ext>
                  </a:extLst>
                </a:gridCol>
                <a:gridCol w="1528633">
                  <a:extLst>
                    <a:ext uri="{9D8B030D-6E8A-4147-A177-3AD203B41FA5}">
                      <a16:colId xmlns:a16="http://schemas.microsoft.com/office/drawing/2014/main" val="416270774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algn="l" fontAlgn="auto"/>
                      <a:r>
                        <a:rPr lang="en-US" sz="1800">
                          <a:effectLst/>
                        </a:rPr>
                        <a:t>​</a:t>
                      </a:r>
                    </a:p>
                    <a:p>
                      <a:pPr algn="ctr" fontAlgn="base"/>
                      <a:r>
                        <a:rPr lang="en-US" sz="1800">
                          <a:effectLst/>
                        </a:rPr>
                        <a:t>Date ​</a:t>
                      </a:r>
                      <a:endParaRPr lang="en-US" sz="1800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auto"/>
                      <a:r>
                        <a:rPr lang="en-US" sz="1800">
                          <a:effectLst/>
                        </a:rPr>
                        <a:t>​</a:t>
                      </a:r>
                    </a:p>
                    <a:p>
                      <a:pPr algn="ctr" fontAlgn="base"/>
                      <a:r>
                        <a:rPr lang="en-US" sz="1800">
                          <a:effectLst/>
                        </a:rPr>
                        <a:t>Title ​</a:t>
                      </a:r>
                      <a:endParaRPr lang="en-US" sz="1800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auto"/>
                      <a:r>
                        <a:rPr lang="en-US" sz="1800">
                          <a:effectLst/>
                        </a:rPr>
                        <a:t>​</a:t>
                      </a:r>
                    </a:p>
                    <a:p>
                      <a:pPr algn="ctr" fontAlgn="base"/>
                      <a:r>
                        <a:rPr lang="en-US" sz="1800">
                          <a:effectLst/>
                        </a:rPr>
                        <a:t>Description ​</a:t>
                      </a:r>
                      <a:endParaRPr lang="en-US" sz="1800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auto"/>
                      <a:r>
                        <a:rPr lang="en-US" sz="1800">
                          <a:effectLst/>
                        </a:rPr>
                        <a:t>​</a:t>
                      </a:r>
                    </a:p>
                    <a:p>
                      <a:pPr algn="ctr" fontAlgn="base"/>
                      <a:r>
                        <a:rPr lang="en-US" sz="1800">
                          <a:effectLst/>
                        </a:rPr>
                        <a:t>Presenter ​</a:t>
                      </a:r>
                      <a:endParaRPr lang="en-US" sz="1800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auto"/>
                      <a:r>
                        <a:rPr lang="en-US" sz="1800">
                          <a:effectLst/>
                        </a:rPr>
                        <a:t>​</a:t>
                      </a:r>
                    </a:p>
                    <a:p>
                      <a:pPr algn="ctr" fontAlgn="base"/>
                      <a:r>
                        <a:rPr lang="en-US" sz="1800">
                          <a:effectLst/>
                        </a:rPr>
                        <a:t>Products ​</a:t>
                      </a:r>
                      <a:endParaRPr lang="en-US" sz="1800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93236696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algn="l" fontAlgn="auto"/>
                      <a:endParaRPr lang="en-US" sz="14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auto"/>
                      <a:endParaRPr lang="en-US" sz="14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auto"/>
                      <a:endParaRPr lang="en-US" sz="14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auto"/>
                      <a:endParaRPr lang="en-US" sz="14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auto"/>
                      <a:endParaRPr lang="en-US" sz="1400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4594472"/>
                  </a:ext>
                </a:extLst>
              </a:tr>
              <a:tr h="1800225">
                <a:tc>
                  <a:txBody>
                    <a:bodyPr/>
                    <a:lstStyle/>
                    <a:p>
                      <a:pPr algn="l" fontAlgn="auto"/>
                      <a:endParaRPr lang="en-US" sz="14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auto"/>
                      <a:endParaRPr lang="en-US" sz="14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ase"/>
                      <a:endParaRPr lang="en-US" sz="14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ase"/>
                      <a:endParaRPr lang="en-US" sz="14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auto"/>
                      <a:endParaRPr lang="en-US" sz="1400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4533910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59238B7E-4517-B296-1F8C-D15EB468D8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3108900"/>
              </p:ext>
            </p:extLst>
          </p:nvPr>
        </p:nvGraphicFramePr>
        <p:xfrm>
          <a:off x="164669" y="1772618"/>
          <a:ext cx="8834038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3716">
                  <a:extLst>
                    <a:ext uri="{9D8B030D-6E8A-4147-A177-3AD203B41FA5}">
                      <a16:colId xmlns:a16="http://schemas.microsoft.com/office/drawing/2014/main" val="1559815723"/>
                    </a:ext>
                  </a:extLst>
                </a:gridCol>
                <a:gridCol w="1694158">
                  <a:extLst>
                    <a:ext uri="{9D8B030D-6E8A-4147-A177-3AD203B41FA5}">
                      <a16:colId xmlns:a16="http://schemas.microsoft.com/office/drawing/2014/main" val="4078867141"/>
                    </a:ext>
                  </a:extLst>
                </a:gridCol>
                <a:gridCol w="2482634">
                  <a:extLst>
                    <a:ext uri="{9D8B030D-6E8A-4147-A177-3AD203B41FA5}">
                      <a16:colId xmlns:a16="http://schemas.microsoft.com/office/drawing/2014/main" val="4187122733"/>
                    </a:ext>
                  </a:extLst>
                </a:gridCol>
                <a:gridCol w="2248223">
                  <a:extLst>
                    <a:ext uri="{9D8B030D-6E8A-4147-A177-3AD203B41FA5}">
                      <a16:colId xmlns:a16="http://schemas.microsoft.com/office/drawing/2014/main" val="2554654426"/>
                    </a:ext>
                  </a:extLst>
                </a:gridCol>
                <a:gridCol w="1535307">
                  <a:extLst>
                    <a:ext uri="{9D8B030D-6E8A-4147-A177-3AD203B41FA5}">
                      <a16:colId xmlns:a16="http://schemas.microsoft.com/office/drawing/2014/main" val="684953295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600">
                          <a:effectLst/>
                        </a:rPr>
                        <a:t>May 18 </a:t>
                      </a:r>
                      <a:endParaRPr lang="en-US" sz="16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800">
                          <a:effectLst/>
                        </a:rPr>
                        <a:t>Digital Assets: What Happens to Your Digital Life After Death </a:t>
                      </a:r>
                      <a:endParaRPr lang="en-US" sz="18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800">
                          <a:effectLst/>
                        </a:rPr>
                        <a:t>Learn how to sunset your accounts and provide needed access to your survivors </a:t>
                      </a:r>
                      <a:endParaRPr lang="en-US" sz="18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800">
                          <a:effectLst/>
                        </a:rPr>
                        <a:t>Marcus Knotts, J.D., senior associate vice-president for planned giving, Purdue for Life Foundation </a:t>
                      </a:r>
                      <a:endParaRPr lang="en-US"/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2000" u="sng" strike="noStrike">
                          <a:solidFill>
                            <a:schemeClr val="bg1"/>
                          </a:solidFill>
                          <a:effectLst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Handout</a:t>
                      </a:r>
                      <a:r>
                        <a:rPr lang="en-US" sz="200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/>
                    </a:p>
                    <a:p>
                      <a:pPr algn="l" rtl="0" fontAlgn="base"/>
                      <a:r>
                        <a:rPr lang="en-US" sz="2000" u="sng" strike="noStrike">
                          <a:solidFill>
                            <a:schemeClr val="bg1"/>
                          </a:solidFill>
                          <a:effectLst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Slides</a:t>
                      </a:r>
                      <a:r>
                        <a:rPr lang="en-US" sz="200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</a:p>
                    <a:p>
                      <a:pPr algn="l" rtl="0" fontAlgn="base"/>
                      <a:r>
                        <a:rPr lang="en-US" sz="2000" u="sng" strike="noStrike">
                          <a:solidFill>
                            <a:schemeClr val="bg1"/>
                          </a:solidFill>
                          <a:effectLst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Video</a:t>
                      </a:r>
                      <a:r>
                        <a:rPr lang="en-US" sz="200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</a:p>
                    <a:p>
                      <a:pPr algn="l" rtl="0" fontAlgn="base"/>
                      <a:r>
                        <a:rPr lang="en-US" sz="2000" u="sng" strike="noStrike">
                          <a:solidFill>
                            <a:schemeClr val="bg1"/>
                          </a:solidFill>
                          <a:effectLst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Suggestions</a:t>
                      </a:r>
                      <a:r>
                        <a:rPr lang="en-US" sz="2000">
                          <a:solidFill>
                            <a:schemeClr val="bg1"/>
                          </a:solidFill>
                          <a:effectLst/>
                        </a:rPr>
                        <a:t>  </a:t>
                      </a:r>
                      <a:endParaRPr lang="en-US" sz="2000" b="0" i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82854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600">
                          <a:effectLst/>
                        </a:rPr>
                        <a:t>May 25 </a:t>
                      </a:r>
                      <a:endParaRPr lang="en-US" sz="16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800">
                          <a:effectLst/>
                        </a:rPr>
                        <a:t>A Guide to Your Essential Planning: 4 Steps to Advance Funeral Planning </a:t>
                      </a:r>
                      <a:endParaRPr lang="en-US"/>
                    </a:p>
                    <a:p>
                      <a:pPr algn="l" rtl="0" fontAlgn="base"/>
                      <a:r>
                        <a:rPr lang="en-US" sz="1800">
                          <a:effectLst/>
                        </a:rPr>
                        <a:t>The Catholic Perspective on Cremation </a:t>
                      </a:r>
                      <a:endParaRPr lang="en-US" sz="18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800">
                          <a:effectLst/>
                        </a:rPr>
                        <a:t>Find out more about funeral planning, including the Catholic church's stance on modern burial methods. </a:t>
                      </a:r>
                      <a:endParaRPr lang="en-US"/>
                    </a:p>
                    <a:p>
                      <a:pPr algn="l" rtl="0" fontAlgn="base"/>
                      <a:endParaRPr lang="en-US" sz="18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800">
                          <a:effectLst/>
                        </a:rPr>
                        <a:t>Kay Burry, Family Services Counselor for Soller-Baker Funeral Homes; </a:t>
                      </a:r>
                      <a:endParaRPr lang="en-US"/>
                    </a:p>
                    <a:p>
                      <a:pPr algn="l" rtl="0" fontAlgn="base"/>
                      <a:r>
                        <a:rPr lang="en-US" sz="1800">
                          <a:effectLst/>
                        </a:rPr>
                        <a:t>Fr. Steve Kuhlmann, OP, parochial vicar for St. Thomas Aquinas Catholic Center </a:t>
                      </a:r>
                    </a:p>
                    <a:p>
                      <a:pPr algn="l" rtl="0" fontAlgn="base"/>
                      <a:endParaRPr lang="en-US" sz="18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2000" u="sng" strike="noStrike">
                          <a:solidFill>
                            <a:schemeClr val="tx1"/>
                          </a:solidFill>
                          <a:effectLst/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Handout</a:t>
                      </a: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/>
                    </a:p>
                    <a:p>
                      <a:pPr algn="l" rtl="0" fontAlgn="base"/>
                      <a:r>
                        <a:rPr lang="en-US" sz="2000" u="sng" strike="noStrike">
                          <a:solidFill>
                            <a:schemeClr val="tx1"/>
                          </a:solidFill>
                          <a:effectLst/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Slides</a:t>
                      </a: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l" rtl="0" fontAlgn="base"/>
                      <a:r>
                        <a:rPr lang="en-US" sz="2000" u="sng" strike="noStrike">
                          <a:solidFill>
                            <a:schemeClr val="tx1"/>
                          </a:solidFill>
                          <a:effectLst/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Video</a:t>
                      </a: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l" rtl="0" fontAlgn="base"/>
                      <a:r>
                        <a:rPr lang="en-US" sz="2000" u="sng" strike="noStrike">
                          <a:solidFill>
                            <a:schemeClr val="tx1"/>
                          </a:solidFill>
                          <a:effectLst/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Suggestions</a:t>
                      </a: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</a:rPr>
                        <a:t>  </a:t>
                      </a:r>
                    </a:p>
                    <a:p>
                      <a:pPr algn="l" rtl="0" fontAlgn="base"/>
                      <a:r>
                        <a:rPr lang="en-US" sz="2000" u="sng" strike="noStrike">
                          <a:solidFill>
                            <a:schemeClr val="tx1"/>
                          </a:solidFill>
                          <a:effectLst/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Palliative vs. Hospice care</a:t>
                      </a: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2000" b="0" i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98594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12785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FA0ED-B849-E1DA-1702-C9A96435D9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676572"/>
          </a:xfrm>
        </p:spPr>
        <p:txBody>
          <a:bodyPr/>
          <a:lstStyle/>
          <a:p>
            <a:pPr algn="ctr"/>
            <a:r>
              <a:rPr lang="en-US">
                <a:cs typeface="Calibri Light"/>
              </a:rPr>
              <a:t>Review previous sessions: Sessions 5 and 6</a:t>
            </a: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068E1AC1-553B-4DB5-C9A7-ACF852B304E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96641518"/>
              </p:ext>
            </p:extLst>
          </p:nvPr>
        </p:nvGraphicFramePr>
        <p:xfrm>
          <a:off x="319652" y="997703"/>
          <a:ext cx="8589958" cy="48902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7821">
                  <a:extLst>
                    <a:ext uri="{9D8B030D-6E8A-4147-A177-3AD203B41FA5}">
                      <a16:colId xmlns:a16="http://schemas.microsoft.com/office/drawing/2014/main" val="3186832130"/>
                    </a:ext>
                  </a:extLst>
                </a:gridCol>
                <a:gridCol w="1585396">
                  <a:extLst>
                    <a:ext uri="{9D8B030D-6E8A-4147-A177-3AD203B41FA5}">
                      <a16:colId xmlns:a16="http://schemas.microsoft.com/office/drawing/2014/main" val="2745804829"/>
                    </a:ext>
                  </a:extLst>
                </a:gridCol>
                <a:gridCol w="2794681">
                  <a:extLst>
                    <a:ext uri="{9D8B030D-6E8A-4147-A177-3AD203B41FA5}">
                      <a16:colId xmlns:a16="http://schemas.microsoft.com/office/drawing/2014/main" val="2784806670"/>
                    </a:ext>
                  </a:extLst>
                </a:gridCol>
                <a:gridCol w="1716030">
                  <a:extLst>
                    <a:ext uri="{9D8B030D-6E8A-4147-A177-3AD203B41FA5}">
                      <a16:colId xmlns:a16="http://schemas.microsoft.com/office/drawing/2014/main" val="1010875962"/>
                    </a:ext>
                  </a:extLst>
                </a:gridCol>
                <a:gridCol w="1716030">
                  <a:extLst>
                    <a:ext uri="{9D8B030D-6E8A-4147-A177-3AD203B41FA5}">
                      <a16:colId xmlns:a16="http://schemas.microsoft.com/office/drawing/2014/main" val="1523969433"/>
                    </a:ext>
                  </a:extLst>
                </a:gridCol>
              </a:tblGrid>
              <a:tr h="592569">
                <a:tc>
                  <a:txBody>
                    <a:bodyPr/>
                    <a:lstStyle/>
                    <a:p>
                      <a:pPr fontAlgn="t"/>
                      <a:endParaRPr lang="en-US" sz="1600">
                        <a:effectLst/>
                      </a:endParaRPr>
                    </a:p>
                    <a:p>
                      <a:pPr algn="ctr" rtl="0" fontAlgn="base"/>
                      <a:endParaRPr lang="en-US" sz="14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endParaRPr lang="en-US" sz="1600">
                        <a:effectLst/>
                      </a:endParaRPr>
                    </a:p>
                    <a:p>
                      <a:pPr algn="ctr" rtl="0" fontAlgn="base"/>
                      <a:r>
                        <a:rPr lang="en-US" sz="1400">
                          <a:effectLst/>
                        </a:rPr>
                        <a:t>Title </a:t>
                      </a:r>
                      <a:endParaRPr lang="en-US" sz="14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endParaRPr lang="en-US" sz="1600">
                        <a:effectLst/>
                      </a:endParaRPr>
                    </a:p>
                    <a:p>
                      <a:pPr algn="ctr" rtl="0" fontAlgn="base"/>
                      <a:r>
                        <a:rPr lang="en-US" sz="1400">
                          <a:effectLst/>
                        </a:rPr>
                        <a:t>Description </a:t>
                      </a:r>
                      <a:endParaRPr lang="en-US" sz="14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endParaRPr lang="en-US" sz="1600">
                        <a:effectLst/>
                      </a:endParaRPr>
                    </a:p>
                    <a:p>
                      <a:pPr algn="ctr" rtl="0" fontAlgn="base"/>
                      <a:r>
                        <a:rPr lang="en-US" sz="1400">
                          <a:effectLst/>
                        </a:rPr>
                        <a:t>Presenter </a:t>
                      </a:r>
                      <a:endParaRPr lang="en-US" sz="14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endParaRPr lang="en-US" sz="1600">
                        <a:effectLst/>
                      </a:endParaRPr>
                    </a:p>
                    <a:p>
                      <a:pPr algn="ctr" rtl="0" fontAlgn="base"/>
                      <a:r>
                        <a:rPr lang="en-US" sz="1400">
                          <a:effectLst/>
                        </a:rPr>
                        <a:t>Products </a:t>
                      </a:r>
                      <a:endParaRPr lang="en-US" sz="14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5188806"/>
                  </a:ext>
                </a:extLst>
              </a:tr>
              <a:tr h="2161778">
                <a:tc>
                  <a:txBody>
                    <a:bodyPr/>
                    <a:lstStyle/>
                    <a:p>
                      <a:pPr fontAlgn="t"/>
                      <a:endParaRPr lang="en-US" sz="1600">
                        <a:effectLst/>
                      </a:endParaRPr>
                    </a:p>
                    <a:p>
                      <a:pPr algn="ctr" rtl="0" fontAlgn="base"/>
                      <a:r>
                        <a:rPr lang="en-US" sz="1400">
                          <a:effectLst/>
                        </a:rPr>
                        <a:t>June 1 </a:t>
                      </a:r>
                      <a:endParaRPr lang="en-US" sz="14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endParaRPr lang="en-US" sz="1600">
                        <a:effectLst/>
                      </a:endParaRPr>
                    </a:p>
                    <a:p>
                      <a:pPr algn="l" rtl="0" fontAlgn="base"/>
                      <a:r>
                        <a:rPr lang="en-US" sz="1600">
                          <a:effectLst/>
                        </a:rPr>
                        <a:t>Financial Affairs: What Loved Ones Need to Know </a:t>
                      </a:r>
                      <a:endParaRPr lang="en-US" sz="16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endParaRPr lang="en-US" sz="1600">
                        <a:effectLst/>
                      </a:endParaRPr>
                    </a:p>
                    <a:p>
                      <a:pPr algn="l" rtl="0" fontAlgn="base"/>
                      <a:r>
                        <a:rPr lang="en-US" sz="1600">
                          <a:effectLst/>
                        </a:rPr>
                        <a:t>Discover how financial decisions NOW can provide post-retirement peace of mind and leave a lasting legacy for others.  </a:t>
                      </a:r>
                      <a:endParaRPr lang="en-US" sz="16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endParaRPr lang="en-US" sz="1600">
                        <a:effectLst/>
                      </a:endParaRPr>
                    </a:p>
                    <a:p>
                      <a:pPr algn="l" rtl="0" fontAlgn="base"/>
                      <a:r>
                        <a:rPr lang="en-US" sz="1600">
                          <a:effectLst/>
                        </a:rPr>
                        <a:t>Michael Evans, CFP, CWS, CKA, financial advisor for Ronald Blue Trust, and Jacob Ferguson, CFP, a financial planner for Ronald Blue Trust. </a:t>
                      </a:r>
                    </a:p>
                    <a:p>
                      <a:pPr algn="l" rtl="0" fontAlgn="base"/>
                      <a:endParaRPr lang="en-US" sz="14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endParaRPr lang="en-US" sz="1600">
                        <a:effectLst/>
                      </a:endParaRPr>
                    </a:p>
                    <a:p>
                      <a:pPr algn="l" rtl="0" fontAlgn="base"/>
                      <a:r>
                        <a:rPr lang="en-US" sz="2000" u="sng" strike="noStrike">
                          <a:effectLst/>
                          <a:hlinkClick r:id="rId2"/>
                        </a:rPr>
                        <a:t>Handout</a:t>
                      </a:r>
                      <a:r>
                        <a:rPr lang="en-US" sz="2000">
                          <a:effectLst/>
                        </a:rPr>
                        <a:t> </a:t>
                      </a:r>
                    </a:p>
                    <a:p>
                      <a:pPr algn="l" rtl="0" fontAlgn="base"/>
                      <a:r>
                        <a:rPr lang="en-US" sz="2000" u="sng" strike="noStrike">
                          <a:effectLst/>
                          <a:hlinkClick r:id="rId3"/>
                        </a:rPr>
                        <a:t>Slides</a:t>
                      </a:r>
                      <a:r>
                        <a:rPr lang="en-US" sz="2000">
                          <a:effectLst/>
                        </a:rPr>
                        <a:t> </a:t>
                      </a:r>
                    </a:p>
                    <a:p>
                      <a:pPr algn="l" rtl="0" fontAlgn="base"/>
                      <a:r>
                        <a:rPr lang="en-US" sz="2000" u="sng" strike="noStrike">
                          <a:effectLst/>
                          <a:hlinkClick r:id="rId4"/>
                        </a:rPr>
                        <a:t>Homegoing Packet</a:t>
                      </a:r>
                      <a:r>
                        <a:rPr lang="en-US" sz="2000">
                          <a:effectLst/>
                        </a:rPr>
                        <a:t> </a:t>
                      </a:r>
                    </a:p>
                    <a:p>
                      <a:pPr algn="l" rtl="0" fontAlgn="base"/>
                      <a:r>
                        <a:rPr lang="en-US" sz="2000" u="sng" strike="noStrike">
                          <a:effectLst/>
                          <a:hlinkClick r:id="rId5"/>
                        </a:rPr>
                        <a:t>Video</a:t>
                      </a:r>
                      <a:r>
                        <a:rPr lang="en-US" sz="2000">
                          <a:effectLst/>
                        </a:rPr>
                        <a:t> </a:t>
                      </a:r>
                    </a:p>
                    <a:p>
                      <a:pPr algn="l" rtl="0" fontAlgn="base"/>
                      <a:r>
                        <a:rPr lang="en-US" sz="2000" u="sng" strike="noStrike">
                          <a:effectLst/>
                          <a:hlinkClick r:id="rId6"/>
                        </a:rPr>
                        <a:t>Suggestions</a:t>
                      </a:r>
                      <a:r>
                        <a:rPr lang="en-US" sz="2000">
                          <a:effectLst/>
                        </a:rPr>
                        <a:t> </a:t>
                      </a: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8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4436669"/>
                  </a:ext>
                </a:extLst>
              </a:tr>
              <a:tr h="1283905">
                <a:tc>
                  <a:txBody>
                    <a:bodyPr/>
                    <a:lstStyle/>
                    <a:p>
                      <a:pPr fontAlgn="t"/>
                      <a:endParaRPr lang="en-US" sz="1600">
                        <a:effectLst/>
                      </a:endParaRPr>
                    </a:p>
                    <a:p>
                      <a:pPr algn="ctr" rtl="0" fontAlgn="base"/>
                      <a:r>
                        <a:rPr lang="en-US" sz="1400">
                          <a:effectLst/>
                        </a:rPr>
                        <a:t>June 8 </a:t>
                      </a:r>
                      <a:endParaRPr lang="en-US" sz="14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endParaRPr lang="en-US" sz="1600">
                        <a:effectLst/>
                      </a:endParaRPr>
                    </a:p>
                    <a:p>
                      <a:pPr algn="l" rtl="0" fontAlgn="base"/>
                      <a:r>
                        <a:rPr lang="en-US" sz="1600">
                          <a:effectLst/>
                        </a:rPr>
                        <a:t>Your Belongings: Organize, Simplify, and Downsize </a:t>
                      </a:r>
                      <a:endParaRPr lang="en-US" sz="16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endParaRPr lang="en-US" sz="1600">
                        <a:effectLst/>
                      </a:endParaRPr>
                    </a:p>
                    <a:p>
                      <a:pPr algn="l" rtl="0" fontAlgn="base"/>
                      <a:r>
                        <a:rPr lang="en-US" sz="1600">
                          <a:effectLst/>
                        </a:rPr>
                        <a:t>Learn more about life's transitions (moving, downsizing, aging in place) and how to make them with greater ease.  </a:t>
                      </a:r>
                      <a:endParaRPr lang="en-US" sz="16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endParaRPr lang="en-US" sz="1600">
                        <a:effectLst/>
                      </a:endParaRPr>
                    </a:p>
                    <a:p>
                      <a:pPr algn="l" rtl="0" fontAlgn="base"/>
                      <a:r>
                        <a:rPr lang="en-US" sz="1600">
                          <a:effectLst/>
                        </a:rPr>
                        <a:t>Danielle Gaylord co-owner of SOS Relocation Services </a:t>
                      </a:r>
                    </a:p>
                    <a:p>
                      <a:pPr algn="l" rtl="0" fontAlgn="base"/>
                      <a:endParaRPr lang="en-US" sz="14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2000" u="sng" strike="noStrike">
                          <a:effectLst/>
                          <a:hlinkClick r:id="rId7"/>
                        </a:rPr>
                        <a:t>Handout</a:t>
                      </a:r>
                      <a:r>
                        <a:rPr lang="en-US" sz="2000">
                          <a:effectLst/>
                        </a:rPr>
                        <a:t> </a:t>
                      </a:r>
                      <a:endParaRPr lang="en-US"/>
                    </a:p>
                    <a:p>
                      <a:pPr algn="l" rtl="0" fontAlgn="base"/>
                      <a:r>
                        <a:rPr lang="en-US" sz="2000" u="sng" strike="noStrike">
                          <a:effectLst/>
                          <a:hlinkClick r:id="rId8"/>
                        </a:rPr>
                        <a:t>Slides</a:t>
                      </a:r>
                      <a:r>
                        <a:rPr lang="en-US" sz="2000">
                          <a:effectLst/>
                        </a:rPr>
                        <a:t> </a:t>
                      </a:r>
                    </a:p>
                    <a:p>
                      <a:pPr algn="l" rtl="0" fontAlgn="base"/>
                      <a:r>
                        <a:rPr lang="en-US" sz="2000" u="sng" strike="noStrike">
                          <a:effectLst/>
                          <a:hlinkClick r:id="rId9"/>
                        </a:rPr>
                        <a:t>Video</a:t>
                      </a:r>
                      <a:r>
                        <a:rPr lang="en-US" sz="2000">
                          <a:effectLst/>
                        </a:rPr>
                        <a:t> </a:t>
                      </a:r>
                    </a:p>
                    <a:p>
                      <a:pPr algn="l" rtl="0" fontAlgn="base"/>
                      <a:r>
                        <a:rPr lang="en-US" sz="2000" u="sng" strike="noStrike">
                          <a:effectLst/>
                          <a:hlinkClick r:id="rId10"/>
                        </a:rPr>
                        <a:t>Suggestions</a:t>
                      </a:r>
                      <a:r>
                        <a:rPr lang="en-US" sz="2000">
                          <a:effectLst/>
                        </a:rPr>
                        <a:t>  </a:t>
                      </a:r>
                      <a:endParaRPr lang="en-US" sz="20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63925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645042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BFB9A6-6A19-FE2B-7BEF-8DC32A35D4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>
                <a:cs typeface="Calibri Light"/>
              </a:rPr>
              <a:t>Address some of the more common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D9E6CF-EDA0-8E8E-6768-2536C5C558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en-US" sz="1200" b="1">
              <a:solidFill>
                <a:srgbClr val="222222"/>
              </a:solidFill>
              <a:cs typeface="Calibri" panose="020F0502020204030204"/>
            </a:endParaRPr>
          </a:p>
          <a:p>
            <a:pPr lvl="1"/>
            <a:r>
              <a:rPr lang="en-US" sz="3600">
                <a:solidFill>
                  <a:srgbClr val="222222"/>
                </a:solidFill>
                <a:ea typeface="+mn-lt"/>
                <a:cs typeface="+mn-lt"/>
              </a:rPr>
              <a:t>Access and use of the PURA Template</a:t>
            </a:r>
            <a:br>
              <a:rPr lang="en-US" sz="3600">
                <a:solidFill>
                  <a:srgbClr val="222222"/>
                </a:solidFill>
                <a:ea typeface="+mn-lt"/>
                <a:cs typeface="+mn-lt"/>
              </a:rPr>
            </a:br>
            <a:endParaRPr lang="en-US" sz="3600">
              <a:cs typeface="Calibri"/>
            </a:endParaRPr>
          </a:p>
          <a:p>
            <a:pPr lvl="1"/>
            <a:r>
              <a:rPr lang="en-US" sz="3600">
                <a:solidFill>
                  <a:srgbClr val="222222"/>
                </a:solidFill>
                <a:ea typeface="+mn-lt"/>
                <a:cs typeface="+mn-lt"/>
              </a:rPr>
              <a:t>Access and use of Cake</a:t>
            </a:r>
            <a:br>
              <a:rPr lang="en-US" sz="3600">
                <a:solidFill>
                  <a:srgbClr val="222222"/>
                </a:solidFill>
                <a:ea typeface="+mn-lt"/>
                <a:cs typeface="+mn-lt"/>
              </a:rPr>
            </a:br>
            <a:endParaRPr lang="en-US" sz="3600">
              <a:cs typeface="Calibri"/>
            </a:endParaRPr>
          </a:p>
          <a:p>
            <a:pPr lvl="1"/>
            <a:r>
              <a:rPr lang="en-US" sz="3600">
                <a:solidFill>
                  <a:srgbClr val="222222"/>
                </a:solidFill>
                <a:ea typeface="+mn-lt"/>
                <a:cs typeface="+mn-lt"/>
              </a:rPr>
              <a:t>Questions from the floor</a:t>
            </a:r>
            <a:endParaRPr lang="en-US" sz="3600">
              <a:cs typeface="Calibri"/>
            </a:endParaRPr>
          </a:p>
          <a:p>
            <a:endParaRPr lang="en-US" sz="54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92266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0F19A2-7894-0480-2789-32EAC8323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Templates to Guide Information Collection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07267A-19AA-D1BE-E4A2-976F0E831F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en-US" sz="2800" b="1"/>
              <a:t>Templates </a:t>
            </a:r>
          </a:p>
          <a:p>
            <a:pPr lvl="1"/>
            <a:r>
              <a:rPr lang="en-US" sz="2400"/>
              <a:t>Forms with key topics listed and space for writing your specific information.</a:t>
            </a:r>
            <a:br>
              <a:rPr lang="en-US" sz="2400"/>
            </a:br>
            <a:endParaRPr lang="en-US" sz="2400"/>
          </a:p>
          <a:p>
            <a:pPr lvl="1"/>
            <a:r>
              <a:rPr lang="en-US" sz="2400"/>
              <a:t>May be printed out and filled in by hand-written information (least preferred)</a:t>
            </a:r>
            <a:br>
              <a:rPr lang="en-US" sz="2400"/>
            </a:br>
            <a:endParaRPr lang="en-US" sz="2400"/>
          </a:p>
          <a:p>
            <a:pPr lvl="1"/>
            <a:r>
              <a:rPr lang="en-US" sz="2400"/>
              <a:t>May be located on a computer and opened with software and filled in by typing on a keyboard. (preferred because of ability to update)</a:t>
            </a:r>
            <a:br>
              <a:rPr lang="en-US" sz="2400"/>
            </a:br>
            <a:endParaRPr lang="en-US" sz="2400"/>
          </a:p>
          <a:p>
            <a:pPr lvl="1"/>
            <a:r>
              <a:rPr lang="en-US" sz="2400"/>
              <a:t>May be located on a secure website and filled and stored in the “cloud” as well as on your computer and on a USB (thumb) drive. </a:t>
            </a:r>
          </a:p>
          <a:p>
            <a:pPr lvl="2"/>
            <a:r>
              <a:rPr lang="en-US" sz="2100"/>
              <a:t>If website is secure this is preferred because it exists in off site. </a:t>
            </a:r>
          </a:p>
          <a:p>
            <a:pPr lvl="2"/>
            <a:r>
              <a:rPr lang="en-US" sz="2100"/>
              <a:t>Thumb drives are good for backing up and for sharing with trusted persons.)</a:t>
            </a:r>
          </a:p>
        </p:txBody>
      </p:sp>
    </p:spTree>
    <p:extLst>
      <p:ext uri="{BB962C8B-B14F-4D97-AF65-F5344CB8AC3E}">
        <p14:creationId xmlns:p14="http://schemas.microsoft.com/office/powerpoint/2010/main" val="13367976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6EF7D4-CC0A-6DA0-14C8-BF905677F3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/>
              <a:t>A Recommended Template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931391-C2E3-1CFA-8D04-7953089F1E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9292" y="1394304"/>
            <a:ext cx="7886700" cy="4883300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sz="2800" b="1"/>
              <a:t>Purdue University Retirees Association (PURA) </a:t>
            </a:r>
            <a:r>
              <a:rPr lang="en-US" sz="2800"/>
              <a:t>generic forms.</a:t>
            </a:r>
            <a:endParaRPr lang="en-US" sz="2800">
              <a:cs typeface="Calibri"/>
            </a:endParaRPr>
          </a:p>
          <a:p>
            <a:pPr lvl="1"/>
            <a:r>
              <a:rPr lang="en-US" sz="2400"/>
              <a:t>Recommended to </a:t>
            </a:r>
            <a:r>
              <a:rPr lang="en-US" sz="2400" err="1"/>
              <a:t>MoST</a:t>
            </a:r>
            <a:r>
              <a:rPr lang="en-US" sz="2400"/>
              <a:t> by Jerry Day, President of PURA and member of St. Tom’s and Scott </a:t>
            </a:r>
            <a:r>
              <a:rPr lang="en-US" sz="2400" err="1"/>
              <a:t>Ksander</a:t>
            </a:r>
            <a:r>
              <a:rPr lang="en-US" sz="2400"/>
              <a:t>, PURA Technology specialist</a:t>
            </a:r>
            <a:br>
              <a:rPr lang="en-US" sz="2400"/>
            </a:br>
            <a:endParaRPr lang="en-US" sz="2400">
              <a:cs typeface="Calibri"/>
            </a:endParaRPr>
          </a:p>
          <a:p>
            <a:pPr lvl="1"/>
            <a:r>
              <a:rPr lang="en-US" sz="2400"/>
              <a:t>The </a:t>
            </a:r>
            <a:r>
              <a:rPr lang="en-US" sz="2400">
                <a:hlinkClick r:id="rId2"/>
              </a:rPr>
              <a:t>PURA Template </a:t>
            </a:r>
            <a:r>
              <a:rPr lang="en-US" sz="2400"/>
              <a:t>is in a Portable Document File (PDF) that can be</a:t>
            </a:r>
            <a:endParaRPr lang="en-US" sz="2400">
              <a:cs typeface="Calibri"/>
            </a:endParaRPr>
          </a:p>
          <a:p>
            <a:pPr lvl="2"/>
            <a:r>
              <a:rPr lang="en-US" sz="1600"/>
              <a:t>Downloaded and printed out and filled in by pen or pencil</a:t>
            </a:r>
            <a:endParaRPr lang="en-US" sz="1600">
              <a:cs typeface="Calibri"/>
            </a:endParaRPr>
          </a:p>
          <a:p>
            <a:pPr lvl="2"/>
            <a:r>
              <a:rPr lang="en-US" sz="1600"/>
              <a:t>Downloaded and stored on a computer with a specific file name</a:t>
            </a:r>
            <a:endParaRPr lang="en-US" sz="1600">
              <a:cs typeface="Calibri"/>
            </a:endParaRPr>
          </a:p>
          <a:p>
            <a:pPr lvl="2"/>
            <a:r>
              <a:rPr lang="en-US" sz="1600"/>
              <a:t>The PDF file is set up to allow typing in information for each topic (field).</a:t>
            </a:r>
            <a:br>
              <a:rPr lang="en-US" sz="1600"/>
            </a:br>
            <a:endParaRPr lang="en-US" sz="1600">
              <a:cs typeface="Calibri"/>
            </a:endParaRPr>
          </a:p>
          <a:p>
            <a:pPr lvl="1"/>
            <a:r>
              <a:rPr lang="en-US" sz="2400"/>
              <a:t>There is an instruction sheet with </a:t>
            </a:r>
            <a:r>
              <a:rPr lang="en-US" sz="2400" i="1">
                <a:hlinkClick r:id="rId3"/>
              </a:rPr>
              <a:t>Steps to complete the Organizing My Affairs (OMA) document</a:t>
            </a:r>
            <a:r>
              <a:rPr lang="en-US" sz="2400" i="1"/>
              <a:t>.</a:t>
            </a:r>
            <a:br>
              <a:rPr lang="en-US" sz="2400" i="1"/>
            </a:br>
            <a:endParaRPr lang="en-US" sz="28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030601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6EF7D4-CC0A-6DA0-14C8-BF905677F3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/>
              <a:t>More on PURA Template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931391-C2E3-1CFA-8D04-7953089F1E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0546" y="1694584"/>
            <a:ext cx="7886700" cy="304287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800">
                <a:hlinkClick r:id="rId2"/>
              </a:rPr>
              <a:t>Template in MS Word</a:t>
            </a:r>
            <a:r>
              <a:rPr lang="en-US" sz="2800"/>
              <a:t> (converted by Vince ) </a:t>
            </a:r>
            <a:br>
              <a:rPr lang="en-US" sz="2800"/>
            </a:br>
            <a:endParaRPr lang="en-US" sz="2800">
              <a:cs typeface="Calibri"/>
            </a:endParaRPr>
          </a:p>
          <a:p>
            <a:r>
              <a:rPr lang="en-US" sz="2800"/>
              <a:t>Note that it must be downloaded to your computer with a new name to use it.</a:t>
            </a:r>
            <a:endParaRPr lang="en-US" sz="2800">
              <a:cs typeface="Calibri"/>
            </a:endParaRPr>
          </a:p>
          <a:p>
            <a:pPr marL="0" indent="0">
              <a:buNone/>
            </a:pPr>
            <a:endParaRPr lang="en-US" sz="28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398426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38DB67-663B-2ED5-AFE3-71E0836AE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3600" b="1">
                <a:latin typeface="var(--ff-display-bold)"/>
              </a:rPr>
              <a:t>Introducing</a:t>
            </a:r>
            <a:r>
              <a:rPr lang="en-US" sz="3600" b="1"/>
              <a:t> </a:t>
            </a:r>
            <a:r>
              <a:rPr lang="en-US" sz="3600" b="1" i="1"/>
              <a:t>Cake</a:t>
            </a:r>
            <a:r>
              <a:rPr lang="en-US" sz="3600" b="1"/>
              <a:t>, </a:t>
            </a:r>
            <a:r>
              <a:rPr lang="en-US" sz="3600" b="1" i="0">
                <a:effectLst/>
                <a:latin typeface="var(--ff-display-bold)"/>
              </a:rPr>
              <a:t>largest end-of-life platform on the internet</a:t>
            </a:r>
            <a:r>
              <a:rPr lang="en-US" sz="3600" b="1"/>
              <a:t> </a:t>
            </a:r>
            <a:br>
              <a:rPr lang="en-US"/>
            </a:br>
            <a:r>
              <a:rPr lang="en-US" sz="2700"/>
              <a:t>Wendel Blue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4D89B9-B845-E927-86E5-89382793A3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sz="2800"/>
              <a:t>Go to website </a:t>
            </a:r>
            <a:r>
              <a:rPr lang="en-US" sz="2800">
                <a:hlinkClick r:id="rId2"/>
              </a:rPr>
              <a:t>www.joincake.com</a:t>
            </a:r>
            <a:r>
              <a:rPr lang="en-US" sz="2800"/>
              <a:t>.</a:t>
            </a:r>
            <a:endParaRPr lang="en-US" sz="2800">
              <a:cs typeface="Calibri"/>
            </a:endParaRPr>
          </a:p>
          <a:p>
            <a:r>
              <a:rPr lang="en-US" sz="2800"/>
              <a:t>Join and they will create a file for you on their servers.</a:t>
            </a:r>
            <a:endParaRPr lang="en-US" sz="2800">
              <a:cs typeface="Calibri"/>
            </a:endParaRPr>
          </a:p>
          <a:p>
            <a:r>
              <a:rPr lang="en-US" sz="2800"/>
              <a:t>Service is FREE</a:t>
            </a:r>
            <a:endParaRPr lang="en-US" sz="2800">
              <a:cs typeface="Calibri"/>
            </a:endParaRPr>
          </a:p>
          <a:p>
            <a:r>
              <a:rPr lang="en-US" sz="2800"/>
              <a:t>Many prompts and drawdown menus to guide information input.</a:t>
            </a:r>
            <a:endParaRPr lang="en-US" sz="2800">
              <a:cs typeface="Calibri"/>
            </a:endParaRPr>
          </a:p>
          <a:p>
            <a:r>
              <a:rPr lang="en-US" sz="2800"/>
              <a:t>Exceptionally well done</a:t>
            </a:r>
            <a:endParaRPr lang="en-US" sz="2800">
              <a:cs typeface="Calibri"/>
            </a:endParaRPr>
          </a:p>
          <a:p>
            <a:r>
              <a:rPr lang="en-US" sz="2800"/>
              <a:t>They provide a </a:t>
            </a:r>
            <a:r>
              <a:rPr lang="en-US" sz="2800">
                <a:hlinkClick r:id="rId3"/>
              </a:rPr>
              <a:t>checklist</a:t>
            </a:r>
            <a:r>
              <a:rPr lang="en-US" sz="2800"/>
              <a:t> that is very extensive and gives an idea of topics covered.  The last page shows the four steps.</a:t>
            </a:r>
            <a:endParaRPr lang="en-US" sz="28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906924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D5CBD43-378E-FCC4-02BC-28F330C7E46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5000"/>
          <a:stretch/>
        </p:blipFill>
        <p:spPr>
          <a:xfrm>
            <a:off x="0" y="857253"/>
            <a:ext cx="9143999" cy="514349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0222252-B41C-065C-010B-5892655DEC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2960" y="1101412"/>
            <a:ext cx="7543800" cy="268108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n-US" sz="4000" b="1"/>
              <a:t>END – OF – LIFE</a:t>
            </a:r>
            <a:br>
              <a:rPr lang="en-US" sz="4000" b="1"/>
            </a:br>
            <a:r>
              <a:rPr lang="en-US" sz="4000" b="1"/>
              <a:t>PLAN + CHECKLIST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6D036CD-8640-6D46-0894-7C2893887C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5038" y="3911283"/>
            <a:ext cx="7543800" cy="96203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n-US"/>
              <a:t>BY CAKE</a:t>
            </a:r>
          </a:p>
          <a:p>
            <a:r>
              <a:rPr lang="en-US">
                <a:solidFill>
                  <a:srgbClr val="FFFFFF"/>
                </a:solidFill>
                <a:hlinkClick r:id="rId3"/>
              </a:rPr>
              <a:t>www.joincake.com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9677970-6DFF-42EA-1DE2-C45EA12201AB}"/>
              </a:ext>
            </a:extLst>
          </p:cNvPr>
          <p:cNvSpPr txBox="1"/>
          <p:nvPr/>
        </p:nvSpPr>
        <p:spPr>
          <a:xfrm>
            <a:off x="1076627" y="986662"/>
            <a:ext cx="7194540" cy="1569660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>
                <a:latin typeface="Tahoma"/>
                <a:ea typeface="Tahoma"/>
                <a:cs typeface="Arial"/>
              </a:rPr>
              <a:t>Wendel Blue will guide us through some uses of Cake to: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/>
              <a:t>Give us a feel for its capabilities and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/>
              <a:t>Help us decide on whether you want to use it.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106D056-5B07-31DB-46EE-C7203A1106C9}"/>
              </a:ext>
            </a:extLst>
          </p:cNvPr>
          <p:cNvSpPr txBox="1"/>
          <p:nvPr/>
        </p:nvSpPr>
        <p:spPr>
          <a:xfrm>
            <a:off x="414009" y="4948084"/>
            <a:ext cx="8518244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latin typeface="Tahoma"/>
                <a:ea typeface="Tahoma"/>
                <a:cs typeface="Arial"/>
                <a:hlinkClick r:id="rId4"/>
              </a:rPr>
              <a:t>Link to YouTube presentation</a:t>
            </a:r>
            <a:r>
              <a:rPr lang="en-US" sz="2400" dirty="0">
                <a:latin typeface="Tahoma"/>
                <a:ea typeface="Tahoma"/>
                <a:cs typeface="Arial"/>
              </a:rPr>
              <a:t> by Wendel Blue on use of Cake</a:t>
            </a:r>
          </a:p>
          <a:p>
            <a:r>
              <a:rPr lang="en-US" sz="2400" dirty="0">
                <a:latin typeface="Tahoma"/>
                <a:ea typeface="Tahoma"/>
                <a:cs typeface="Arial"/>
                <a:hlinkClick r:id="rId5"/>
              </a:rPr>
              <a:t>Link to PowerPoint slides</a:t>
            </a:r>
            <a:r>
              <a:rPr lang="en-US" sz="2400" dirty="0">
                <a:latin typeface="Tahoma"/>
                <a:ea typeface="Tahoma"/>
                <a:cs typeface="Arial"/>
              </a:rPr>
              <a:t> by Wendel Blue on use of Cake.</a:t>
            </a:r>
            <a:endParaRPr lang="en-US" sz="2400" dirty="0">
              <a:ea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5807793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02C513-D157-7C60-452C-B75D94FD2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>
                <a:solidFill>
                  <a:srgbClr val="222222"/>
                </a:solidFill>
                <a:ea typeface="+mj-lt"/>
                <a:cs typeface="+mj-lt"/>
              </a:rPr>
              <a:t>Explore where we go from here</a:t>
            </a:r>
            <a:endParaRPr lang="en-US" sz="3600">
              <a:cs typeface="Calibri Light" panose="020F03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305578-417B-DCC2-E313-2ACCC688B4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41303"/>
            <a:ext cx="7886700" cy="483566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800">
                <a:solidFill>
                  <a:srgbClr val="222222"/>
                </a:solidFill>
                <a:ea typeface="+mn-lt"/>
                <a:cs typeface="+mn-lt"/>
              </a:rPr>
              <a:t>Individuals or couples build on existing tools for their own situations</a:t>
            </a:r>
            <a:endParaRPr lang="en-US" sz="4400">
              <a:cs typeface="Calibri" panose="020F0502020204030204"/>
            </a:endParaRPr>
          </a:p>
          <a:p>
            <a:r>
              <a:rPr lang="en-US" sz="2800">
                <a:solidFill>
                  <a:srgbClr val="222222"/>
                </a:solidFill>
                <a:ea typeface="+mn-lt"/>
                <a:cs typeface="+mn-lt"/>
              </a:rPr>
              <a:t>Small groups of individuals and couples form and meet independently to help each other accomplish their goals</a:t>
            </a:r>
            <a:endParaRPr lang="en-US" sz="4400"/>
          </a:p>
          <a:p>
            <a:r>
              <a:rPr lang="en-US" sz="2800">
                <a:solidFill>
                  <a:srgbClr val="222222"/>
                </a:solidFill>
                <a:ea typeface="+mn-lt"/>
                <a:cs typeface="+mn-lt"/>
              </a:rPr>
              <a:t>Entire group meet at selected times to  gain more knowledge and reinforce the progress of individuals.</a:t>
            </a:r>
            <a:endParaRPr lang="en-US" sz="4400"/>
          </a:p>
          <a:p>
            <a:r>
              <a:rPr lang="en-US" sz="2800">
                <a:solidFill>
                  <a:srgbClr val="222222"/>
                </a:solidFill>
                <a:ea typeface="+mn-lt"/>
                <a:cs typeface="+mn-lt"/>
              </a:rPr>
              <a:t>Some combination of the above</a:t>
            </a:r>
            <a:endParaRPr lang="en-US" sz="4400"/>
          </a:p>
          <a:p>
            <a:r>
              <a:rPr lang="en-US" sz="2800">
                <a:solidFill>
                  <a:srgbClr val="222222"/>
                </a:solidFill>
                <a:ea typeface="+mn-lt"/>
                <a:cs typeface="+mn-lt"/>
              </a:rPr>
              <a:t>Other ideas</a:t>
            </a:r>
            <a:endParaRPr lang="en-US" sz="4400"/>
          </a:p>
          <a:p>
            <a:r>
              <a:rPr lang="en-US" sz="2800">
                <a:solidFill>
                  <a:srgbClr val="222222"/>
                </a:solidFill>
                <a:ea typeface="+mn-lt"/>
                <a:cs typeface="+mn-lt"/>
              </a:rPr>
              <a:t>Formulate a plan or plans</a:t>
            </a:r>
            <a:endParaRPr lang="en-US" sz="4400"/>
          </a:p>
          <a:p>
            <a:pPr marL="0" indent="0">
              <a:buNone/>
            </a:pPr>
            <a:endParaRPr lang="en-US" sz="44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608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8">
            <a:extLst>
              <a:ext uri="{FF2B5EF4-FFF2-40B4-BE49-F238E27FC236}">
                <a16:creationId xmlns:a16="http://schemas.microsoft.com/office/drawing/2014/main" id="{12609869-9E80-471B-A487-A53288E0E7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45097E-B846-10C6-B027-F657D4FA49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983" y="502020"/>
            <a:ext cx="4128397" cy="164297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500" b="1">
                <a:cs typeface="Calibri Light"/>
              </a:rPr>
              <a:t>Summary of Session 7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AA0D3-9B94-2107-31F6-DC1FD347A8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9981" y="1805335"/>
            <a:ext cx="5197195" cy="4833065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800">
                <a:cs typeface="Calibri"/>
              </a:rPr>
              <a:t>Summary Table with links for use by participants</a:t>
            </a:r>
            <a:br>
              <a:rPr lang="en-US" sz="2800">
                <a:cs typeface="Calibri"/>
              </a:rPr>
            </a:br>
            <a:endParaRPr lang="en-US" sz="2800">
              <a:cs typeface="Calibri"/>
            </a:endParaRPr>
          </a:p>
          <a:p>
            <a:r>
              <a:rPr lang="en-US" sz="2800">
                <a:cs typeface="Calibri"/>
              </a:rPr>
              <a:t>Demonstrated how to use Templates</a:t>
            </a:r>
          </a:p>
          <a:p>
            <a:pPr lvl="1"/>
            <a:r>
              <a:rPr lang="en-US" sz="2800">
                <a:cs typeface="Calibri"/>
              </a:rPr>
              <a:t>PURA Template in MS WORD</a:t>
            </a:r>
          </a:p>
          <a:p>
            <a:pPr lvl="1"/>
            <a:r>
              <a:rPr lang="en-US" sz="2800">
                <a:cs typeface="Calibri"/>
              </a:rPr>
              <a:t>Cake Template</a:t>
            </a:r>
            <a:br>
              <a:rPr lang="en-US" sz="2800">
                <a:cs typeface="Calibri"/>
              </a:rPr>
            </a:br>
            <a:endParaRPr lang="en-US" sz="2800">
              <a:cs typeface="Calibri"/>
            </a:endParaRPr>
          </a:p>
          <a:p>
            <a:r>
              <a:rPr lang="en-US" sz="2800">
                <a:cs typeface="Calibri"/>
              </a:rPr>
              <a:t>Explored where we go from here</a:t>
            </a:r>
            <a:br>
              <a:rPr lang="en-US" sz="2800">
                <a:cs typeface="Calibri"/>
              </a:rPr>
            </a:br>
            <a:endParaRPr lang="en-US" sz="2800">
              <a:cs typeface="Calibri"/>
            </a:endParaRPr>
          </a:p>
        </p:txBody>
      </p:sp>
      <p:sp>
        <p:nvSpPr>
          <p:cNvPr id="16" name="Rectangle 10">
            <a:extLst>
              <a:ext uri="{FF2B5EF4-FFF2-40B4-BE49-F238E27FC236}">
                <a16:creationId xmlns:a16="http://schemas.microsoft.com/office/drawing/2014/main" id="{7004738A-9D34-43E8-97D2-CA0EED4F8B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2499" y="-5"/>
            <a:ext cx="3069391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8B8D07F-F13E-443E-BA68-2D26672D76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2499" y="-2"/>
            <a:ext cx="3069391" cy="6400369"/>
          </a:xfrm>
          <a:prstGeom prst="rect">
            <a:avLst/>
          </a:prstGeom>
          <a:gradFill>
            <a:gsLst>
              <a:gs pos="31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6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813A4FA-24A5-41ED-A534-3807D1B2F3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2499" y="-22"/>
            <a:ext cx="3051501" cy="6400389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3944F27-CA70-4E84-A51A-E6BF89558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2499" y="-10"/>
            <a:ext cx="2708601" cy="6857997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93000">
                <a:srgbClr val="000000">
                  <a:alpha val="29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6932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8">
            <a:extLst>
              <a:ext uri="{FF2B5EF4-FFF2-40B4-BE49-F238E27FC236}">
                <a16:creationId xmlns:a16="http://schemas.microsoft.com/office/drawing/2014/main" id="{12609869-9E80-471B-A487-A53288E0E7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45097E-B846-10C6-B027-F657D4FA49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983" y="502020"/>
            <a:ext cx="4128397" cy="164297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500" b="1">
                <a:cs typeface="Calibri Light"/>
              </a:rPr>
              <a:t>Celebration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AA0D3-9B94-2107-31F6-DC1FD347A8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9981" y="1805335"/>
            <a:ext cx="5013153" cy="483306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sz="2400">
                <a:ea typeface="Calibri"/>
                <a:cs typeface="Calibri"/>
              </a:rPr>
              <a:t>It is now time to celebrate these workshops on </a:t>
            </a:r>
            <a:r>
              <a:rPr lang="en-US" sz="2400" b="1" i="1">
                <a:ea typeface="Calibri"/>
                <a:cs typeface="Calibri"/>
              </a:rPr>
              <a:t>No Regrets – Preparing Yourself and Loved Ones for Survivorship</a:t>
            </a:r>
          </a:p>
          <a:p>
            <a:pPr marL="0" indent="0">
              <a:buNone/>
            </a:pPr>
            <a:endParaRPr lang="en-US" sz="2400" b="1" i="1">
              <a:ea typeface="Calibri"/>
              <a:cs typeface="Calibri"/>
            </a:endParaRPr>
          </a:p>
          <a:p>
            <a:pPr marL="0" indent="0">
              <a:buNone/>
            </a:pPr>
            <a:r>
              <a:rPr lang="en-US" sz="2400">
                <a:ea typeface="Calibri"/>
                <a:cs typeface="Calibri"/>
              </a:rPr>
              <a:t>Thank you Wendel Blue, Shawn Quigley, and Bill Strasburger for organizing this celebration.</a:t>
            </a:r>
            <a:endParaRPr lang="en-US" sz="2400" b="1" i="1">
              <a:ea typeface="Calibri"/>
              <a:cs typeface="Calibri"/>
            </a:endParaRPr>
          </a:p>
        </p:txBody>
      </p:sp>
      <p:sp>
        <p:nvSpPr>
          <p:cNvPr id="16" name="Rectangle 10">
            <a:extLst>
              <a:ext uri="{FF2B5EF4-FFF2-40B4-BE49-F238E27FC236}">
                <a16:creationId xmlns:a16="http://schemas.microsoft.com/office/drawing/2014/main" id="{7004738A-9D34-43E8-97D2-CA0EED4F8B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2499" y="-5"/>
            <a:ext cx="3069391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8B8D07F-F13E-443E-BA68-2D26672D76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2499" y="-2"/>
            <a:ext cx="3069391" cy="6400369"/>
          </a:xfrm>
          <a:prstGeom prst="rect">
            <a:avLst/>
          </a:prstGeom>
          <a:gradFill>
            <a:gsLst>
              <a:gs pos="31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6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813A4FA-24A5-41ED-A534-3807D1B2F3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2499" y="-22"/>
            <a:ext cx="3051501" cy="6400389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3944F27-CA70-4E84-A51A-E6BF89558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2499" y="-10"/>
            <a:ext cx="2708601" cy="6857997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93000">
                <a:srgbClr val="000000">
                  <a:alpha val="29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08A5F1FB-B375-74DC-0C28-4E7C15BF98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2238" y="2459482"/>
            <a:ext cx="3127897" cy="2009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8981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8">
            <a:extLst>
              <a:ext uri="{FF2B5EF4-FFF2-40B4-BE49-F238E27FC236}">
                <a16:creationId xmlns:a16="http://schemas.microsoft.com/office/drawing/2014/main" id="{12609869-9E80-471B-A487-A53288E0E7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45097E-B846-10C6-B027-F657D4FA49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983" y="502020"/>
            <a:ext cx="4128397" cy="164297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500" b="1">
                <a:cs typeface="Calibri Light"/>
              </a:rPr>
              <a:t>Acknowledgements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AA0D3-9B94-2107-31F6-DC1FD347A8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9981" y="1805335"/>
            <a:ext cx="5013153" cy="4833065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400">
                <a:cs typeface="Calibri"/>
              </a:rPr>
              <a:t>Presenters for the Sessions</a:t>
            </a:r>
            <a:endParaRPr lang="en-US"/>
          </a:p>
          <a:p>
            <a:pPr lvl="1"/>
            <a:r>
              <a:rPr lang="en-US" sz="2100">
                <a:ea typeface="Calibri"/>
                <a:cs typeface="Calibri"/>
              </a:rPr>
              <a:t>Andy Gutwein</a:t>
            </a:r>
          </a:p>
          <a:p>
            <a:pPr lvl="1"/>
            <a:r>
              <a:rPr lang="en-US" sz="2100">
                <a:ea typeface="Calibri"/>
                <a:cs typeface="Calibri"/>
              </a:rPr>
              <a:t>Tim </a:t>
            </a:r>
            <a:r>
              <a:rPr lang="en-US" sz="2100" err="1">
                <a:ea typeface="Calibri"/>
                <a:cs typeface="Calibri"/>
              </a:rPr>
              <a:t>Bobillo</a:t>
            </a:r>
            <a:r>
              <a:rPr lang="en-US" sz="2100">
                <a:ea typeface="Calibri"/>
                <a:cs typeface="Calibri"/>
              </a:rPr>
              <a:t>, Marisa McDonald, Vince </a:t>
            </a:r>
            <a:r>
              <a:rPr lang="en-US" sz="2100" err="1">
                <a:ea typeface="Calibri"/>
                <a:cs typeface="Calibri"/>
              </a:rPr>
              <a:t>Drnevich</a:t>
            </a:r>
            <a:r>
              <a:rPr lang="en-US" sz="2100">
                <a:ea typeface="Calibri"/>
                <a:cs typeface="Calibri"/>
              </a:rPr>
              <a:t>, and Wendel Blue</a:t>
            </a:r>
          </a:p>
          <a:p>
            <a:pPr lvl="1"/>
            <a:r>
              <a:rPr lang="en-US" sz="2100">
                <a:ea typeface="Calibri"/>
                <a:cs typeface="Calibri"/>
              </a:rPr>
              <a:t>Marcus Knotts</a:t>
            </a:r>
          </a:p>
          <a:p>
            <a:pPr lvl="1"/>
            <a:r>
              <a:rPr lang="en-US" sz="2100">
                <a:ea typeface="Calibri"/>
                <a:cs typeface="Calibri"/>
              </a:rPr>
              <a:t>Kay Burry and Fr. Steve Kuhlmann</a:t>
            </a:r>
          </a:p>
          <a:p>
            <a:pPr lvl="1"/>
            <a:r>
              <a:rPr lang="en-US" sz="2100">
                <a:ea typeface="Calibri"/>
                <a:cs typeface="Calibri"/>
              </a:rPr>
              <a:t>Michael Evans and Jacob Ferguson</a:t>
            </a:r>
          </a:p>
          <a:p>
            <a:pPr lvl="1"/>
            <a:r>
              <a:rPr lang="en-US" sz="2100">
                <a:ea typeface="Calibri"/>
                <a:cs typeface="Calibri"/>
              </a:rPr>
              <a:t>Daniel Gaylord</a:t>
            </a:r>
          </a:p>
          <a:p>
            <a:r>
              <a:rPr lang="en-US" sz="2400">
                <a:ea typeface="Calibri"/>
                <a:cs typeface="Calibri"/>
              </a:rPr>
              <a:t>Organizers</a:t>
            </a:r>
          </a:p>
          <a:p>
            <a:pPr lvl="1"/>
            <a:r>
              <a:rPr lang="en-US" sz="2100">
                <a:ea typeface="Calibri"/>
                <a:cs typeface="Calibri"/>
              </a:rPr>
              <a:t>Wendel Blue, Vince Drnevich, Jim Vahle, Shawn Quigley, and Bill Strasburger</a:t>
            </a:r>
          </a:p>
          <a:p>
            <a:pPr lvl="1"/>
            <a:r>
              <a:rPr lang="en-US" sz="2100">
                <a:ea typeface="Calibri"/>
                <a:cs typeface="Calibri"/>
              </a:rPr>
              <a:t>Mary King and St. Tom's office staff</a:t>
            </a:r>
          </a:p>
          <a:p>
            <a:pPr lvl="1"/>
            <a:endParaRPr lang="en-US" sz="2100">
              <a:ea typeface="Calibri"/>
              <a:cs typeface="Calibri"/>
            </a:endParaRPr>
          </a:p>
        </p:txBody>
      </p:sp>
      <p:sp>
        <p:nvSpPr>
          <p:cNvPr id="16" name="Rectangle 10">
            <a:extLst>
              <a:ext uri="{FF2B5EF4-FFF2-40B4-BE49-F238E27FC236}">
                <a16:creationId xmlns:a16="http://schemas.microsoft.com/office/drawing/2014/main" id="{7004738A-9D34-43E8-97D2-CA0EED4F8B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2499" y="-5"/>
            <a:ext cx="3069391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8B8D07F-F13E-443E-BA68-2D26672D76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2499" y="-2"/>
            <a:ext cx="3069391" cy="6400369"/>
          </a:xfrm>
          <a:prstGeom prst="rect">
            <a:avLst/>
          </a:prstGeom>
          <a:gradFill>
            <a:gsLst>
              <a:gs pos="31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6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813A4FA-24A5-41ED-A534-3807D1B2F3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2499" y="-22"/>
            <a:ext cx="3051501" cy="6400389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3944F27-CA70-4E84-A51A-E6BF89558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2499" y="-10"/>
            <a:ext cx="2708601" cy="6857997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93000">
                <a:srgbClr val="000000">
                  <a:alpha val="29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08A5F1FB-B375-74DC-0C28-4E7C15BF98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5060" y="4474262"/>
            <a:ext cx="3127897" cy="2009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071954"/>
      </p:ext>
    </p:extLst>
  </p:cSld>
  <p:clrMapOvr>
    <a:masterClrMapping/>
  </p:clrMapOvr>
</p:sld>
</file>

<file path=ppt/theme/theme1.xml><?xml version="1.0" encoding="utf-8"?>
<a:theme xmlns:a="http://schemas.openxmlformats.org/drawingml/2006/main" name="ThemeVP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VPD" id="{A2BD953A-7301-4C0B-878B-64A381514940}" vid="{FBCAD08C-06B3-4B48-A110-22266B566509}"/>
    </a:ext>
  </a:extLst>
</a:theme>
</file>

<file path=ppt/theme/theme2.xml><?xml version="1.0" encoding="utf-8"?>
<a:theme xmlns:a="http://schemas.openxmlformats.org/drawingml/2006/main" name="Human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Human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175000"/>
              </a:schemeClr>
            </a:gs>
            <a:gs pos="50000">
              <a:schemeClr val="phClr">
                <a:tint val="55000"/>
                <a:satMod val="200000"/>
              </a:schemeClr>
            </a:gs>
            <a:gs pos="70000">
              <a:schemeClr val="phClr">
                <a:tint val="70000"/>
                <a:satMod val="175000"/>
              </a:schemeClr>
            </a:gs>
            <a:gs pos="100000">
              <a:schemeClr val="phClr">
                <a:tint val="85000"/>
                <a:satMod val="175000"/>
              </a:schemeClr>
            </a:gs>
          </a:gsLst>
          <a:lin ang="8000000" scaled="1"/>
        </a:gradFill>
        <a:gradFill>
          <a:gsLst>
            <a:gs pos="0">
              <a:schemeClr val="phClr">
                <a:shade val="100000"/>
                <a:satMod val="140000"/>
              </a:schemeClr>
            </a:gs>
            <a:gs pos="40000">
              <a:schemeClr val="phClr">
                <a:shade val="65000"/>
                <a:satMod val="140000"/>
              </a:schemeClr>
            </a:gs>
            <a:gs pos="70000">
              <a:schemeClr val="phClr">
                <a:shade val="40000"/>
                <a:satMod val="115000"/>
              </a:schemeClr>
            </a:gs>
            <a:gs pos="100000">
              <a:schemeClr val="phClr">
                <a:shade val="20000"/>
                <a:satMod val="115000"/>
              </a:schemeClr>
            </a:gs>
          </a:gsLst>
          <a:lin ang="8000000" scaled="1"/>
        </a:gradFill>
      </a:fillStyleLst>
      <a:lnStyleLst>
        <a:ln w="5000" cap="rnd" cmpd="sng" algn="ctr">
          <a:solidFill>
            <a:schemeClr val="phClr"/>
          </a:solidFill>
          <a:prstDash val="solid"/>
        </a:ln>
        <a:ln w="12700" cap="rnd" cmpd="sng" algn="ctr">
          <a:solidFill>
            <a:schemeClr val="phClr"/>
          </a:solidFill>
          <a:prstDash val="solid"/>
        </a:ln>
        <a:ln w="2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9000" dist="25400" dir="9000000" rotWithShape="0">
              <a:srgbClr val="1A0000">
                <a:alpha val="35000"/>
              </a:srgbClr>
            </a:outerShdw>
          </a:effectLst>
        </a:effectStyle>
        <a:effectStyle>
          <a:effectLst>
            <a:outerShdw blurRad="39000" dist="25400" dir="9000000" rotWithShape="0">
              <a:srgbClr val="1A0000">
                <a:alpha val="40000"/>
              </a:srgbClr>
            </a:outerShdw>
          </a:effectLst>
        </a:effectStyle>
        <a:effectStyle>
          <a:effectLst>
            <a:outerShdw blurRad="39000" dist="25400" dir="90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brightRoom" dir="tr">
              <a:rot lat="0" lon="0" rev="3540000"/>
            </a:lightRig>
          </a:scene3d>
          <a:sp3d prstMaterial="matte">
            <a:bevelT w="190500" h="44450" prst="cross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275000"/>
              </a:schemeClr>
            </a:gs>
            <a:gs pos="3000">
              <a:schemeClr val="phClr">
                <a:tint val="87000"/>
                <a:satMod val="275000"/>
              </a:schemeClr>
            </a:gs>
            <a:gs pos="10000">
              <a:schemeClr val="phClr">
                <a:tint val="90000"/>
                <a:satMod val="275000"/>
              </a:schemeClr>
            </a:gs>
            <a:gs pos="70000">
              <a:schemeClr val="phClr">
                <a:shade val="38000"/>
                <a:satMod val="275000"/>
              </a:schemeClr>
            </a:gs>
            <a:gs pos="90000">
              <a:schemeClr val="phClr">
                <a:shade val="25000"/>
                <a:satMod val="300000"/>
              </a:schemeClr>
            </a:gs>
            <a:gs pos="100000">
              <a:schemeClr val="phClr">
                <a:shade val="22000"/>
                <a:satMod val="300000"/>
              </a:schemeClr>
            </a:gs>
          </a:gsLst>
          <a:path path="circle">
            <a:fillToRect l="60000" t="-3300" b="200000"/>
          </a:path>
        </a:gradFill>
        <a:gradFill rotWithShape="1">
          <a:gsLst>
            <a:gs pos="0">
              <a:schemeClr val="phClr">
                <a:tint val="57000"/>
                <a:satMod val="400000"/>
              </a:schemeClr>
            </a:gs>
            <a:gs pos="100000">
              <a:schemeClr val="phClr">
                <a:tint val="87000"/>
                <a:shade val="40000"/>
                <a:satMod val="5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ThemeVPD</Template>
  <Application>Microsoft Office PowerPoint</Application>
  <PresentationFormat>On-screen Show (4:3)</PresentationFormat>
  <Slides>16</Slides>
  <Notes>0</Notes>
  <HiddenSlides>0</HiddenSlide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ThemeVPD</vt:lpstr>
      <vt:lpstr>Human</vt:lpstr>
      <vt:lpstr>1_Custom Design</vt:lpstr>
      <vt:lpstr>Office Theme</vt:lpstr>
      <vt:lpstr>Office Theme</vt:lpstr>
      <vt:lpstr>Session 7</vt:lpstr>
      <vt:lpstr>Overview of the Session</vt:lpstr>
      <vt:lpstr>Review resources obtained from previous six sessions:</vt:lpstr>
      <vt:lpstr>Review previous sessions: Sessions 1 and 2</vt:lpstr>
      <vt:lpstr>Review previous sessions: Sessions 3 and 4</vt:lpstr>
      <vt:lpstr>Review previous sessions: Sessions 5 and 6</vt:lpstr>
      <vt:lpstr>Address some of the more common questions</vt:lpstr>
      <vt:lpstr>Templates to Guide Information Collection</vt:lpstr>
      <vt:lpstr>A Recommended Template</vt:lpstr>
      <vt:lpstr>More on PURA Template</vt:lpstr>
      <vt:lpstr>Introducing Cake, largest end-of-life platform on the internet  Wendel Blue</vt:lpstr>
      <vt:lpstr>END – OF – LIFE PLAN + CHECKLIST</vt:lpstr>
      <vt:lpstr>Explore where we go from here</vt:lpstr>
      <vt:lpstr>Summary of Session 7</vt:lpstr>
      <vt:lpstr>Celebration</vt:lpstr>
      <vt:lpstr>Acknowledgements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Session 2b</dc:title>
  <dc:creator>Men of St. Tom's</dc:creator>
  <cp:revision>31</cp:revision>
  <cp:lastPrinted>2023-05-11T13:28:41Z</cp:lastPrinted>
  <dcterms:created xsi:type="dcterms:W3CDTF">2023-04-29T16:39:12Z</dcterms:created>
  <dcterms:modified xsi:type="dcterms:W3CDTF">2023-06-20T20:15:27Z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044bd30-2ed7-4c9d-9d12-46200872a97b_Enabled">
    <vt:lpwstr>true</vt:lpwstr>
  </property>
  <property fmtid="{D5CDD505-2E9C-101B-9397-08002B2CF9AE}" pid="3" name="MSIP_Label_4044bd30-2ed7-4c9d-9d12-46200872a97b_SetDate">
    <vt:lpwstr>2023-05-02T21:50:24Z</vt:lpwstr>
  </property>
  <property fmtid="{D5CDD505-2E9C-101B-9397-08002B2CF9AE}" pid="4" name="MSIP_Label_4044bd30-2ed7-4c9d-9d12-46200872a97b_Method">
    <vt:lpwstr>Standard</vt:lpwstr>
  </property>
  <property fmtid="{D5CDD505-2E9C-101B-9397-08002B2CF9AE}" pid="5" name="MSIP_Label_4044bd30-2ed7-4c9d-9d12-46200872a97b_Name">
    <vt:lpwstr>defa4170-0d19-0005-0004-bc88714345d2</vt:lpwstr>
  </property>
  <property fmtid="{D5CDD505-2E9C-101B-9397-08002B2CF9AE}" pid="6" name="MSIP_Label_4044bd30-2ed7-4c9d-9d12-46200872a97b_SiteId">
    <vt:lpwstr>4130bd39-7c53-419c-b1e5-8758d6d63f21</vt:lpwstr>
  </property>
  <property fmtid="{D5CDD505-2E9C-101B-9397-08002B2CF9AE}" pid="7" name="MSIP_Label_4044bd30-2ed7-4c9d-9d12-46200872a97b_ActionId">
    <vt:lpwstr>dba2baa8-0dbd-49d6-ba81-06897f2ce279</vt:lpwstr>
  </property>
  <property fmtid="{D5CDD505-2E9C-101B-9397-08002B2CF9AE}" pid="8" name="MSIP_Label_4044bd30-2ed7-4c9d-9d12-46200872a97b_ContentBits">
    <vt:lpwstr>0</vt:lpwstr>
  </property>
</Properties>
</file>